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266" r:id="rId5"/>
    <p:sldId id="267" r:id="rId6"/>
    <p:sldId id="268" r:id="rId7"/>
  </p:sldIdLst>
  <p:sldSz cx="9144000" cy="6858000" type="screen4x3"/>
  <p:notesSz cx="6865938" cy="9998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837" autoAdjust="0"/>
  </p:normalViewPr>
  <p:slideViewPr>
    <p:cSldViewPr>
      <p:cViewPr>
        <p:scale>
          <a:sx n="125" d="100"/>
          <a:sy n="125" d="100"/>
        </p:scale>
        <p:origin x="11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5240" cy="501640"/>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3889109" y="0"/>
            <a:ext cx="2975240" cy="501640"/>
          </a:xfrm>
          <a:prstGeom prst="rect">
            <a:avLst/>
          </a:prstGeom>
        </p:spPr>
        <p:txBody>
          <a:bodyPr vert="horz" lIns="96661" tIns="48331" rIns="96661" bIns="48331" rtlCol="0"/>
          <a:lstStyle>
            <a:lvl1pPr algn="r">
              <a:defRPr sz="1300"/>
            </a:lvl1pPr>
          </a:lstStyle>
          <a:p>
            <a:fld id="{A514779C-79A7-49E8-BEAB-D399194BACEE}" type="datetimeFigureOut">
              <a:rPr lang="en-GB" smtClean="0"/>
              <a:t>04/12/2018</a:t>
            </a:fld>
            <a:endParaRPr lang="en-GB"/>
          </a:p>
        </p:txBody>
      </p:sp>
      <p:sp>
        <p:nvSpPr>
          <p:cNvPr id="4" name="Slide Image Placeholder 3"/>
          <p:cNvSpPr>
            <a:spLocks noGrp="1" noRot="1" noChangeAspect="1"/>
          </p:cNvSpPr>
          <p:nvPr>
            <p:ph type="sldImg" idx="2"/>
          </p:nvPr>
        </p:nvSpPr>
        <p:spPr>
          <a:xfrm>
            <a:off x="1184275" y="1249363"/>
            <a:ext cx="4497388" cy="3375025"/>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686594" y="4811573"/>
            <a:ext cx="5492750" cy="393674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96436"/>
            <a:ext cx="2975240" cy="501639"/>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3889109" y="9496436"/>
            <a:ext cx="2975240" cy="501639"/>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a:t>
            </a:r>
            <a:r>
              <a:rPr lang="en-GB" i="1" baseline="0" dirty="0" smtClean="0"/>
              <a:t>Chemistry World</a:t>
            </a:r>
            <a:r>
              <a:rPr lang="en-GB" baseline="0" dirty="0" smtClean="0"/>
              <a:t>. Use this slide as a lesson starter. It also contains questions </a:t>
            </a:r>
            <a:r>
              <a:rPr lang="en-GB" baseline="0" dirty="0" smtClean="0"/>
              <a:t>that </a:t>
            </a:r>
            <a:r>
              <a:rPr lang="en-GB" baseline="0" dirty="0" smtClean="0"/>
              <a:t>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800" i="1" strike="noStrike" baseline="0" dirty="0" smtClean="0">
                <a:solidFill>
                  <a:schemeClr val="bg1"/>
                </a:solidFill>
              </a:rPr>
              <a:t>Geograph.org.uk </a:t>
            </a:r>
            <a:r>
              <a:rPr lang="en-GB" sz="800" b="0" i="0" strike="noStrike" baseline="0" dirty="0" smtClean="0">
                <a:solidFill>
                  <a:schemeClr val="bg1"/>
                </a:solidFill>
              </a:rPr>
              <a:t>This work is in the public domain.</a:t>
            </a:r>
            <a:endParaRPr lang="en-GB" sz="800" b="0" i="0" strike="noStrike"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790553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a:t>
            </a:r>
            <a:r>
              <a:rPr lang="en-GB" i="1" baseline="0" dirty="0" smtClean="0"/>
              <a:t>Chemistry World</a:t>
            </a:r>
            <a:r>
              <a:rPr lang="en-GB" baseline="0" dirty="0" smtClean="0"/>
              <a:t>. Use this slide as a lesson starter. It also contains questions </a:t>
            </a:r>
            <a:r>
              <a:rPr lang="en-GB" baseline="0" dirty="0" smtClean="0"/>
              <a:t>that </a:t>
            </a:r>
            <a:r>
              <a:rPr lang="en-GB" baseline="0" dirty="0" smtClean="0"/>
              <a:t>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i="1" strike="noStrike" baseline="0" dirty="0" smtClean="0">
                <a:solidFill>
                  <a:schemeClr val="bg1"/>
                </a:solidFill>
              </a:rPr>
              <a:t>Geograph.org.uk </a:t>
            </a:r>
            <a:r>
              <a:rPr lang="en-GB" sz="1200" b="0" i="0" strike="noStrike" baseline="0" dirty="0" smtClean="0">
                <a:solidFill>
                  <a:schemeClr val="bg1"/>
                </a:solidFill>
              </a:rPr>
              <a:t>This work is in the public domain.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strike="noStrike" baseline="0" dirty="0" smtClean="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aseline="0" dirty="0" smtClean="0"/>
              <a:t>Answers: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1. Nitrogen (N) and phosphorus (P) are non-metals. Potassium (K) is a metal.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2. Phosphate is PO</a:t>
            </a:r>
            <a:r>
              <a:rPr lang="en-GB" sz="1200" baseline="-25000" dirty="0" smtClean="0"/>
              <a:t>4</a:t>
            </a:r>
            <a:r>
              <a:rPr lang="en-GB" sz="1200" baseline="30000" dirty="0" smtClean="0"/>
              <a:t>3-</a:t>
            </a:r>
            <a:endParaRPr lang="en-GB" sz="120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3. 6 : 7.5 : 12 (see next slide for a diagrammatic explanation). This question could be made easier by choosing a simpler multiple for N, </a:t>
            </a:r>
            <a:r>
              <a:rPr lang="en-GB" sz="1200" baseline="0" dirty="0" err="1" smtClean="0"/>
              <a:t>eg</a:t>
            </a:r>
            <a:r>
              <a:rPr lang="en-GB" sz="1200" baseline="0" dirty="0" smtClean="0"/>
              <a:t> 8 kg or it could be made harder by using a decimal, </a:t>
            </a:r>
            <a:r>
              <a:rPr lang="en-GB" sz="1200" baseline="0" dirty="0" err="1" smtClean="0"/>
              <a:t>eg</a:t>
            </a:r>
            <a:r>
              <a:rPr lang="en-GB" sz="1200" baseline="0" dirty="0" smtClean="0"/>
              <a:t> 6.2 kg. </a:t>
            </a:r>
            <a:endParaRPr lang="en-GB" sz="1200" baseline="30000" dirty="0" smtClean="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GB" sz="800"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1458323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74024" y="3352947"/>
            <a:ext cx="8660879" cy="369332"/>
          </a:xfrm>
          <a:prstGeom prst="rect">
            <a:avLst/>
          </a:prstGeom>
        </p:spPr>
        <p:txBody>
          <a:bodyPr wrap="square">
            <a:spAutoFit/>
          </a:bodyPr>
          <a:lstStyle/>
          <a:p>
            <a:r>
              <a:rPr lang="en-GB" dirty="0" smtClean="0">
                <a:solidFill>
                  <a:schemeClr val="bg1"/>
                </a:solidFill>
              </a:rPr>
              <a:t>.</a:t>
            </a:r>
            <a:endParaRPr lang="en-GB" dirty="0">
              <a:solidFill>
                <a:schemeClr val="bg1"/>
              </a:solidFill>
            </a:endParaRPr>
          </a:p>
        </p:txBody>
      </p:sp>
      <p:sp>
        <p:nvSpPr>
          <p:cNvPr id="6" name="TextBox 5"/>
          <p:cNvSpPr txBox="1"/>
          <p:nvPr/>
        </p:nvSpPr>
        <p:spPr>
          <a:xfrm>
            <a:off x="274024" y="848048"/>
            <a:ext cx="6026168" cy="2308324"/>
          </a:xfrm>
          <a:prstGeom prst="rect">
            <a:avLst/>
          </a:prstGeom>
          <a:noFill/>
        </p:spPr>
        <p:txBody>
          <a:bodyPr wrap="square" rtlCol="0">
            <a:spAutoFit/>
          </a:bodyPr>
          <a:lstStyle/>
          <a:p>
            <a:r>
              <a:rPr lang="en-GB" dirty="0" smtClean="0">
                <a:solidFill>
                  <a:schemeClr val="bg1"/>
                </a:solidFill>
              </a:rPr>
              <a:t>Farmers use fertilisers to enhance the growth of healthy food crops but they often wash into rivers and </a:t>
            </a:r>
            <a:r>
              <a:rPr lang="en-GB" dirty="0" smtClean="0">
                <a:solidFill>
                  <a:schemeClr val="bg1"/>
                </a:solidFill>
              </a:rPr>
              <a:t>lakes, </a:t>
            </a:r>
            <a:r>
              <a:rPr lang="en-GB" dirty="0" smtClean="0">
                <a:solidFill>
                  <a:schemeClr val="bg1"/>
                </a:solidFill>
              </a:rPr>
              <a:t>which causes pollution and means crops lack nutrients. Chemists have recently created a slow-release fertiliser by making a polymer that forms a matrix. This matrix traps phosphorus, nitrogen and potassium. When it rains, water diffuses through the matrix and it then releases the phosphorus, nitrogen and potassium slowly.</a:t>
            </a:r>
          </a:p>
        </p:txBody>
      </p:sp>
      <p:sp>
        <p:nvSpPr>
          <p:cNvPr id="7" name="Rectangle 6"/>
          <p:cNvSpPr/>
          <p:nvPr/>
        </p:nvSpPr>
        <p:spPr>
          <a:xfrm>
            <a:off x="274024" y="3140968"/>
            <a:ext cx="8660879" cy="1200329"/>
          </a:xfrm>
          <a:prstGeom prst="rect">
            <a:avLst/>
          </a:prstGeom>
        </p:spPr>
        <p:txBody>
          <a:bodyPr wrap="square">
            <a:spAutoFit/>
          </a:bodyPr>
          <a:lstStyle/>
          <a:p>
            <a:r>
              <a:rPr lang="en-GB" dirty="0" smtClean="0">
                <a:solidFill>
                  <a:schemeClr val="bg1"/>
                </a:solidFill>
              </a:rPr>
              <a:t>Not only is this an advantage because the fertiliser can be taken up by the plants before it gets washed away, but, even better, the polymer is made from used canola oil, a waste product of the food industry, and from </a:t>
            </a:r>
            <a:r>
              <a:rPr lang="en-GB" dirty="0" err="1" smtClean="0">
                <a:solidFill>
                  <a:schemeClr val="bg1"/>
                </a:solidFill>
              </a:rPr>
              <a:t>sulfur</a:t>
            </a:r>
            <a:r>
              <a:rPr lang="en-GB" dirty="0" smtClean="0">
                <a:solidFill>
                  <a:schemeClr val="bg1"/>
                </a:solidFill>
              </a:rPr>
              <a:t>, a </a:t>
            </a:r>
            <a:r>
              <a:rPr lang="en-GB" dirty="0" err="1" smtClean="0">
                <a:solidFill>
                  <a:schemeClr val="bg1"/>
                </a:solidFill>
              </a:rPr>
              <a:t>byproduct</a:t>
            </a:r>
            <a:r>
              <a:rPr lang="en-GB" dirty="0" smtClean="0">
                <a:solidFill>
                  <a:schemeClr val="bg1"/>
                </a:solidFill>
              </a:rPr>
              <a:t> of oil refineries.</a:t>
            </a:r>
            <a:endParaRPr lang="en-GB"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0193" y="165449"/>
            <a:ext cx="2652060" cy="1989045"/>
          </a:xfrm>
          <a:prstGeom prst="rect">
            <a:avLst/>
          </a:prstGeom>
        </p:spPr>
      </p:pic>
      <p:sp>
        <p:nvSpPr>
          <p:cNvPr id="11" name="TextBox 10"/>
          <p:cNvSpPr txBox="1"/>
          <p:nvPr/>
        </p:nvSpPr>
        <p:spPr>
          <a:xfrm>
            <a:off x="2483768" y="165449"/>
            <a:ext cx="3816424" cy="369332"/>
          </a:xfrm>
          <a:prstGeom prst="rect">
            <a:avLst/>
          </a:prstGeom>
          <a:noFill/>
        </p:spPr>
        <p:txBody>
          <a:bodyPr wrap="square" rtlCol="0">
            <a:spAutoFit/>
          </a:bodyPr>
          <a:lstStyle/>
          <a:p>
            <a:pPr algn="ctr"/>
            <a:r>
              <a:rPr lang="en-US" b="1" dirty="0">
                <a:solidFill>
                  <a:schemeClr val="bg1"/>
                </a:solidFill>
              </a:rPr>
              <a:t>Making </a:t>
            </a:r>
            <a:r>
              <a:rPr lang="en-US" b="1" dirty="0" err="1" smtClean="0">
                <a:solidFill>
                  <a:schemeClr val="bg1"/>
                </a:solidFill>
              </a:rPr>
              <a:t>fertiliser</a:t>
            </a:r>
            <a:r>
              <a:rPr lang="en-US" b="1" dirty="0" smtClean="0">
                <a:solidFill>
                  <a:schemeClr val="bg1"/>
                </a:solidFill>
              </a:rPr>
              <a:t> </a:t>
            </a:r>
            <a:r>
              <a:rPr lang="en-US" b="1" dirty="0">
                <a:solidFill>
                  <a:schemeClr val="bg1"/>
                </a:solidFill>
              </a:rPr>
              <a:t>from cooking oil</a:t>
            </a:r>
          </a:p>
        </p:txBody>
      </p:sp>
      <p:sp>
        <p:nvSpPr>
          <p:cNvPr id="13" name="TextBox 12"/>
          <p:cNvSpPr txBox="1"/>
          <p:nvPr/>
        </p:nvSpPr>
        <p:spPr>
          <a:xfrm>
            <a:off x="2987824" y="534781"/>
            <a:ext cx="2736304"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rPr>
              <a:t>rsc.li/2rish95</a:t>
            </a:r>
            <a:endParaRPr lang="en-GB" sz="1200" i="1" dirty="0">
              <a:solidFill>
                <a:schemeClr val="bg1"/>
              </a:solidFill>
            </a:endParaRPr>
          </a:p>
        </p:txBody>
      </p:sp>
    </p:spTree>
    <p:extLst>
      <p:ext uri="{BB962C8B-B14F-4D97-AF65-F5344CB8AC3E}">
        <p14:creationId xmlns:p14="http://schemas.microsoft.com/office/powerpoint/2010/main" val="2053796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483768" y="165449"/>
            <a:ext cx="3816424" cy="369332"/>
          </a:xfrm>
          <a:prstGeom prst="rect">
            <a:avLst/>
          </a:prstGeom>
          <a:noFill/>
        </p:spPr>
        <p:txBody>
          <a:bodyPr wrap="square" rtlCol="0">
            <a:spAutoFit/>
          </a:bodyPr>
          <a:lstStyle/>
          <a:p>
            <a:pPr algn="ctr"/>
            <a:r>
              <a:rPr lang="en-US" b="1" dirty="0">
                <a:solidFill>
                  <a:schemeClr val="bg1"/>
                </a:solidFill>
              </a:rPr>
              <a:t>Making </a:t>
            </a:r>
            <a:r>
              <a:rPr lang="en-US" b="1" dirty="0" err="1" smtClean="0">
                <a:solidFill>
                  <a:schemeClr val="bg1"/>
                </a:solidFill>
              </a:rPr>
              <a:t>fertiliser</a:t>
            </a:r>
            <a:r>
              <a:rPr lang="en-US" b="1" dirty="0" smtClean="0">
                <a:solidFill>
                  <a:schemeClr val="bg1"/>
                </a:solidFill>
              </a:rPr>
              <a:t> </a:t>
            </a:r>
            <a:r>
              <a:rPr lang="en-US" b="1" dirty="0">
                <a:solidFill>
                  <a:schemeClr val="bg1"/>
                </a:solidFill>
              </a:rPr>
              <a:t>from cooking oil</a:t>
            </a:r>
          </a:p>
        </p:txBody>
      </p:sp>
      <p:sp>
        <p:nvSpPr>
          <p:cNvPr id="9" name="TextBox 8"/>
          <p:cNvSpPr txBox="1"/>
          <p:nvPr/>
        </p:nvSpPr>
        <p:spPr>
          <a:xfrm>
            <a:off x="2987824" y="534781"/>
            <a:ext cx="2736304"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rPr>
              <a:t>rsc.li/2rish95</a:t>
            </a:r>
            <a:endParaRPr lang="en-GB" sz="1200" i="1" dirty="0">
              <a:solidFill>
                <a:schemeClr val="bg1"/>
              </a:solidFill>
            </a:endParaRPr>
          </a:p>
        </p:txBody>
      </p:sp>
      <p:sp>
        <p:nvSpPr>
          <p:cNvPr id="4" name="TextBox 3"/>
          <p:cNvSpPr txBox="1"/>
          <p:nvPr/>
        </p:nvSpPr>
        <p:spPr>
          <a:xfrm>
            <a:off x="2627784" y="4289028"/>
            <a:ext cx="6499034" cy="2308324"/>
          </a:xfrm>
          <a:prstGeom prst="rect">
            <a:avLst/>
          </a:prstGeom>
          <a:noFill/>
        </p:spPr>
        <p:txBody>
          <a:bodyPr wrap="square" rtlCol="0">
            <a:spAutoFit/>
          </a:bodyPr>
          <a:lstStyle/>
          <a:p>
            <a:pPr marL="342900" indent="-342900">
              <a:buAutoNum type="arabicPeriod"/>
            </a:pPr>
            <a:r>
              <a:rPr lang="en-GB" dirty="0" smtClean="0">
                <a:solidFill>
                  <a:schemeClr val="bg1"/>
                </a:solidFill>
              </a:rPr>
              <a:t>Find nitrogen, phosphorus and potassium on the periodic table. Which are metals and which are non-metals?</a:t>
            </a:r>
          </a:p>
          <a:p>
            <a:pPr marL="342900" indent="-342900">
              <a:buAutoNum type="arabicPeriod"/>
            </a:pPr>
            <a:r>
              <a:rPr lang="en-GB" dirty="0" smtClean="0">
                <a:solidFill>
                  <a:schemeClr val="bg1"/>
                </a:solidFill>
              </a:rPr>
              <a:t>Phosphorus is usually present in fertiliser as phosphate. What is the chemical formula for </a:t>
            </a:r>
            <a:r>
              <a:rPr lang="en-GB" dirty="0" smtClean="0">
                <a:solidFill>
                  <a:schemeClr val="bg1"/>
                </a:solidFill>
              </a:rPr>
              <a:t>the phosphate ion?</a:t>
            </a:r>
            <a:endParaRPr lang="en-GB" dirty="0" smtClean="0">
              <a:solidFill>
                <a:schemeClr val="bg1"/>
              </a:solidFill>
            </a:endParaRPr>
          </a:p>
          <a:p>
            <a:pPr marL="342900" indent="-342900">
              <a:buAutoNum type="arabicPeriod"/>
            </a:pPr>
            <a:r>
              <a:rPr lang="en-GB" dirty="0" smtClean="0">
                <a:solidFill>
                  <a:schemeClr val="bg1"/>
                </a:solidFill>
              </a:rPr>
              <a:t>Tomato plant fertiliser is usually high in potassium and the ratio of the elements is described as N:P:K = </a:t>
            </a:r>
            <a:r>
              <a:rPr lang="en-GB" dirty="0" smtClean="0">
                <a:solidFill>
                  <a:schemeClr val="bg1"/>
                </a:solidFill>
              </a:rPr>
              <a:t>4:5:8 (ratio by weight). </a:t>
            </a:r>
            <a:r>
              <a:rPr lang="en-GB" dirty="0" smtClean="0">
                <a:solidFill>
                  <a:schemeClr val="bg1"/>
                </a:solidFill>
              </a:rPr>
              <a:t>If you have 6 kg of nitrogen in the fertiliser, what would be the masses of each of the other elements?</a:t>
            </a:r>
            <a:endParaRPr lang="en-GB" dirty="0">
              <a:solidFill>
                <a:schemeClr val="bg1"/>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0193" y="165449"/>
            <a:ext cx="2652060" cy="1989045"/>
          </a:xfrm>
          <a:prstGeom prst="rect">
            <a:avLst/>
          </a:prstGeom>
        </p:spPr>
      </p:pic>
      <p:sp>
        <p:nvSpPr>
          <p:cNvPr id="10" name="TextBox 9"/>
          <p:cNvSpPr txBox="1"/>
          <p:nvPr/>
        </p:nvSpPr>
        <p:spPr>
          <a:xfrm>
            <a:off x="274024" y="846560"/>
            <a:ext cx="6026168" cy="2308324"/>
          </a:xfrm>
          <a:prstGeom prst="rect">
            <a:avLst/>
          </a:prstGeom>
          <a:noFill/>
        </p:spPr>
        <p:txBody>
          <a:bodyPr wrap="square" rtlCol="0">
            <a:spAutoFit/>
          </a:bodyPr>
          <a:lstStyle/>
          <a:p>
            <a:r>
              <a:rPr lang="en-GB" dirty="0" smtClean="0">
                <a:solidFill>
                  <a:schemeClr val="bg1"/>
                </a:solidFill>
              </a:rPr>
              <a:t>Farmers use fertilisers to enhance the growth of healthy food crops but they often wash into rivers and </a:t>
            </a:r>
            <a:r>
              <a:rPr lang="en-GB" dirty="0" smtClean="0">
                <a:solidFill>
                  <a:schemeClr val="bg1"/>
                </a:solidFill>
              </a:rPr>
              <a:t>lakes, </a:t>
            </a:r>
            <a:r>
              <a:rPr lang="en-GB" dirty="0" smtClean="0">
                <a:solidFill>
                  <a:schemeClr val="bg1"/>
                </a:solidFill>
              </a:rPr>
              <a:t>which causes pollution and means crops lack nutrients. Chemists have recently created a slow-release fertiliser by making a polymer that forms a matrix. This matrix traps phosphorus, nitrogen and potassium. When it rains, water diffuses through the matrix and it then releases the phosphorus, nitrogen and potassium slowly.</a:t>
            </a:r>
          </a:p>
        </p:txBody>
      </p:sp>
      <p:sp>
        <p:nvSpPr>
          <p:cNvPr id="11" name="Rectangle 10"/>
          <p:cNvSpPr/>
          <p:nvPr/>
        </p:nvSpPr>
        <p:spPr>
          <a:xfrm>
            <a:off x="274024" y="3140968"/>
            <a:ext cx="8660879" cy="1200329"/>
          </a:xfrm>
          <a:prstGeom prst="rect">
            <a:avLst/>
          </a:prstGeom>
        </p:spPr>
        <p:txBody>
          <a:bodyPr wrap="square">
            <a:spAutoFit/>
          </a:bodyPr>
          <a:lstStyle/>
          <a:p>
            <a:r>
              <a:rPr lang="en-GB" dirty="0" smtClean="0">
                <a:solidFill>
                  <a:schemeClr val="bg1"/>
                </a:solidFill>
              </a:rPr>
              <a:t>Not only is this an advantage because the fertiliser can be taken up by the plants before it gets washed away, but, even better, the polymer is made from used canola oil, a waste product of the food industry, and from </a:t>
            </a:r>
            <a:r>
              <a:rPr lang="en-GB" dirty="0" err="1" smtClean="0">
                <a:solidFill>
                  <a:schemeClr val="bg1"/>
                </a:solidFill>
              </a:rPr>
              <a:t>sulfur</a:t>
            </a:r>
            <a:r>
              <a:rPr lang="en-GB" dirty="0" smtClean="0">
                <a:solidFill>
                  <a:schemeClr val="bg1"/>
                </a:solidFill>
              </a:rPr>
              <a:t>, a </a:t>
            </a:r>
            <a:r>
              <a:rPr lang="en-GB" dirty="0" err="1" smtClean="0">
                <a:solidFill>
                  <a:schemeClr val="bg1"/>
                </a:solidFill>
              </a:rPr>
              <a:t>byproduct</a:t>
            </a:r>
            <a:r>
              <a:rPr lang="en-GB" dirty="0" smtClean="0">
                <a:solidFill>
                  <a:schemeClr val="bg1"/>
                </a:solidFill>
              </a:rPr>
              <a:t> of oil refineries.</a:t>
            </a:r>
            <a:endParaRPr lang="en-GB" dirty="0">
              <a:solidFill>
                <a:schemeClr val="bg1"/>
              </a:solidFill>
            </a:endParaRPr>
          </a:p>
        </p:txBody>
      </p:sp>
    </p:spTree>
    <p:extLst>
      <p:ext uri="{BB962C8B-B14F-4D97-AF65-F5344CB8AC3E}">
        <p14:creationId xmlns:p14="http://schemas.microsoft.com/office/powerpoint/2010/main" val="38795343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67744" y="1628800"/>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2555776" y="1628800"/>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2843808" y="1628800"/>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131840" y="1628800"/>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3419872" y="1628800"/>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3708437" y="1628800"/>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3995936" y="1628800"/>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283435" y="1628800"/>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570401" y="1628800"/>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854952" y="1628800"/>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5" name="Rectangle 14"/>
          <p:cNvSpPr/>
          <p:nvPr/>
        </p:nvSpPr>
        <p:spPr>
          <a:xfrm>
            <a:off x="5142451" y="1628800"/>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6" name="Rectangle 15"/>
          <p:cNvSpPr/>
          <p:nvPr/>
        </p:nvSpPr>
        <p:spPr>
          <a:xfrm>
            <a:off x="5429950" y="1628800"/>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7" name="Rectangle 16"/>
          <p:cNvSpPr/>
          <p:nvPr/>
        </p:nvSpPr>
        <p:spPr>
          <a:xfrm>
            <a:off x="5716916" y="1628800"/>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8" name="Rectangle 17"/>
          <p:cNvSpPr/>
          <p:nvPr/>
        </p:nvSpPr>
        <p:spPr>
          <a:xfrm>
            <a:off x="6011411" y="1628800"/>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9" name="Rectangle 18"/>
          <p:cNvSpPr/>
          <p:nvPr/>
        </p:nvSpPr>
        <p:spPr>
          <a:xfrm>
            <a:off x="6298910" y="1628800"/>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0" name="Rectangle 19"/>
          <p:cNvSpPr/>
          <p:nvPr/>
        </p:nvSpPr>
        <p:spPr>
          <a:xfrm>
            <a:off x="6586409" y="1628800"/>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1" name="Rectangle 20"/>
          <p:cNvSpPr/>
          <p:nvPr/>
        </p:nvSpPr>
        <p:spPr>
          <a:xfrm>
            <a:off x="6873375" y="1628800"/>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3" name="TextBox 22"/>
          <p:cNvSpPr txBox="1"/>
          <p:nvPr/>
        </p:nvSpPr>
        <p:spPr>
          <a:xfrm>
            <a:off x="2483768" y="2011265"/>
            <a:ext cx="720080" cy="369332"/>
          </a:xfrm>
          <a:prstGeom prst="rect">
            <a:avLst/>
          </a:prstGeom>
          <a:noFill/>
        </p:spPr>
        <p:txBody>
          <a:bodyPr wrap="square" rtlCol="0">
            <a:spAutoFit/>
          </a:bodyPr>
          <a:lstStyle/>
          <a:p>
            <a:r>
              <a:rPr lang="en-GB" dirty="0" smtClean="0">
                <a:solidFill>
                  <a:schemeClr val="bg1"/>
                </a:solidFill>
              </a:rPr>
              <a:t>4</a:t>
            </a:r>
            <a:endParaRPr lang="en-GB" dirty="0">
              <a:solidFill>
                <a:schemeClr val="bg1"/>
              </a:solidFill>
            </a:endParaRPr>
          </a:p>
        </p:txBody>
      </p:sp>
      <p:sp>
        <p:nvSpPr>
          <p:cNvPr id="24" name="TextBox 23"/>
          <p:cNvSpPr txBox="1"/>
          <p:nvPr/>
        </p:nvSpPr>
        <p:spPr>
          <a:xfrm>
            <a:off x="3850321" y="2011265"/>
            <a:ext cx="720080" cy="369332"/>
          </a:xfrm>
          <a:prstGeom prst="rect">
            <a:avLst/>
          </a:prstGeom>
          <a:noFill/>
        </p:spPr>
        <p:txBody>
          <a:bodyPr wrap="square" rtlCol="0">
            <a:spAutoFit/>
          </a:bodyPr>
          <a:lstStyle/>
          <a:p>
            <a:r>
              <a:rPr lang="en-GB" dirty="0" smtClean="0">
                <a:solidFill>
                  <a:schemeClr val="bg1"/>
                </a:solidFill>
              </a:rPr>
              <a:t>5</a:t>
            </a:r>
            <a:endParaRPr lang="en-GB" dirty="0">
              <a:solidFill>
                <a:schemeClr val="bg1"/>
              </a:solidFill>
            </a:endParaRPr>
          </a:p>
        </p:txBody>
      </p:sp>
      <p:sp>
        <p:nvSpPr>
          <p:cNvPr id="25" name="TextBox 24"/>
          <p:cNvSpPr txBox="1"/>
          <p:nvPr/>
        </p:nvSpPr>
        <p:spPr>
          <a:xfrm>
            <a:off x="5644907" y="2011265"/>
            <a:ext cx="941501" cy="369332"/>
          </a:xfrm>
          <a:prstGeom prst="rect">
            <a:avLst/>
          </a:prstGeom>
          <a:noFill/>
        </p:spPr>
        <p:txBody>
          <a:bodyPr wrap="square" rtlCol="0">
            <a:spAutoFit/>
          </a:bodyPr>
          <a:lstStyle/>
          <a:p>
            <a:r>
              <a:rPr lang="en-GB" dirty="0" smtClean="0">
                <a:solidFill>
                  <a:schemeClr val="bg1"/>
                </a:solidFill>
              </a:rPr>
              <a:t>8</a:t>
            </a:r>
            <a:endParaRPr lang="en-GB" dirty="0">
              <a:solidFill>
                <a:schemeClr val="bg1"/>
              </a:solidFill>
            </a:endParaRPr>
          </a:p>
        </p:txBody>
      </p:sp>
      <p:sp>
        <p:nvSpPr>
          <p:cNvPr id="27" name="TextBox 26"/>
          <p:cNvSpPr txBox="1"/>
          <p:nvPr/>
        </p:nvSpPr>
        <p:spPr>
          <a:xfrm>
            <a:off x="2483768" y="2458122"/>
            <a:ext cx="720080" cy="369332"/>
          </a:xfrm>
          <a:prstGeom prst="rect">
            <a:avLst/>
          </a:prstGeom>
          <a:noFill/>
        </p:spPr>
        <p:txBody>
          <a:bodyPr wrap="square" rtlCol="0">
            <a:spAutoFit/>
          </a:bodyPr>
          <a:lstStyle/>
          <a:p>
            <a:r>
              <a:rPr lang="en-GB" dirty="0" smtClean="0">
                <a:solidFill>
                  <a:schemeClr val="bg1"/>
                </a:solidFill>
              </a:rPr>
              <a:t>6</a:t>
            </a:r>
            <a:endParaRPr lang="en-GB" dirty="0">
              <a:solidFill>
                <a:schemeClr val="bg1"/>
              </a:solidFill>
            </a:endParaRPr>
          </a:p>
        </p:txBody>
      </p:sp>
      <p:sp>
        <p:nvSpPr>
          <p:cNvPr id="28" name="TextBox 27"/>
          <p:cNvSpPr txBox="1"/>
          <p:nvPr/>
        </p:nvSpPr>
        <p:spPr>
          <a:xfrm>
            <a:off x="3850321" y="2458122"/>
            <a:ext cx="930490" cy="369332"/>
          </a:xfrm>
          <a:prstGeom prst="rect">
            <a:avLst/>
          </a:prstGeom>
          <a:noFill/>
        </p:spPr>
        <p:txBody>
          <a:bodyPr wrap="square" rtlCol="0">
            <a:spAutoFit/>
          </a:bodyPr>
          <a:lstStyle/>
          <a:p>
            <a:r>
              <a:rPr lang="en-GB" dirty="0" smtClean="0">
                <a:solidFill>
                  <a:schemeClr val="bg1"/>
                </a:solidFill>
              </a:rPr>
              <a:t>x = 7.5</a:t>
            </a:r>
            <a:endParaRPr lang="en-GB" dirty="0">
              <a:solidFill>
                <a:schemeClr val="bg1"/>
              </a:solidFill>
            </a:endParaRPr>
          </a:p>
        </p:txBody>
      </p:sp>
      <p:sp>
        <p:nvSpPr>
          <p:cNvPr id="29" name="TextBox 28"/>
          <p:cNvSpPr txBox="1"/>
          <p:nvPr/>
        </p:nvSpPr>
        <p:spPr>
          <a:xfrm>
            <a:off x="5644907" y="2458122"/>
            <a:ext cx="824372" cy="369332"/>
          </a:xfrm>
          <a:prstGeom prst="rect">
            <a:avLst/>
          </a:prstGeom>
          <a:noFill/>
        </p:spPr>
        <p:txBody>
          <a:bodyPr wrap="square" rtlCol="0">
            <a:spAutoFit/>
          </a:bodyPr>
          <a:lstStyle/>
          <a:p>
            <a:r>
              <a:rPr lang="en-GB" dirty="0" smtClean="0">
                <a:solidFill>
                  <a:schemeClr val="bg1"/>
                </a:solidFill>
              </a:rPr>
              <a:t>y = 12</a:t>
            </a:r>
            <a:endParaRPr lang="en-GB" dirty="0">
              <a:solidFill>
                <a:schemeClr val="bg1"/>
              </a:solidFill>
            </a:endParaRPr>
          </a:p>
        </p:txBody>
      </p:sp>
      <p:sp>
        <p:nvSpPr>
          <p:cNvPr id="2" name="TextBox 1"/>
          <p:cNvSpPr txBox="1"/>
          <p:nvPr/>
        </p:nvSpPr>
        <p:spPr>
          <a:xfrm>
            <a:off x="251520" y="188640"/>
            <a:ext cx="7920880" cy="1477328"/>
          </a:xfrm>
          <a:prstGeom prst="rect">
            <a:avLst/>
          </a:prstGeom>
          <a:noFill/>
        </p:spPr>
        <p:txBody>
          <a:bodyPr wrap="square" rtlCol="0">
            <a:spAutoFit/>
          </a:bodyPr>
          <a:lstStyle/>
          <a:p>
            <a:r>
              <a:rPr lang="en-GB" dirty="0" smtClean="0">
                <a:solidFill>
                  <a:schemeClr val="bg1"/>
                </a:solidFill>
              </a:rPr>
              <a:t>Q3 Use of a bar model to visualise the ratio   </a:t>
            </a:r>
            <a:r>
              <a:rPr lang="en-GB" dirty="0">
                <a:solidFill>
                  <a:schemeClr val="bg1"/>
                </a:solidFill>
              </a:rPr>
              <a:t>N : P : K = 4 : 5 : </a:t>
            </a:r>
            <a:r>
              <a:rPr lang="en-GB" dirty="0" smtClean="0">
                <a:solidFill>
                  <a:schemeClr val="bg1"/>
                </a:solidFill>
              </a:rPr>
              <a:t>8</a:t>
            </a:r>
          </a:p>
          <a:p>
            <a:endParaRPr lang="en-GB" dirty="0">
              <a:solidFill>
                <a:schemeClr val="bg1"/>
              </a:solidFill>
            </a:endParaRPr>
          </a:p>
          <a:p>
            <a:r>
              <a:rPr lang="en-GB" dirty="0" smtClean="0">
                <a:solidFill>
                  <a:schemeClr val="bg1"/>
                </a:solidFill>
              </a:rPr>
              <a:t>6 ÷ 4 = 1.5 therefore 4 x 1.5 = 6. All the other values in the ratio are scaled up by the same factor. So 5 x 1.5 = 7.5 and 8 x 1.5 = 12.</a:t>
            </a:r>
            <a:endParaRPr lang="en-GB" dirty="0">
              <a:solidFill>
                <a:schemeClr val="bg1"/>
              </a:solidFill>
            </a:endParaRPr>
          </a:p>
          <a:p>
            <a:endParaRPr lang="en-GB" dirty="0">
              <a:solidFill>
                <a:schemeClr val="bg1"/>
              </a:solidFill>
            </a:endParaRPr>
          </a:p>
        </p:txBody>
      </p:sp>
      <p:sp>
        <p:nvSpPr>
          <p:cNvPr id="3" name="Curved Right Arrow 2"/>
          <p:cNvSpPr/>
          <p:nvPr/>
        </p:nvSpPr>
        <p:spPr>
          <a:xfrm>
            <a:off x="2267744" y="2113833"/>
            <a:ext cx="216024" cy="57606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0" name="Curved Right Arrow 29"/>
          <p:cNvSpPr/>
          <p:nvPr/>
        </p:nvSpPr>
        <p:spPr>
          <a:xfrm>
            <a:off x="3634297" y="2131328"/>
            <a:ext cx="216024" cy="57606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 name="Curved Right Arrow 30"/>
          <p:cNvSpPr/>
          <p:nvPr/>
        </p:nvSpPr>
        <p:spPr>
          <a:xfrm>
            <a:off x="5389757" y="2131328"/>
            <a:ext cx="216024" cy="57606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 name="TextBox 31"/>
          <p:cNvSpPr txBox="1"/>
          <p:nvPr/>
        </p:nvSpPr>
        <p:spPr>
          <a:xfrm>
            <a:off x="1636812" y="2195931"/>
            <a:ext cx="864096" cy="369332"/>
          </a:xfrm>
          <a:prstGeom prst="rect">
            <a:avLst/>
          </a:prstGeom>
          <a:noFill/>
        </p:spPr>
        <p:txBody>
          <a:bodyPr wrap="square" rtlCol="0">
            <a:spAutoFit/>
          </a:bodyPr>
          <a:lstStyle/>
          <a:p>
            <a:r>
              <a:rPr lang="en-GB" dirty="0" smtClean="0">
                <a:solidFill>
                  <a:schemeClr val="bg1"/>
                </a:solidFill>
              </a:rPr>
              <a:t>x 1.5</a:t>
            </a:r>
            <a:endParaRPr lang="en-GB" dirty="0">
              <a:solidFill>
                <a:schemeClr val="bg1"/>
              </a:solidFill>
            </a:endParaRPr>
          </a:p>
        </p:txBody>
      </p:sp>
      <p:sp>
        <p:nvSpPr>
          <p:cNvPr id="33" name="TextBox 32"/>
          <p:cNvSpPr txBox="1"/>
          <p:nvPr/>
        </p:nvSpPr>
        <p:spPr>
          <a:xfrm>
            <a:off x="3014091" y="2213425"/>
            <a:ext cx="864096" cy="369332"/>
          </a:xfrm>
          <a:prstGeom prst="rect">
            <a:avLst/>
          </a:prstGeom>
          <a:noFill/>
        </p:spPr>
        <p:txBody>
          <a:bodyPr wrap="square" rtlCol="0">
            <a:spAutoFit/>
          </a:bodyPr>
          <a:lstStyle/>
          <a:p>
            <a:r>
              <a:rPr lang="en-GB" dirty="0" smtClean="0">
                <a:solidFill>
                  <a:schemeClr val="bg1"/>
                </a:solidFill>
              </a:rPr>
              <a:t>x 1.5</a:t>
            </a:r>
            <a:endParaRPr lang="en-GB" dirty="0">
              <a:solidFill>
                <a:schemeClr val="bg1"/>
              </a:solidFill>
            </a:endParaRPr>
          </a:p>
        </p:txBody>
      </p:sp>
      <p:sp>
        <p:nvSpPr>
          <p:cNvPr id="34" name="TextBox 33"/>
          <p:cNvSpPr txBox="1"/>
          <p:nvPr/>
        </p:nvSpPr>
        <p:spPr>
          <a:xfrm>
            <a:off x="4741685" y="2195931"/>
            <a:ext cx="864096" cy="369332"/>
          </a:xfrm>
          <a:prstGeom prst="rect">
            <a:avLst/>
          </a:prstGeom>
          <a:noFill/>
        </p:spPr>
        <p:txBody>
          <a:bodyPr wrap="square" rtlCol="0">
            <a:spAutoFit/>
          </a:bodyPr>
          <a:lstStyle/>
          <a:p>
            <a:r>
              <a:rPr lang="en-GB" dirty="0" smtClean="0">
                <a:solidFill>
                  <a:schemeClr val="bg1"/>
                </a:solidFill>
              </a:rPr>
              <a:t>x 1.5</a:t>
            </a:r>
            <a:endParaRPr lang="en-GB" dirty="0">
              <a:solidFill>
                <a:schemeClr val="bg1"/>
              </a:solidFill>
            </a:endParaRPr>
          </a:p>
        </p:txBody>
      </p:sp>
      <p:sp>
        <p:nvSpPr>
          <p:cNvPr id="35" name="Rectangle 34"/>
          <p:cNvSpPr/>
          <p:nvPr/>
        </p:nvSpPr>
        <p:spPr>
          <a:xfrm>
            <a:off x="1556092" y="3059637"/>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1844124" y="3059637"/>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2132156" y="3059637"/>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2420188" y="3059637"/>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3414725" y="3059637"/>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3703290" y="3059637"/>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3990789" y="3059637"/>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4278288" y="3059637"/>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4565254" y="3059637"/>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p:nvSpPr>
        <p:spPr>
          <a:xfrm>
            <a:off x="4849805"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5" name="Rectangle 44"/>
          <p:cNvSpPr/>
          <p:nvPr/>
        </p:nvSpPr>
        <p:spPr>
          <a:xfrm>
            <a:off x="5137304"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6" name="Rectangle 45"/>
          <p:cNvSpPr/>
          <p:nvPr/>
        </p:nvSpPr>
        <p:spPr>
          <a:xfrm>
            <a:off x="5424803"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7" name="Rectangle 46"/>
          <p:cNvSpPr/>
          <p:nvPr/>
        </p:nvSpPr>
        <p:spPr>
          <a:xfrm>
            <a:off x="5711769"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8" name="Rectangle 47"/>
          <p:cNvSpPr/>
          <p:nvPr/>
        </p:nvSpPr>
        <p:spPr>
          <a:xfrm>
            <a:off x="5995471"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9" name="Rectangle 48"/>
          <p:cNvSpPr/>
          <p:nvPr/>
        </p:nvSpPr>
        <p:spPr>
          <a:xfrm>
            <a:off x="6282970"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0" name="Rectangle 49"/>
          <p:cNvSpPr/>
          <p:nvPr/>
        </p:nvSpPr>
        <p:spPr>
          <a:xfrm>
            <a:off x="6570469"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1" name="Rectangle 50"/>
          <p:cNvSpPr/>
          <p:nvPr/>
        </p:nvSpPr>
        <p:spPr>
          <a:xfrm>
            <a:off x="6857435"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2" name="Rectangle 51"/>
          <p:cNvSpPr/>
          <p:nvPr/>
        </p:nvSpPr>
        <p:spPr>
          <a:xfrm>
            <a:off x="2715574" y="3059637"/>
            <a:ext cx="144000"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p:nvPr/>
        </p:nvSpPr>
        <p:spPr>
          <a:xfrm>
            <a:off x="2839194" y="3059637"/>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p:cNvSpPr/>
          <p:nvPr/>
        </p:nvSpPr>
        <p:spPr>
          <a:xfrm>
            <a:off x="3126693" y="3059637"/>
            <a:ext cx="288032" cy="288032"/>
          </a:xfrm>
          <a:prstGeom prst="rect">
            <a:avLst/>
          </a:prstGeom>
          <a:solidFill>
            <a:schemeClr val="accent6">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991480" y="3059775"/>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p:nvPr/>
        </p:nvSpPr>
        <p:spPr>
          <a:xfrm>
            <a:off x="1279512" y="3059775"/>
            <a:ext cx="288032" cy="288032"/>
          </a:xfrm>
          <a:prstGeom prst="rect">
            <a:avLst/>
          </a:prstGeom>
          <a:solidFill>
            <a:schemeClr val="accent3">
              <a:lumMod val="75000"/>
            </a:schemeClr>
          </a:solidFill>
          <a:ln>
            <a:solidFill>
              <a:schemeClr val="bg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7146841"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8" name="Rectangle 57"/>
          <p:cNvSpPr/>
          <p:nvPr/>
        </p:nvSpPr>
        <p:spPr>
          <a:xfrm>
            <a:off x="7434340"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9" name="Rectangle 58"/>
          <p:cNvSpPr/>
          <p:nvPr/>
        </p:nvSpPr>
        <p:spPr>
          <a:xfrm>
            <a:off x="7721839"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0" name="Rectangle 59"/>
          <p:cNvSpPr/>
          <p:nvPr/>
        </p:nvSpPr>
        <p:spPr>
          <a:xfrm>
            <a:off x="8008805" y="3059637"/>
            <a:ext cx="288032" cy="288032"/>
          </a:xfrm>
          <a:prstGeom prst="rect">
            <a:avLst/>
          </a:prstGeom>
          <a:solidFill>
            <a:schemeClr val="tx1">
              <a:lumMod val="65000"/>
            </a:schemeClr>
          </a:solidFill>
          <a:ln>
            <a:solidFill>
              <a:schemeClr val="bg1">
                <a:lumMod val="95000"/>
                <a:lumOff val="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4762710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765011-A555-4DFA-AE85-6BF42B9B2042}">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27d643f5-4560-4eff-9f48-d0fe6b2bec2d"/>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2226</TotalTime>
  <Words>609</Words>
  <Application>Microsoft Office PowerPoint</Application>
  <PresentationFormat>On-screen Show (4:3)</PresentationFormat>
  <Paragraphs>35</Paragraphs>
  <Slides>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PowerPoint Presentation</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 Cooking up a storm with fertiliser</dc:title>
  <dc:creator>Jennifer Koenig</dc:creator>
  <cp:lastModifiedBy>Paul MacLellan</cp:lastModifiedBy>
  <cp:revision>217</cp:revision>
  <cp:lastPrinted>2018-10-31T22:17:26Z</cp:lastPrinted>
  <dcterms:created xsi:type="dcterms:W3CDTF">2013-06-04T12:27:23Z</dcterms:created>
  <dcterms:modified xsi:type="dcterms:W3CDTF">2018-12-04T10:43:31Z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