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5" r:id="rId4"/>
    <p:sldId id="266" r:id="rId5"/>
    <p:sldId id="269" r:id="rId6"/>
    <p:sldId id="267" r:id="rId7"/>
    <p:sldId id="268" r:id="rId8"/>
    <p:sldId id="262" r:id="rId9"/>
    <p:sldId id="27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8" autoAdjust="0"/>
    <p:restoredTop sz="93792" autoAdjust="0"/>
  </p:normalViewPr>
  <p:slideViewPr>
    <p:cSldViewPr snapToGrid="0" snapToObjects="1">
      <p:cViewPr varScale="1">
        <p:scale>
          <a:sx n="62" d="100"/>
          <a:sy n="62" d="100"/>
        </p:scale>
        <p:origin x="85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E8227E-525E-491C-A74B-7F8909BDB3C3}" type="datetimeFigureOut">
              <a:rPr lang="en-GB" smtClean="0"/>
              <a:t>20/08/2021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0373A7-6C96-4D78-BA81-0995EF5D25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6119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A20373A7-6C96-4D78-BA81-0995EF5D2502}" type="slidenum">
              <a:rPr/>
              <a:t>1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367221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A20373A7-6C96-4D78-BA81-0995EF5D2502}" type="slidenum">
              <a:rPr/>
              <a:t>2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3536125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sc.li/3AD3Y7C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496074"/>
          </a:xfrm>
        </p:spPr>
        <p:txBody>
          <a:bodyPr>
            <a:normAutofit fontScale="90000"/>
          </a:bodyPr>
          <a:lstStyle/>
          <a:p>
            <a:pPr algn="l" rtl="0"/>
            <a:r>
              <a:rPr lang="ga" sz="2200" b="1" i="0" u="none" baseline="0" dirty="0"/>
              <a:t>Iniúchtaí eolaíochta na bunscoile</a:t>
            </a:r>
            <a:br>
              <a:rPr lang="ga" dirty="0"/>
            </a:br>
            <a:r>
              <a:rPr lang="en-GB" sz="1800" b="0" i="0" u="none" baseline="0" dirty="0">
                <a:hlinkClick r:id="rId3"/>
              </a:rPr>
              <a:t>https://rsc.li/3AD3Y7C</a:t>
            </a:r>
            <a:r>
              <a:rPr lang="en-GB" sz="1800" b="0" i="0" u="none" baseline="0" dirty="0"/>
              <a:t> </a:t>
            </a:r>
            <a:br>
              <a:rPr lang="en-GB" sz="1800" b="0" i="0" u="none" baseline="0" dirty="0"/>
            </a:br>
            <a:r>
              <a:rPr lang="en-GB" sz="1800" b="0" i="0" u="none" baseline="0" dirty="0"/>
              <a:t> </a:t>
            </a:r>
            <a:br>
              <a:rPr lang="ga" dirty="0"/>
            </a:br>
            <a:endParaRPr lang="g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0643" y="5319448"/>
            <a:ext cx="5869144" cy="1358933"/>
          </a:xfrm>
        </p:spPr>
        <p:txBody>
          <a:bodyPr/>
          <a:lstStyle/>
          <a:p>
            <a:pPr algn="l" rtl="0"/>
            <a:r>
              <a:rPr lang="ga" b="1" i="0" u="none" baseline="0"/>
              <a:t>Lámh aisteach 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521" y="551082"/>
            <a:ext cx="9540000" cy="440661"/>
          </a:xfrm>
        </p:spPr>
        <p:txBody>
          <a:bodyPr/>
          <a:lstStyle/>
          <a:p>
            <a:pPr algn="l" rtl="0"/>
            <a:r>
              <a:rPr lang="ga" b="1" i="0" u="none" baseline="0"/>
              <a:t>Lámh aisteach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6521" y="1211746"/>
            <a:ext cx="9540000" cy="4878000"/>
          </a:xfrm>
        </p:spPr>
        <p:txBody>
          <a:bodyPr/>
          <a:lstStyle/>
          <a:p>
            <a:endParaRPr lang="ga" b="1" dirty="0"/>
          </a:p>
          <a:p>
            <a:pPr algn="l" rtl="0"/>
            <a:r>
              <a:rPr lang="ga" b="1" i="0" u="none" baseline="0"/>
              <a:t>Déanfaimid an méid seo a leanas:</a:t>
            </a:r>
          </a:p>
          <a:p>
            <a:pPr algn="l" rtl="0"/>
            <a:r>
              <a:rPr lang="ga" b="0" i="0" u="none" baseline="0"/>
              <a:t>Iniúchadh ar athrú </a:t>
            </a:r>
          </a:p>
          <a:p>
            <a:pPr algn="l" rtl="0"/>
            <a:r>
              <a:rPr lang="ga" b="0" i="0" u="none" baseline="0"/>
              <a:t>do-aisiompaithe.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A picture containing wall, indoor&#10;&#10;Description automatically generated">
            <a:extLst>
              <a:ext uri="{FF2B5EF4-FFF2-40B4-BE49-F238E27FC236}">
                <a16:creationId xmlns:a16="http://schemas.microsoft.com/office/drawing/2014/main" id="{72A6517A-4359-4F98-AF20-7CFD082DF9A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783106" y="2751161"/>
            <a:ext cx="4096871" cy="307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Cuspóirí foghlama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058000"/>
          </a:xfrm>
        </p:spPr>
        <p:txBody>
          <a:bodyPr>
            <a:normAutofit fontScale="92500" lnSpcReduction="10000"/>
          </a:bodyPr>
          <a:lstStyle/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Tuiscint</a:t>
            </a:r>
            <a:endParaRPr lang="ga" dirty="0"/>
          </a:p>
          <a:p>
            <a:pPr algn="l" rtl="0"/>
            <a:r>
              <a:rPr lang="ga" b="0" i="0" u="none" baseline="0"/>
              <a:t>Táim in ann cur síos a dhéanamh ar an difríocht idir athrú in-aisiompaithe agus athrú do-aisiompaithe.</a:t>
            </a:r>
          </a:p>
          <a:p>
            <a:pPr algn="l" rtl="0"/>
            <a:r>
              <a:rPr lang="ga" b="0" i="0" u="none" baseline="0"/>
              <a:t>Tuigim go dtáirgeann imoibrithe ceimiceacha ábhair nua.</a:t>
            </a:r>
          </a:p>
          <a:p>
            <a:pPr algn="l" rtl="0"/>
            <a:r>
              <a:rPr lang="ga" b="0" i="0" u="none" baseline="0"/>
              <a:t>Tá a fhios agam nuair a mheasctar fínéagar agus décharbónáit sóidiam go bhfuil gás ar a dtugtar dé-ocsaíd charbóin ar cheann de na rudaí a dhéantar.</a:t>
            </a:r>
          </a:p>
          <a:p>
            <a:pPr algn="l" rtl="0"/>
            <a:r>
              <a:rPr lang="ga" b="0" i="0" u="none" baseline="0"/>
              <a:t>Tuigim go bhforbraíonn (méadaíonn) gáis chun cruth a ngabhdáin a ghlacadh. </a:t>
            </a:r>
          </a:p>
          <a:p>
            <a:pPr marL="0" indent="0" algn="l" rtl="0">
              <a:spcAft>
                <a:spcPts val="0"/>
              </a:spcAft>
              <a:buNone/>
            </a:pPr>
            <a:endParaRPr lang="ga" dirty="0"/>
          </a:p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Scileanna taighde</a:t>
            </a:r>
          </a:p>
          <a:p>
            <a:pPr algn="l" rtl="0"/>
            <a:r>
              <a:rPr lang="ga" b="0" i="0" u="none" baseline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Táim in ann torthaí a úsáid chun tuartha a dhéanamh chun tástálacha comparáideacha agus cothroma eile a ullmhú.</a:t>
            </a:r>
            <a:endParaRPr lang="ga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481459"/>
          </a:xfrm>
        </p:spPr>
        <p:txBody>
          <a:bodyPr>
            <a:normAutofit/>
          </a:bodyPr>
          <a:lstStyle/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Athrú in-aisiompaithe:</a:t>
            </a:r>
            <a:r>
              <a:rPr lang="ga" b="0" i="0" u="none" baseline="0"/>
              <a:t> athrú nuair nach gcruthaítear aon ábhar nua agus inar féidir an bunábhar a athshlánú. </a:t>
            </a:r>
            <a:br>
              <a:rPr lang="ga"/>
            </a:br>
            <a:r>
              <a:rPr lang="ga" b="0" i="0" u="none" baseline="0"/>
              <a:t>An féidir libh smaoineamh ar shamplaí díobh sin?</a:t>
            </a:r>
          </a:p>
          <a:p>
            <a:endParaRPr lang="ga" dirty="0"/>
          </a:p>
          <a:p>
            <a:endParaRPr lang="ga" dirty="0"/>
          </a:p>
          <a:p>
            <a:endParaRPr lang="ga" dirty="0"/>
          </a:p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Athrú do-aisiompaithe:</a:t>
            </a:r>
            <a:r>
              <a:rPr lang="ga" b="0" i="0" u="none" baseline="0"/>
              <a:t> athrú ceimiceach nuair a chruthaítear ábhair nua.</a:t>
            </a:r>
            <a:br>
              <a:rPr lang="ga"/>
            </a:br>
            <a:r>
              <a:rPr lang="ga" b="0" i="0" u="none" baseline="0"/>
              <a:t>An féidir libh smaoineamh ar shamplaí díobh sin?</a:t>
            </a:r>
          </a:p>
        </p:txBody>
      </p:sp>
      <p:pic>
        <p:nvPicPr>
          <p:cNvPr id="5" name="Picture 4" descr="A picture containing eaten, pan&#10;&#10;Description automatically generated">
            <a:extLst>
              <a:ext uri="{FF2B5EF4-FFF2-40B4-BE49-F238E27FC236}">
                <a16:creationId xmlns:a16="http://schemas.microsoft.com/office/drawing/2014/main" id="{F31ED3D4-4960-4EC6-926C-2C8283EC20E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4903" y="2438400"/>
            <a:ext cx="2134128" cy="1456098"/>
          </a:xfrm>
          <a:prstGeom prst="rect">
            <a:avLst/>
          </a:prstGeom>
        </p:spPr>
      </p:pic>
      <p:pic>
        <p:nvPicPr>
          <p:cNvPr id="8" name="Picture 7" descr="A picture containing indoor, beverage&#10;&#10;Description automatically generated">
            <a:extLst>
              <a:ext uri="{FF2B5EF4-FFF2-40B4-BE49-F238E27FC236}">
                <a16:creationId xmlns:a16="http://schemas.microsoft.com/office/drawing/2014/main" id="{0C12834D-81A0-40EA-9A44-FD2A25B9E88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6026" y="5154706"/>
            <a:ext cx="2497549" cy="1665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481459"/>
          </a:xfrm>
        </p:spPr>
        <p:txBody>
          <a:bodyPr>
            <a:normAutofit/>
          </a:bodyPr>
          <a:lstStyle/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Forbairt:</a:t>
            </a:r>
            <a:r>
              <a:rPr lang="ga" b="0" i="0" u="none" baseline="0"/>
              <a:t> bogadh óna chéile nó éirí níos mó.</a:t>
            </a:r>
          </a:p>
          <a:p>
            <a:endParaRPr lang="ga" dirty="0"/>
          </a:p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Gás:</a:t>
            </a:r>
            <a:r>
              <a:rPr lang="ga" b="0" i="0" u="none" baseline="0"/>
              <a:t> ‘staid ábhair’ ina mbíonn an-fhuinneamh ag cáithníní agus spásanna móra eatarthu. Glacfaidh gás cruth pé gabhdán ina bhfuil sé agus sreabhfaidh sé.</a:t>
            </a:r>
          </a:p>
          <a:p>
            <a:endParaRPr lang="ga" dirty="0"/>
          </a:p>
          <a:p>
            <a:endParaRPr lang="ga" dirty="0"/>
          </a:p>
          <a:p>
            <a:endParaRPr lang="ga" dirty="0"/>
          </a:p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Athróg:</a:t>
            </a:r>
            <a:r>
              <a:rPr lang="ga" b="0" i="0" u="none" baseline="0"/>
              <a:t> rud éigin a mbreathnaítear air nó a thomhaistear i dturgnamh eolaíochta.</a:t>
            </a:r>
            <a:br>
              <a:rPr lang="ga"/>
            </a:br>
            <a:r>
              <a:rPr lang="ga" b="0" i="0" u="none" baseline="0"/>
              <a:t>An féidir libh smaoineamh ar shamplaí díobh sin?</a:t>
            </a:r>
          </a:p>
        </p:txBody>
      </p:sp>
      <p:pic>
        <p:nvPicPr>
          <p:cNvPr id="5" name="Picture 4" descr="A person standing in front of a large yellow tent&#10;&#10;Description automatically generated with low confidence">
            <a:extLst>
              <a:ext uri="{FF2B5EF4-FFF2-40B4-BE49-F238E27FC236}">
                <a16:creationId xmlns:a16="http://schemas.microsoft.com/office/drawing/2014/main" id="{F69A855A-E3E1-445D-BC15-929543B2075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9800" y="3083853"/>
            <a:ext cx="2620199" cy="174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847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Modh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59D58-1D34-F84F-877F-B654091E547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E1E1BFD-AB8A-456D-B4E6-6C047DB224BC}"/>
              </a:ext>
            </a:extLst>
          </p:cNvPr>
          <p:cNvSpPr/>
          <p:nvPr/>
        </p:nvSpPr>
        <p:spPr>
          <a:xfrm>
            <a:off x="437450" y="1008854"/>
            <a:ext cx="7005937" cy="51979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l" rtl="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r>
              <a:rPr lang="ga" sz="2400" b="0" i="0" u="none" baseline="0">
                <a:solidFill>
                  <a:schemeClr val="tx1"/>
                </a:solidFill>
                <a:latin typeface="Century Gothic" panose="020B0502020202020204" pitchFamily="34" charset="0"/>
              </a:rPr>
              <a:t>Cuirigí fínéagar sa chrúsca.</a:t>
            </a:r>
          </a:p>
          <a:p>
            <a:pPr marL="457200" indent="-457200" algn="l" rtl="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endParaRPr lang="ga" sz="24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457200" indent="-457200" algn="l" rtl="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r>
              <a:rPr lang="ga" sz="2400" b="0" i="0" u="none" baseline="0">
                <a:solidFill>
                  <a:schemeClr val="tx1"/>
                </a:solidFill>
                <a:latin typeface="Century Gothic" panose="020B0502020202020204" pitchFamily="34" charset="0"/>
              </a:rPr>
              <a:t>Cuirigí décharbónáit sóidiam i </a:t>
            </a:r>
            <a:br>
              <a:rPr lang="ga" sz="2400">
                <a:solidFill>
                  <a:schemeClr val="tx1"/>
                </a:solidFill>
                <a:latin typeface="Century Gothic" panose="020B0502020202020204" pitchFamily="34" charset="0"/>
              </a:rPr>
            </a:br>
            <a:r>
              <a:rPr lang="ga" sz="2400" b="0" i="0" u="none" baseline="0">
                <a:solidFill>
                  <a:schemeClr val="tx1"/>
                </a:solidFill>
                <a:latin typeface="Century Gothic" panose="020B0502020202020204" pitchFamily="34" charset="0"/>
              </a:rPr>
              <a:t>méara na lámhainne.</a:t>
            </a:r>
          </a:p>
          <a:p>
            <a:pPr marL="457200" indent="-457200" algn="l" rtl="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endParaRPr lang="ga" sz="24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457200" indent="-457200" algn="l" rtl="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r>
              <a:rPr lang="ga" sz="2400" b="0" i="0" u="none" baseline="0">
                <a:solidFill>
                  <a:schemeClr val="tx1"/>
                </a:solidFill>
                <a:latin typeface="Century Gothic" panose="020B0502020202020204" pitchFamily="34" charset="0"/>
              </a:rPr>
              <a:t>Cuirigí bun na lámhainne </a:t>
            </a:r>
            <a:br>
              <a:rPr lang="ga" sz="2400">
                <a:solidFill>
                  <a:schemeClr val="tx1"/>
                </a:solidFill>
                <a:latin typeface="Century Gothic" panose="020B0502020202020204" pitchFamily="34" charset="0"/>
              </a:rPr>
            </a:br>
            <a:r>
              <a:rPr lang="ga" sz="2400" b="0" i="0" u="none" baseline="0">
                <a:solidFill>
                  <a:schemeClr val="tx1"/>
                </a:solidFill>
                <a:latin typeface="Century Gothic" panose="020B0502020202020204" pitchFamily="34" charset="0"/>
              </a:rPr>
              <a:t>os cionn an chrúsca go cúramach.</a:t>
            </a:r>
          </a:p>
          <a:p>
            <a:pPr marL="457200" indent="-457200" algn="l" rtl="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endParaRPr lang="ga" sz="24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457200" indent="-457200" algn="l" rtl="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r>
              <a:rPr lang="ga" sz="2400" b="0" i="0" u="none" baseline="0">
                <a:solidFill>
                  <a:schemeClr val="tx1"/>
                </a:solidFill>
                <a:latin typeface="Century Gothic" panose="020B0502020202020204" pitchFamily="34" charset="0"/>
              </a:rPr>
              <a:t>Doirtigí an púdar ón lámhainn </a:t>
            </a:r>
            <a:br>
              <a:rPr lang="ga" sz="2400">
                <a:solidFill>
                  <a:schemeClr val="tx1"/>
                </a:solidFill>
                <a:latin typeface="Century Gothic" panose="020B0502020202020204" pitchFamily="34" charset="0"/>
              </a:rPr>
            </a:br>
            <a:r>
              <a:rPr lang="ga" sz="2400" b="0" i="0" u="none" baseline="0">
                <a:solidFill>
                  <a:schemeClr val="tx1"/>
                </a:solidFill>
                <a:latin typeface="Century Gothic" panose="020B0502020202020204" pitchFamily="34" charset="0"/>
              </a:rPr>
              <a:t>isteach sa chrúsca.</a:t>
            </a:r>
          </a:p>
          <a:p>
            <a:pPr marL="457200" indent="-457200" algn="l" rtl="0">
              <a:buClr>
                <a:srgbClr val="DA1884"/>
              </a:buClr>
              <a:buFont typeface="+mj-lt"/>
              <a:buAutoNum type="arabicPeriod"/>
            </a:pPr>
            <a:endParaRPr lang="ga" sz="20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 descr="A picture containing table, cup, indoor&#10;&#10;Description automatically generated">
            <a:extLst>
              <a:ext uri="{FF2B5EF4-FFF2-40B4-BE49-F238E27FC236}">
                <a16:creationId xmlns:a16="http://schemas.microsoft.com/office/drawing/2014/main" id="{954535D6-38C4-41A1-995B-9E2EEF3C534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0850" y="1572954"/>
            <a:ext cx="1595215" cy="1196411"/>
          </a:xfrm>
          <a:prstGeom prst="rect">
            <a:avLst/>
          </a:prstGeom>
        </p:spPr>
      </p:pic>
      <p:pic>
        <p:nvPicPr>
          <p:cNvPr id="9" name="Picture 8" descr="A picture containing footwear&#10;&#10;Description automatically generated">
            <a:extLst>
              <a:ext uri="{FF2B5EF4-FFF2-40B4-BE49-F238E27FC236}">
                <a16:creationId xmlns:a16="http://schemas.microsoft.com/office/drawing/2014/main" id="{9F9F1AF4-44B7-459B-BDA7-5E871F6F6D6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0850" y="3127724"/>
            <a:ext cx="1611011" cy="1208259"/>
          </a:xfrm>
          <a:prstGeom prst="rect">
            <a:avLst/>
          </a:prstGeom>
        </p:spPr>
      </p:pic>
      <p:pic>
        <p:nvPicPr>
          <p:cNvPr id="14" name="Picture 13" descr="A picture containing indoor&#10;&#10;Description automatically generated">
            <a:extLst>
              <a:ext uri="{FF2B5EF4-FFF2-40B4-BE49-F238E27FC236}">
                <a16:creationId xmlns:a16="http://schemas.microsoft.com/office/drawing/2014/main" id="{CE9DECE8-883E-4302-A31A-8BA6109A3DC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2442" y="4694342"/>
            <a:ext cx="1595215" cy="119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Ár dturgnamh a phlé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7461000" cy="4503986"/>
          </a:xfrm>
        </p:spPr>
        <p:txBody>
          <a:bodyPr>
            <a:normAutofit fontScale="92500" lnSpcReduction="20000"/>
          </a:bodyPr>
          <a:lstStyle/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 dirty="0"/>
              <a:t>Céard a thuarann sibh a tharlódh dá n-úsáidfí lámhainn níos tibhe?</a:t>
            </a:r>
          </a:p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 dirty="0"/>
              <a:t>Cén chaoi a bhfuil a fhios againn gur imoibriú do-aisiompaithe é seo?</a:t>
            </a:r>
          </a:p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 dirty="0"/>
              <a:t>Cén chaoi a bhfuil a fhios agaibh gur táirgeadh gás?</a:t>
            </a:r>
          </a:p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 dirty="0"/>
              <a:t>Céard a tharlódh dar libh dá gcuirfí uisce leis an bhfínéagar ar dtús, nó dá n-athrófaí líon na décharbónáite sóidiam?</a:t>
            </a:r>
          </a:p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 dirty="0"/>
              <a:t>An féidir libh smaoineamh ar aon imoibrithe ceimiceacha eile a tháirgeann dé-ocsaíd charbóin?</a:t>
            </a:r>
          </a:p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 dirty="0"/>
              <a:t>An bhfeiceann sibh aon athrú ar an leacht?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9A4AC5-8C45-7F4E-B258-CE1BC6E7695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  <p:pic>
        <p:nvPicPr>
          <p:cNvPr id="7" name="Picture 6" descr="A picture containing wall, indoor, handwear&#10;&#10;Description automatically generated">
            <a:extLst>
              <a:ext uri="{FF2B5EF4-FFF2-40B4-BE49-F238E27FC236}">
                <a16:creationId xmlns:a16="http://schemas.microsoft.com/office/drawing/2014/main" id="{79FDD19F-964E-4388-9F21-07EB8B08C5A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748802" y="2595102"/>
            <a:ext cx="2836156" cy="212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A8C9C02-F34C-4A26-B861-40054C798F91}"/>
              </a:ext>
            </a:extLst>
          </p:cNvPr>
          <p:cNvSpPr txBox="1"/>
          <p:nvPr/>
        </p:nvSpPr>
        <p:spPr>
          <a:xfrm>
            <a:off x="506185" y="378670"/>
            <a:ext cx="764177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ga" sz="3400" b="1" i="0" u="none" baseline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Meastóireacht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462390-2C84-4C58-9F3C-DF95C97A2C70}"/>
              </a:ext>
            </a:extLst>
          </p:cNvPr>
          <p:cNvSpPr txBox="1"/>
          <p:nvPr/>
        </p:nvSpPr>
        <p:spPr>
          <a:xfrm>
            <a:off x="506185" y="994223"/>
            <a:ext cx="897110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ga" sz="2000" b="0" i="0" u="none" baseline="0" dirty="0">
                <a:solidFill>
                  <a:schemeClr val="tx1"/>
                </a:solidFill>
                <a:latin typeface="Century Gothic" panose="020B0502020202020204" pitchFamily="34" charset="0"/>
              </a:rPr>
              <a:t>Céard a cheapann sibh faoinár g</a:t>
            </a:r>
            <a:r>
              <a:rPr lang="ga" sz="2000" b="1" i="0" u="none" baseline="0" dirty="0">
                <a:solidFill>
                  <a:srgbClr val="DA1884"/>
                </a:solidFill>
                <a:latin typeface="Century Gothic" panose="020B0502020202020204" pitchFamily="34" charset="0"/>
              </a:rPr>
              <a:t>cuspóirí foghlama</a:t>
            </a:r>
            <a:r>
              <a:rPr lang="ga" sz="2000" b="0" i="0" u="none" baseline="0" dirty="0">
                <a:solidFill>
                  <a:schemeClr val="tx1"/>
                </a:solidFill>
                <a:latin typeface="Century Gothic" panose="020B0502020202020204" pitchFamily="34" charset="0"/>
              </a:rPr>
              <a:t> inniu?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ga" sz="2000" b="0" i="0" u="none" baseline="0" dirty="0">
                <a:latin typeface="Century Gothic" panose="020B0502020202020204" pitchFamily="34" charset="0"/>
              </a:rPr>
              <a:t>Tuigim go dtáirgeann imoibrithe ceimiceacha ábhair nua.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>
                <a:latin typeface="Century Gothic" panose="020B0502020202020204" pitchFamily="34" charset="0"/>
              </a:rPr>
              <a:t>Tá a fhios agam nuair a mheasctar fínéagar agus décharbónáit sóidiam go bhfuil gás ar a dtugtar dé-ocsaíd charbóin ar cheann de na rudaí a dhéantar.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>
                <a:latin typeface="Century Gothic" panose="020B0502020202020204" pitchFamily="34" charset="0"/>
              </a:rPr>
              <a:t>Tá a fhios agam go bhfuil formhór na n-imoibrithe ceimiceacha do-aisiompaithe.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>
                <a:latin typeface="Century Gothic" panose="020B0502020202020204" pitchFamily="34" charset="0"/>
              </a:rPr>
              <a:t>Tuigim go bhforbraíonn (méadaíonn) gáis chun cruth a ngabhdáin a ghlacadh. </a:t>
            </a:r>
          </a:p>
          <a:p>
            <a:endParaRPr lang="ga" sz="10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l" rtl="0"/>
            <a:r>
              <a:rPr lang="ga" sz="2000" b="0" i="0" u="none" baseline="0" dirty="0">
                <a:solidFill>
                  <a:schemeClr val="tx1"/>
                </a:solidFill>
                <a:latin typeface="Century Gothic" panose="020B0502020202020204" pitchFamily="34" charset="0"/>
              </a:rPr>
              <a:t>An féidir libh an difríocht idir athrú in-aisiompaithe agus athrú do-aisiompaithe a mhíniú, agus samplaí a thabhairt?  </a:t>
            </a:r>
          </a:p>
          <a:p>
            <a:pPr algn="l" rtl="0">
              <a:spcBef>
                <a:spcPts val="600"/>
              </a:spcBef>
            </a:pPr>
            <a:r>
              <a:rPr lang="ga" sz="2000" b="0" i="0" u="none" baseline="0" dirty="0">
                <a:latin typeface="Century Gothic" panose="020B0502020202020204" pitchFamily="34" charset="0"/>
              </a:rPr>
              <a:t>Má tá sibh muiníneach gur féidir, </a:t>
            </a:r>
            <a:r>
              <a:rPr lang="ga" sz="2000" b="0" i="0" u="none" baseline="0" dirty="0">
                <a:solidFill>
                  <a:schemeClr val="tx1"/>
                </a:solidFill>
                <a:latin typeface="Century Gothic" panose="020B0502020202020204" pitchFamily="34" charset="0"/>
              </a:rPr>
              <a:t>sínigí cúig mhéar in airde, nó sínigí méar amháin más fearr libh an ceacht a phlé arís.</a:t>
            </a:r>
            <a:endParaRPr lang="ga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142945-3164-4038-9A02-DD1BB82569D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8728E72B-A42C-48E4-BAC0-8E09BF45D2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533" y="5517813"/>
            <a:ext cx="7965516" cy="1237024"/>
          </a:xfrm>
        </p:spPr>
      </p:pic>
    </p:spTree>
    <p:extLst>
      <p:ext uri="{BB962C8B-B14F-4D97-AF65-F5344CB8AC3E}">
        <p14:creationId xmlns:p14="http://schemas.microsoft.com/office/powerpoint/2010/main" val="4253454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sz="3600" b="1" i="0" u="none" baseline="0"/>
              <a:t>   Buíochas</a:t>
            </a:r>
          </a:p>
          <a:p>
            <a:endParaRPr lang="ga" sz="3600" dirty="0"/>
          </a:p>
          <a:p>
            <a:endParaRPr lang="ga" sz="1800" dirty="0"/>
          </a:p>
          <a:p>
            <a:pPr algn="l" rtl="0"/>
            <a:r>
              <a:rPr lang="ga" sz="1800" b="0" i="0" u="none" baseline="0"/>
              <a:t> </a:t>
            </a:r>
          </a:p>
          <a:p>
            <a:endParaRPr lang="ga" sz="1800" dirty="0"/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6686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g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Sleamhnáin 2, 6 agus 7: íomhánna © Royal Society of Chemistry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4: foinse íomhá 1: pixabay.com (ní theastaíonn admháil); íomhá 2 © EKramerl/Shutterstock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5: foinse na híomhá: pixabay.com (ní theastaíonn admháil)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8: íomhá © Sichonl/Shutterstock</a:t>
            </a:r>
          </a:p>
          <a:p>
            <a:endParaRPr lang="ga" dirty="0"/>
          </a:p>
          <a:p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536</Words>
  <Application>Microsoft Office PowerPoint</Application>
  <PresentationFormat>Widescreen</PresentationFormat>
  <Paragraphs>67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Office Theme</vt:lpstr>
      <vt:lpstr>Iniúchtaí eolaíochta na bunscoile https://rsc.li/3AD3Y7C    </vt:lpstr>
      <vt:lpstr>Lámh aisteach</vt:lpstr>
      <vt:lpstr>Cuspóirí foghlama</vt:lpstr>
      <vt:lpstr>Foclóir áisiúil</vt:lpstr>
      <vt:lpstr>Foclóir áisiúil</vt:lpstr>
      <vt:lpstr>Modh</vt:lpstr>
      <vt:lpstr>Ár dturgnamh a phlé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Lámh aisteach: sleamhnáin don seomra ranga</dc:title>
  <dc:subject>Dírítear sa turgnamh seo ar imoibriú fínéagair agus décharbónáite sóidiam chun an gás dé‑ocsaíd charbóin a tháirgeadh.</dc:subject>
  <dc:creator>Melinda Welch</dc:creator>
  <cp:keywords>Primary science experiment_investigation_reversible_irreversible_reactions_gas</cp:keywords>
  <cp:lastModifiedBy>Chloe Francis</cp:lastModifiedBy>
  <cp:revision>258</cp:revision>
  <dcterms:created xsi:type="dcterms:W3CDTF">2021-04-13T16:26:00Z</dcterms:created>
  <dcterms:modified xsi:type="dcterms:W3CDTF">2021-08-20T11:19:50Z</dcterms:modified>
  <cp:category>Royal Society of Chemistry</cp:category>
</cp:coreProperties>
</file>