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3"/>
  </p:notesMasterIdLst>
  <p:sldIdLst>
    <p:sldId id="29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102E"/>
    <a:srgbClr val="E6F1EF"/>
    <a:srgbClr val="006F62"/>
    <a:srgbClr val="EDF6F9"/>
    <a:srgbClr val="48A9C5"/>
    <a:srgbClr val="FAE7EA"/>
    <a:srgbClr val="F7DBE0"/>
    <a:srgbClr val="F4CFD5"/>
    <a:srgbClr val="FF9E1B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98"/>
    <p:restoredTop sz="75212" autoAdjust="0"/>
  </p:normalViewPr>
  <p:slideViewPr>
    <p:cSldViewPr snapToGrid="0" snapToObjects="1">
      <p:cViewPr>
        <p:scale>
          <a:sx n="66" d="100"/>
          <a:sy n="66" d="100"/>
        </p:scale>
        <p:origin x="136" y="-180"/>
      </p:cViewPr>
      <p:guideLst/>
    </p:cSldViewPr>
  </p:slideViewPr>
  <p:notesTextViewPr>
    <p:cViewPr>
      <p:scale>
        <a:sx n="1" d="1"/>
        <a:sy n="1" d="1"/>
      </p:scale>
      <p:origin x="0" y="-84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8/10/relationships/authors" Target="authors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9FEE6-68B1-4863-9977-3A95633844E7}" type="datetimeFigureOut">
              <a:rPr lang="en-GB" smtClean="0"/>
              <a:t>17/11/2022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AEAF9-7482-4645-9523-1778CA7384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348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slide summarises a recent article published by </a:t>
            </a:r>
            <a:r>
              <a:rPr lang="en-GB" i="1" dirty="0"/>
              <a:t>Chemistry World</a:t>
            </a:r>
            <a:r>
              <a:rPr lang="en-GB" dirty="0"/>
              <a:t>. Use this as a lesson starter when teaching plastics and recycling.</a:t>
            </a:r>
          </a:p>
          <a:p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© Dennis Kunkel Microscopy/Science Photo Library</a:t>
            </a:r>
          </a:p>
          <a:p>
            <a:endParaRPr lang="en-GB" dirty="0"/>
          </a:p>
          <a:p>
            <a:r>
              <a:rPr lang="en-GB" dirty="0"/>
              <a:t>Answers</a:t>
            </a:r>
          </a:p>
          <a:p>
            <a:pPr marL="228600" indent="-228600">
              <a:buAutoNum type="arabicPeriod"/>
            </a:pPr>
            <a:r>
              <a:rPr lang="en-GB" dirty="0"/>
              <a:t>The process includes a ‘chemical’ catalyst and ‘biological’  bacteria.</a:t>
            </a:r>
            <a:endParaRPr lang="en-GB" baseline="0" dirty="0"/>
          </a:p>
          <a:p>
            <a:pPr marL="228600" indent="-228600">
              <a:buAutoNum type="arabicPeriod"/>
            </a:pPr>
            <a:r>
              <a:rPr lang="en-GB" sz="1200" b="0" i="0" baseline="0" dirty="0">
                <a:latin typeface="Century Gothic" panose="020B0502020202020204" pitchFamily="34" charset="0"/>
              </a:rPr>
              <a:t>Polymers normally need to be sorted and separated into the different types when recycled. This process could cut out the sorting stage because it could work on a mixture of plastics.</a:t>
            </a:r>
          </a:p>
          <a:p>
            <a:pPr marL="228600" indent="-228600">
              <a:buAutoNum type="arabicPeriod"/>
            </a:pPr>
            <a:r>
              <a:rPr lang="en-GB" sz="1200" b="0" i="0" baseline="0" dirty="0">
                <a:latin typeface="Century Gothic" panose="020B0502020202020204" pitchFamily="34" charset="0"/>
              </a:rPr>
              <a:t>Functional groups – a carboxylic acid is  -COOH  and a </a:t>
            </a:r>
            <a:r>
              <a:rPr lang="en-GB" sz="1200" b="0" i="0" baseline="0">
                <a:latin typeface="Century Gothic" panose="020B0502020202020204" pitchFamily="34" charset="0"/>
              </a:rPr>
              <a:t>polyester is  </a:t>
            </a:r>
            <a:r>
              <a:rPr lang="en-GB" sz="1200" b="0" i="0" baseline="0" dirty="0">
                <a:latin typeface="Century Gothic" panose="020B0502020202020204" pitchFamily="34" charset="0"/>
              </a:rPr>
              <a:t>–COO-  (or drawn displayed).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AEAF9-7482-4645-9523-1778CA7384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078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38610100-38BC-194F-9079-8DDE723951FF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BA549A9-FDA4-D149-B497-B5121421C2D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3C2113-31B6-7F4D-83F0-729A1B46C58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AE3D22E-2B57-CE4A-B915-F81A74DD96F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4983CAC-993B-784B-BDEA-00ABFD7B6D78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8E12F9B7-525F-0A4B-9E77-89C192EAFC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4B3093CA-596C-304F-86CF-A159FB3654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Single line title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921A4C6-5661-3A4E-8B85-9900DC479D2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E05D642-4592-B14D-98B6-B60260A6476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5BB0AE8-6DC8-9941-9AD4-FAD7BFF45B99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96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D6356E9-83DB-3846-875C-C5E5EC7EAC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3FA7FB9-7137-9A45-867D-BCE63D3F8D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Acknowledgements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A6B8E1-696C-5E4F-9D45-7AC232FB1B3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D3B23A-8279-7E4D-B704-7EA3436F9DC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A2D1C70-0A69-9541-B558-61D09370CE8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E92CBCD-F514-E94A-B0E6-0F167406611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Here is the text</a:t>
            </a:r>
          </a:p>
        </p:txBody>
      </p:sp>
    </p:spTree>
    <p:extLst>
      <p:ext uri="{BB962C8B-B14F-4D97-AF65-F5344CB8AC3E}">
        <p14:creationId xmlns:p14="http://schemas.microsoft.com/office/powerpoint/2010/main" val="3491710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double line, conten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D691BC6-D72A-6741-958D-F420E148587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9E727C2-D80B-264D-94C3-9BC1E36809D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2C25AED-0875-2647-84A2-6621C0D4157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1D0A769-27C5-794F-BB2C-54D8520DEA0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7ADC76F-BA8F-214E-B243-0EA627DD15EE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BB26D91E-C4B8-AA46-ABD6-429FEA0A917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7D9DF858-8FC9-1C4F-9D6D-B98DF46EDE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1789112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Double line title with turnover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2E5BEC9-7686-2241-AE5C-CEEBC1DA495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C4DEFC6-320B-5246-85C1-E493344F564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1CC5E98-2B71-6344-A937-ED75B3E16CA3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2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F2D102C-435D-1247-9482-FA39153AC15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813B56-FDD1-0F40-B923-3F191328A3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670BE4-3267-6144-9BEC-0A5842E7190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D271170-6657-144A-B313-19782931617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658CCC5-9B98-EA4E-B87D-06F4CFA1356F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1F49BB23-095E-0349-B695-0649F94B38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E8641A31-A6C0-CB44-B10F-BD75069256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2447034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Triple line title with turnover on three lines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E99957-780D-FD42-96A0-31CC12A1186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57CCCE1-E878-7F47-B778-AE1FC8180F9C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733B6428-7651-D44C-BAFC-EA24E6298D54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097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5D72720-E5A5-3242-8856-378E7BAC1F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988D83-F3D7-9D4F-AC03-6D180FF1A9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63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46F2C0A-6FEF-3A44-B379-1EDDEA6CD95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E25749E-D8CB-D944-A298-64E999C3A8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B8811BD-F50F-A84E-B39E-DC7C79CD5D27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D21E9C2-01C9-7242-9C40-2EF3DCCAE5B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7371E1F-9A1C-8848-A2F7-FE022C5BB7D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E44F30F-ACCA-494A-92DE-CD0E2B3C5A3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25000"/>
              <a:buFont typeface="Arial" panose="020B0604020202020204" pitchFamily="34" charset="0"/>
              <a:buChar char="•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849808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26F667C-BABD-E64D-A87B-FC8C551108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FC5948B-67D3-AC4F-890F-725332428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2690D6-31DD-8445-BDEA-5C196119A1D9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AEE427C-0248-7F4C-8145-DF61B84F8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8DF516-E004-0343-8DCB-7D8B3A6B398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A5DC58F-EBD6-924E-8C77-CBCA410F81E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047323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two columns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95B0693-64BD-8246-9D0D-0F1C12E815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AA5D099-93EE-7B4C-B9DA-563093148325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F4338AF-FD94-6E4C-B45B-9288553FBD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FCEA1DE-E905-1F44-8E1A-6F92FDAED5A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CF73D6-3D48-1B45-A993-9ADA7101AA4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DEFFEE-B12C-0C46-9DD2-0B32699A7C7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85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</p:spTree>
    <p:extLst>
      <p:ext uri="{BB962C8B-B14F-4D97-AF65-F5344CB8AC3E}">
        <p14:creationId xmlns:p14="http://schemas.microsoft.com/office/powerpoint/2010/main" val="830746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plus image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55D6538-5671-7E47-8746-EF8E035520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79C527B-D5B5-874C-8803-29B2EF7DBAB2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09143BE-64DA-4048-A391-C081EE8F0D3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E66297D-9236-F34E-A7A7-84947CD5057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56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BDB531A-9234-7C46-9D42-ED30499DD1E7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593800" y="1260000"/>
            <a:ext cx="40234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Image goes here.</a:t>
            </a:r>
          </a:p>
        </p:txBody>
      </p:sp>
    </p:spTree>
    <p:extLst>
      <p:ext uri="{BB962C8B-B14F-4D97-AF65-F5344CB8AC3E}">
        <p14:creationId xmlns:p14="http://schemas.microsoft.com/office/powerpoint/2010/main" val="2692259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856C763-F1AA-E649-B7C9-96967ACB3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Table goes here.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F0FA6AE-B2DA-2E40-8552-72071DEBE7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970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1" r:id="rId2"/>
    <p:sldLayoutId id="2147483679" r:id="rId3"/>
    <p:sldLayoutId id="2147483662" r:id="rId4"/>
    <p:sldLayoutId id="2147483672" r:id="rId5"/>
    <p:sldLayoutId id="2147483668" r:id="rId6"/>
    <p:sldLayoutId id="2147483686" r:id="rId7"/>
    <p:sldLayoutId id="2147483689" r:id="rId8"/>
    <p:sldLayoutId id="2147483692" r:id="rId9"/>
    <p:sldLayoutId id="2147483683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3OmWTzZ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cal Title 1">
            <a:extLst>
              <a:ext uri="{FF2B5EF4-FFF2-40B4-BE49-F238E27FC236}">
                <a16:creationId xmlns:a16="http://schemas.microsoft.com/office/drawing/2014/main" id="{94DF5491-C51B-5546-8D63-8BD341C64B0A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Science research news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D222CD-678A-0543-B7C7-C1E80F753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Converting plastic waste to useful materials 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2C49F36-B0B9-49E7-B398-03B87BDA45BB}"/>
              </a:ext>
            </a:extLst>
          </p:cNvPr>
          <p:cNvSpPr txBox="1">
            <a:spLocks/>
          </p:cNvSpPr>
          <p:nvPr/>
        </p:nvSpPr>
        <p:spPr>
          <a:xfrm>
            <a:off x="540000" y="1055282"/>
            <a:ext cx="10080000" cy="44066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US" sz="1600" dirty="0">
                <a:solidFill>
                  <a:schemeClr val="tx1"/>
                </a:solidFill>
              </a:rPr>
              <a:t>Written by Neil Goalby. Available from </a:t>
            </a:r>
            <a:r>
              <a:rPr lang="en-US" sz="1600" dirty="0">
                <a:hlinkClick r:id="rId3"/>
              </a:rPr>
              <a:t>rsc.li/3OmWTzZ</a:t>
            </a:r>
            <a:endParaRPr lang="en-US" sz="1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73AA7-0565-0C45-BCCD-847B36196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569115"/>
            <a:ext cx="5940000" cy="4924282"/>
          </a:xfrm>
        </p:spPr>
        <p:txBody>
          <a:bodyPr>
            <a:noAutofit/>
          </a:bodyPr>
          <a:lstStyle/>
          <a:p>
            <a:r>
              <a:rPr lang="en-GB" sz="2000" dirty="0"/>
              <a:t>A new process converts mixed plastic waste into a useful chemical feedstock. The process could improve recycling by eliminating the need to sort and separate different waste materials. </a:t>
            </a:r>
          </a:p>
          <a:p>
            <a:r>
              <a:rPr lang="en-GB" sz="2000" dirty="0"/>
              <a:t>The process works on a mixture of three common plastics: poly(styrene), high-density poly(ethylene) and </a:t>
            </a:r>
            <a:r>
              <a:rPr lang="en-GB" sz="2000" b="0" i="0" dirty="0">
                <a:solidFill>
                  <a:srgbClr val="000000"/>
                </a:solidFill>
                <a:effectLst/>
              </a:rPr>
              <a:t>poly(ethylene terephthalate) 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(</a:t>
            </a:r>
            <a:r>
              <a:rPr lang="en-GB" sz="2000" dirty="0"/>
              <a:t>PET). The first step of the process uses a catalytic oxidation reaction to convert the polymer waste into a mixture of carboxylic acids. In a second step, the carboxylic acids react with a genetically engineered bacteria to produce chemicals that can make polyesters and nylon.</a:t>
            </a:r>
          </a:p>
          <a:p>
            <a:endParaRPr lang="en-GB" sz="2000" dirty="0"/>
          </a:p>
        </p:txBody>
      </p:sp>
      <p:pic>
        <p:nvPicPr>
          <p:cNvPr id="7" name="Picture 6" descr="A close up microscopic view of the bacteria showing multiple rod shapes">
            <a:extLst>
              <a:ext uri="{FF2B5EF4-FFF2-40B4-BE49-F238E27FC236}">
                <a16:creationId xmlns:a16="http://schemas.microsoft.com/office/drawing/2014/main" id="{5563C235-D7AB-A61C-ED5C-18C8D31C0A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9624" y="1040904"/>
            <a:ext cx="3810000" cy="2540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5E2D19-E3DF-A450-9AB7-76B649665B4A}"/>
              </a:ext>
            </a:extLst>
          </p:cNvPr>
          <p:cNvSpPr txBox="1"/>
          <p:nvPr/>
        </p:nvSpPr>
        <p:spPr>
          <a:xfrm rot="16200000">
            <a:off x="9278307" y="1962048"/>
            <a:ext cx="30274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© Acknowledgement Dennis Kunkel Microscopy/Science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FFA1DA3-2756-4B86-87AD-EE87219503AB}"/>
              </a:ext>
            </a:extLst>
          </p:cNvPr>
          <p:cNvSpPr txBox="1">
            <a:spLocks/>
          </p:cNvSpPr>
          <p:nvPr/>
        </p:nvSpPr>
        <p:spPr>
          <a:xfrm>
            <a:off x="6604929" y="3646589"/>
            <a:ext cx="4079391" cy="416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i="1" dirty="0">
                <a:solidFill>
                  <a:srgbClr val="C8102E"/>
                </a:solidFill>
              </a:rPr>
              <a:t>Genetically engineered bacteria produce the useful chemical feedstock</a:t>
            </a:r>
          </a:p>
        </p:txBody>
      </p:sp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EA1A01F-587E-4473-9318-709907EEC9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4798536"/>
              </p:ext>
            </p:extLst>
          </p:nvPr>
        </p:nvGraphicFramePr>
        <p:xfrm>
          <a:off x="6604929" y="4194359"/>
          <a:ext cx="4079391" cy="22990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9391">
                  <a:extLst>
                    <a:ext uri="{9D8B030D-6E8A-4147-A177-3AD203B41FA5}">
                      <a16:colId xmlns:a16="http://schemas.microsoft.com/office/drawing/2014/main" val="3287607563"/>
                    </a:ext>
                  </a:extLst>
                </a:gridCol>
              </a:tblGrid>
              <a:tr h="491220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>
                          <a:latin typeface="Century Gothic" panose="020B0502020202020204" pitchFamily="34" charset="0"/>
                        </a:rPr>
                        <a:t>Questions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464764"/>
                  </a:ext>
                </a:extLst>
              </a:tr>
              <a:tr h="1807818"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GB" sz="1600" b="0" i="0" dirty="0">
                          <a:latin typeface="Century Gothic" panose="020B0502020202020204" pitchFamily="34" charset="0"/>
                        </a:rPr>
                        <a:t>Why could the process be called  ‘dual chemical–biological’?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GB" sz="1600" b="0" i="0" dirty="0">
                          <a:latin typeface="Century Gothic" panose="020B0502020202020204" pitchFamily="34" charset="0"/>
                        </a:rPr>
                        <a:t>Explain how the process could solve a problem with recycling plastics.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GB" sz="1600" b="0" i="0" dirty="0">
                          <a:latin typeface="Century Gothic" panose="020B0502020202020204" pitchFamily="34" charset="0"/>
                        </a:rPr>
                        <a:t>Draw the functional group in: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i="0" dirty="0">
                          <a:latin typeface="Century Gothic" panose="020B0502020202020204" pitchFamily="34" charset="0"/>
                        </a:rPr>
                        <a:t>  a) a carboxylic acid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600" b="0" i="0" dirty="0">
                          <a:latin typeface="Century Gothic" panose="020B0502020202020204" pitchFamily="34" charset="0"/>
                        </a:rPr>
                        <a:t>  b) a polyester </a:t>
                      </a: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9271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4198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284</Words>
  <Application>Microsoft Office PowerPoint</Application>
  <PresentationFormat>Widescreen</PresentationFormat>
  <Paragraphs>21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-apple-system</vt:lpstr>
      <vt:lpstr>Arial</vt:lpstr>
      <vt:lpstr>Calibri</vt:lpstr>
      <vt:lpstr>Calibri Light</vt:lpstr>
      <vt:lpstr>Century Gothic</vt:lpstr>
      <vt:lpstr>Roboto</vt:lpstr>
      <vt:lpstr>Office Theme</vt:lpstr>
      <vt:lpstr>Converting plastic waste to useful materials 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Converting plastic waste to useful materials </dc:title>
  <dc:creator/>
  <cp:keywords>recycling; polymer; mixed plastics; biology; bacteria; nylon; </cp:keywords>
  <dc:description>From Education in Chemistry A hybrid recycling process for mixed plastics https://rsc.li/3OmWTzZ</dc:description>
  <cp:lastModifiedBy/>
  <cp:revision>1</cp:revision>
  <dcterms:created xsi:type="dcterms:W3CDTF">2022-07-21T16:12:38Z</dcterms:created>
  <dcterms:modified xsi:type="dcterms:W3CDTF">2022-11-17T17:22:44Z</dcterms:modified>
</cp:coreProperties>
</file>