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5" r:id="rId4"/>
    <p:sldId id="266" r:id="rId5"/>
    <p:sldId id="271" r:id="rId6"/>
    <p:sldId id="267" r:id="rId7"/>
    <p:sldId id="264" r:id="rId8"/>
    <p:sldId id="262" r:id="rId9"/>
    <p:sldId id="268" r:id="rId10"/>
    <p:sldId id="269" r:id="rId11"/>
    <p:sldId id="270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l Thornton" initials="WT" lastIdx="2" clrIdx="0">
    <p:extLst>
      <p:ext uri="{19B8F6BF-5375-455C-9EA6-DF929625EA0E}">
        <p15:presenceInfo xmlns:p15="http://schemas.microsoft.com/office/powerpoint/2012/main" userId="08a38bbb7b4eb81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86420" autoAdjust="0"/>
  </p:normalViewPr>
  <p:slideViewPr>
    <p:cSldViewPr snapToGrid="0" snapToObjects="1">
      <p:cViewPr varScale="1">
        <p:scale>
          <a:sx n="74" d="100"/>
          <a:sy n="74" d="100"/>
        </p:scale>
        <p:origin x="1214" y="67"/>
      </p:cViewPr>
      <p:guideLst/>
    </p:cSldViewPr>
  </p:slideViewPr>
  <p:outlineViewPr>
    <p:cViewPr>
      <p:scale>
        <a:sx n="33" d="100"/>
        <a:sy n="33" d="100"/>
      </p:scale>
      <p:origin x="0" y="-964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CA293-8B58-43B4-9E46-DC007064F666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0290F-0956-45D6-B5A2-D2151959EE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326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0290F-0956-45D6-B5A2-D2151959EEC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63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0290F-0956-45D6-B5A2-D2151959EEC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974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2S2NapK" TargetMode="External"/><Relationship Id="rId2" Type="http://schemas.openxmlformats.org/officeDocument/2006/relationships/hyperlink" Target="https://rsc.li/2VveG0K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500" y="4823374"/>
            <a:ext cx="5728570" cy="336777"/>
          </a:xfrm>
        </p:spPr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cy-GB" b="0" dirty="0">
                <a:hlinkClick r:id="rId2"/>
              </a:rPr>
              <a:t>https://rsc.li/2VveG0K</a:t>
            </a:r>
            <a:r>
              <a:rPr lang="cy-GB" b="0" dirty="0"/>
              <a:t> </a:t>
            </a:r>
            <a:br>
              <a:rPr lang="cy-GB" b="0" dirty="0"/>
            </a:br>
            <a:endParaRPr lang="cy-GB" sz="1800" dirty="0">
              <a:hlinkClick r:id="rId3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500" y="5499067"/>
            <a:ext cx="5728569" cy="713843"/>
          </a:xfrm>
        </p:spPr>
        <p:txBody>
          <a:bodyPr/>
          <a:lstStyle/>
          <a:p>
            <a:r>
              <a:rPr lang="cy-GB"/>
              <a:t>Bwrw bisgedi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Meddwl am bethau solid eraill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18619"/>
            <a:ext cx="9540000" cy="4340700"/>
          </a:xfrm>
        </p:spPr>
        <p:txBody>
          <a:bodyPr/>
          <a:lstStyle/>
          <a:p>
            <a:r>
              <a:rPr lang="cy-GB"/>
              <a:t>Ysgrifennwch restr o solidau bach eraill. </a:t>
            </a:r>
          </a:p>
          <a:p>
            <a:r>
              <a:rPr lang="cy-GB"/>
              <a:t>Oes gan bob un ohonynt ddarnau’r un maint â’i gilydd? Sut allech chi ddarganfod hynny?</a:t>
            </a:r>
          </a:p>
          <a:p>
            <a:r>
              <a:rPr lang="cy-GB"/>
              <a:t>Pa offer allech chi eu defnyddio i’ch helpu i edrych yn fanylach arnynt?</a:t>
            </a:r>
          </a:p>
          <a:p>
            <a:r>
              <a:rPr lang="cy-GB"/>
              <a:t>Beth fyddech chi’n hoffi ei ddarganfod nesaf?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Gwerthusiad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11031890" cy="5598000"/>
          </a:xfrm>
        </p:spPr>
        <p:txBody>
          <a:bodyPr/>
          <a:lstStyle/>
          <a:p>
            <a:r>
              <a:rPr lang="cy-GB" dirty="0"/>
              <a:t>Sut wyt ti’n teimlo am ein </a:t>
            </a:r>
            <a:r>
              <a:rPr lang="cy-GB" b="1" dirty="0">
                <a:solidFill>
                  <a:srgbClr val="DA1884"/>
                </a:solidFill>
              </a:rPr>
              <a:t>hamcanion dysgu</a:t>
            </a:r>
            <a:r>
              <a:rPr lang="cy-GB" dirty="0"/>
              <a:t> heddiw?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Rydw i’n gallu disgrifio priodweddau solidau.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Rydw i’n gallu ymchwilio i briodweddau solidau.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Rydw i’n gallu rhagfynegi, a gwneud sylwadau a chymhariaethau.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Rydw i’n gallu defnyddio fy sgiliau arsylwi i gymharu dau ddeunydd.</a:t>
            </a:r>
          </a:p>
          <a:p>
            <a:r>
              <a:rPr lang="cy-GB" dirty="0"/>
              <a:t>Os wyt ti’n teimlo’n hyderus, dangosa 5 bys i’r athro, neu dangosa 1 </a:t>
            </a:r>
            <a:br>
              <a:rPr lang="cy-GB" dirty="0"/>
            </a:br>
            <a:r>
              <a:rPr lang="cy-GB" dirty="0"/>
              <a:t>os wyt ti’n teimlo bod angen i ti gael sgwrs arall i egluro’r wers.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3386403-CCB1-40E6-AE02-27F66CB037C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BB7EB5F-1BBD-40DA-9696-9EC5AA55EB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08" y="4489994"/>
            <a:ext cx="8381645" cy="221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latin typeface="Century Gothic" panose="020B0502020202020204" pitchFamily="34" charset="0"/>
              </a:rPr>
              <a:t>Sleidiau 2, 7 a 9: delweddau © Y Gymdeithas Gemeg Frenhinol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4: delwedd © Emily Hills/Shutterstock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5: ffynhonnell y ddelwedd pixabay.com (nid oes angen priodoli)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6: delwedd 1 - Moving Moment/Shutterstock; delwedd 2  © vetlana Verbitckaia/Shutterstock; delwedd 3 © Y Gymdeithas Gemeg Frenhinol</a:t>
            </a:r>
          </a:p>
          <a:p>
            <a:r>
              <a:rPr lang="cy-GB">
                <a:latin typeface="Century Gothic" panose="020B0502020202020204" pitchFamily="34" charset="0"/>
              </a:rPr>
              <a:t>Sleid 11: delwedd © Prostock-studiol/Shutterstock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28F645-A82F-4F9C-A599-8CB7A009B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587" y="2503377"/>
            <a:ext cx="4644160" cy="3483121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B3291DC-8520-48E0-8F39-FE91AA5A32FB}"/>
              </a:ext>
            </a:extLst>
          </p:cNvPr>
          <p:cNvSpPr txBox="1">
            <a:spLocks/>
          </p:cNvSpPr>
          <p:nvPr/>
        </p:nvSpPr>
        <p:spPr>
          <a:xfrm>
            <a:off x="540000" y="438554"/>
            <a:ext cx="5728569" cy="71384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400" b="1">
                <a:solidFill>
                  <a:srgbClr val="DA1884"/>
                </a:solidFill>
                <a:ea typeface="+mj-ea"/>
                <a:cs typeface="+mj-cs"/>
              </a:rPr>
              <a:t>Bwrw bisgedi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B18A98-FD33-47E6-A137-0AD18910EB33}"/>
              </a:ext>
            </a:extLst>
          </p:cNvPr>
          <p:cNvSpPr txBox="1"/>
          <p:nvPr/>
        </p:nvSpPr>
        <p:spPr>
          <a:xfrm>
            <a:off x="446482" y="1412388"/>
            <a:ext cx="88164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400" b="1"/>
              <a:t>Fe fyddwn ni yn:</a:t>
            </a:r>
          </a:p>
          <a:p>
            <a:r>
              <a:rPr lang="cy-GB" sz="2400">
                <a:latin typeface="Century Gothic" panose="020B0502020202020204" pitchFamily="34" charset="0"/>
              </a:rPr>
              <a:t>Ymchwilio i weld a yw briwsion bisgedi yn solid neu’n hylif.</a:t>
            </a:r>
          </a:p>
        </p:txBody>
      </p:sp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Dealltwriaeth</a:t>
            </a:r>
          </a:p>
          <a:p>
            <a:r>
              <a:rPr lang="cy-GB"/>
              <a:t>Rydw i’n gallu disgrifio priodweddau solidau.</a:t>
            </a:r>
          </a:p>
          <a:p>
            <a:r>
              <a:rPr lang="cy-GB"/>
              <a:t>Rydw i’n gallu ymchwilio i briodweddau solidau.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Sgiliau ymholi</a:t>
            </a:r>
          </a:p>
          <a:p>
            <a:r>
              <a:rPr lang="cy-GB"/>
              <a:t>Rydw i’n gallu rhagfynegi, a gwneud sylwadau a chymariaethau.</a:t>
            </a:r>
          </a:p>
          <a:p>
            <a:r>
              <a:rPr lang="cy-GB"/>
              <a:t>Rydw i’n gallu defnyddio fy sgiliau arsylwi i gymharu dau ddeunydd.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810898" cy="5598000"/>
          </a:xfrm>
        </p:spPr>
        <p:txBody>
          <a:bodyPr>
            <a:normAutofit/>
          </a:bodyPr>
          <a:lstStyle/>
          <a:p>
            <a:r>
              <a:rPr lang="cy-GB" b="1" dirty="0">
                <a:solidFill>
                  <a:srgbClr val="DA1884"/>
                </a:solidFill>
              </a:rPr>
              <a:t>Cyflyrau mater:</a:t>
            </a:r>
            <a:r>
              <a:rPr lang="cy-GB" dirty="0"/>
              <a:t> solid, hylif neu nwy.</a:t>
            </a: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r>
              <a:rPr lang="cy-GB" b="1" dirty="0">
                <a:solidFill>
                  <a:srgbClr val="DA1884"/>
                </a:solidFill>
              </a:rPr>
              <a:t>Gronyn:</a:t>
            </a:r>
            <a:r>
              <a:rPr lang="cy-GB" dirty="0"/>
              <a:t> uned fechan iawn o fater.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988F19-12DB-443F-86F1-721B71DA916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2429" y="1755288"/>
            <a:ext cx="4047779" cy="26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363029" cy="5598000"/>
          </a:xfrm>
        </p:spPr>
        <p:txBody>
          <a:bodyPr>
            <a:normAutofit/>
          </a:bodyPr>
          <a:lstStyle/>
          <a:p>
            <a:r>
              <a:rPr lang="cy-GB" b="1" dirty="0">
                <a:solidFill>
                  <a:srgbClr val="DA1884"/>
                </a:solidFill>
              </a:rPr>
              <a:t>Solid:</a:t>
            </a:r>
            <a:r>
              <a:rPr lang="cy-GB" dirty="0"/>
              <a:t> deunydd sydd â chyfaint sefydlog ac yn cadw ei siâp. </a:t>
            </a:r>
          </a:p>
          <a:p>
            <a:pPr marL="0" indent="0">
              <a:buNone/>
            </a:pPr>
            <a:r>
              <a:rPr lang="cy-GB" dirty="0"/>
              <a:t>	Er enghraifft: rhew, pren a phlastig.</a:t>
            </a:r>
          </a:p>
          <a:p>
            <a:r>
              <a:rPr lang="cy-GB" b="1" dirty="0">
                <a:solidFill>
                  <a:srgbClr val="DA1884"/>
                </a:solidFill>
              </a:rPr>
              <a:t>Hylif:</a:t>
            </a:r>
            <a:r>
              <a:rPr lang="cy-GB" dirty="0"/>
              <a:t> deunydd â chyfaint sefydlog sy’n gallu llifo ac sy’n cymryd siâp ei gynhwysydd. </a:t>
            </a:r>
          </a:p>
          <a:p>
            <a:pPr marL="0" indent="0">
              <a:buNone/>
            </a:pPr>
            <a:r>
              <a:rPr lang="cy-GB" dirty="0"/>
              <a:t>	Er enghraifft: dŵr, sudd a lafa. </a:t>
            </a:r>
          </a:p>
          <a:p>
            <a:r>
              <a:rPr lang="cy-GB" b="1" dirty="0">
                <a:solidFill>
                  <a:srgbClr val="DA1884"/>
                </a:solidFill>
              </a:rPr>
              <a:t>Nwy:</a:t>
            </a:r>
            <a:r>
              <a:rPr lang="cy-GB" dirty="0"/>
              <a:t> deunydd sy’n ymledu i bob cyfeiriad, gan lenwi ei gynhwysydd. Gellir cywasgu nwyon (eu sgwasio). </a:t>
            </a:r>
          </a:p>
          <a:p>
            <a:pPr marL="898525" indent="-898525">
              <a:buNone/>
            </a:pPr>
            <a:r>
              <a:rPr lang="cy-GB" dirty="0"/>
              <a:t>	Er enghraifft: ocsigen, carbon deuocsid a nitrogen.</a:t>
            </a:r>
          </a:p>
        </p:txBody>
      </p:sp>
      <p:pic>
        <p:nvPicPr>
          <p:cNvPr id="5" name="Picture 4" descr="A close-up of a coconut&#10;&#10;Description automatically generated with low confidence">
            <a:extLst>
              <a:ext uri="{FF2B5EF4-FFF2-40B4-BE49-F238E27FC236}">
                <a16:creationId xmlns:a16="http://schemas.microsoft.com/office/drawing/2014/main" id="{832AEBFE-7DF7-4DE3-9C36-56AEB0646C7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850" y="864806"/>
            <a:ext cx="1972879" cy="1361492"/>
          </a:xfrm>
          <a:prstGeom prst="rect">
            <a:avLst/>
          </a:prstGeom>
        </p:spPr>
      </p:pic>
      <p:pic>
        <p:nvPicPr>
          <p:cNvPr id="9" name="Picture 8" descr="A picture containing beverage, cup, food, fruit drink&#10;&#10;Description automatically generated">
            <a:extLst>
              <a:ext uri="{FF2B5EF4-FFF2-40B4-BE49-F238E27FC236}">
                <a16:creationId xmlns:a16="http://schemas.microsoft.com/office/drawing/2014/main" id="{36A555F7-A632-4A1B-AAE6-95A01F3110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6767" y="2634038"/>
            <a:ext cx="1161224" cy="1651518"/>
          </a:xfrm>
          <a:prstGeom prst="rect">
            <a:avLst/>
          </a:prstGeom>
        </p:spPr>
      </p:pic>
      <p:pic>
        <p:nvPicPr>
          <p:cNvPr id="11" name="Picture 10" descr="A row of fire hydrants&#10;&#10;Description automatically generated with low confidence">
            <a:extLst>
              <a:ext uri="{FF2B5EF4-FFF2-40B4-BE49-F238E27FC236}">
                <a16:creationId xmlns:a16="http://schemas.microsoft.com/office/drawing/2014/main" id="{0E6592BF-6DA8-4A8F-A40C-FCDF7E926AC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8594" y="4693297"/>
            <a:ext cx="1733196" cy="129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85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598000"/>
          </a:xfrm>
        </p:spPr>
        <p:txBody>
          <a:bodyPr/>
          <a:lstStyle/>
          <a:p>
            <a:r>
              <a:rPr lang="cy-GB"/>
              <a:t>Gwneud briwsion bisgedi gan ddefnyddio’r offer a ddarperir.</a:t>
            </a:r>
          </a:p>
          <a:p>
            <a:endParaRPr lang="en-US" dirty="0"/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Pethau i’w hystyried...</a:t>
            </a:r>
          </a:p>
          <a:p>
            <a:r>
              <a:rPr lang="cy-GB"/>
              <a:t>Ar ôl i chi fwrw eich bisged, ym mha ffordd mae’n wahanol?</a:t>
            </a:r>
          </a:p>
          <a:p>
            <a:r>
              <a:rPr lang="cy-GB"/>
              <a:t>A yw eich briwsion yn solid neu’n hylif?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EEA63D-89CF-44B7-AFC2-F3B6879F0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955" y="4783228"/>
            <a:ext cx="1754610" cy="1428753"/>
          </a:xfrm>
          <a:prstGeom prst="rect">
            <a:avLst/>
          </a:prstGeom>
        </p:spPr>
      </p:pic>
      <p:pic>
        <p:nvPicPr>
          <p:cNvPr id="6" name="Picture 5" descr="A picture containing food, bread&#10;&#10;Description automatically generated">
            <a:extLst>
              <a:ext uri="{FF2B5EF4-FFF2-40B4-BE49-F238E27FC236}">
                <a16:creationId xmlns:a16="http://schemas.microsoft.com/office/drawing/2014/main" id="{B1EC4DF2-7417-45B4-9C2F-52C68512E8E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51" y="4929031"/>
            <a:ext cx="2083454" cy="1388969"/>
          </a:xfrm>
          <a:prstGeom prst="rect">
            <a:avLst/>
          </a:prstGeom>
        </p:spPr>
      </p:pic>
      <p:pic>
        <p:nvPicPr>
          <p:cNvPr id="8" name="Picture 7" descr="A picture containing rolling pin, kitchenware&#10;&#10;Description automatically generated">
            <a:extLst>
              <a:ext uri="{FF2B5EF4-FFF2-40B4-BE49-F238E27FC236}">
                <a16:creationId xmlns:a16="http://schemas.microsoft.com/office/drawing/2014/main" id="{266F7FD8-AE6F-4E4D-B287-2E1348BBFF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4093" y="4929030"/>
            <a:ext cx="2270723" cy="150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C189FFFC-A2AC-44F2-9515-718EB40CE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58067"/>
          </a:xfrm>
        </p:spPr>
        <p:txBody>
          <a:bodyPr>
            <a:normAutofit/>
          </a:bodyPr>
          <a:lstStyle/>
          <a:p>
            <a:r>
              <a:rPr lang="cy-GB"/>
              <a:t>Cymharu dŵr a briwsion bisgedi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66CFFC0-8280-47AA-A946-E40D6A13D1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38929" y="3019753"/>
            <a:ext cx="2914141" cy="1963082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7F82191-8723-4BED-9F01-78D00EFB53AE}"/>
              </a:ext>
            </a:extLst>
          </p:cNvPr>
          <p:cNvSpPr/>
          <p:nvPr/>
        </p:nvSpPr>
        <p:spPr>
          <a:xfrm>
            <a:off x="6894634" y="1086224"/>
            <a:ext cx="3767924" cy="1598860"/>
          </a:xfrm>
          <a:prstGeom prst="wedgeRoundRectCallout">
            <a:avLst>
              <a:gd name="adj1" fmla="val -33711"/>
              <a:gd name="adj2" fmla="val 7093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y-GB" sz="2400" b="1" dirty="0">
                <a:solidFill>
                  <a:srgbClr val="DA188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Allwch chi weld darnau bach?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y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yw’r holl ddarnau’r un maint?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BA9E7E04-D307-4723-B892-16A642BA6A94}"/>
              </a:ext>
            </a:extLst>
          </p:cNvPr>
          <p:cNvSpPr/>
          <p:nvPr/>
        </p:nvSpPr>
        <p:spPr>
          <a:xfrm>
            <a:off x="90856" y="4477407"/>
            <a:ext cx="4548073" cy="2225469"/>
          </a:xfrm>
          <a:prstGeom prst="wedgeRoundRectCallout">
            <a:avLst>
              <a:gd name="adj1" fmla="val 48886"/>
              <a:gd name="adj2" fmla="val -8161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y-GB" sz="2400" b="1" dirty="0">
                <a:solidFill>
                  <a:srgbClr val="DA188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fydd yn digwydd pan fyddwch chi’n troi’r cynhwysydd? </a:t>
            </a:r>
          </a:p>
          <a:p>
            <a:r>
              <a:rPr lang="cy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mae’n symud?  </a:t>
            </a:r>
          </a:p>
          <a:p>
            <a:r>
              <a:rPr lang="cy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Allwch chi ei dywallt?</a:t>
            </a:r>
          </a:p>
          <a:p>
            <a:r>
              <a:rPr lang="cy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yw’n ffurfio pentwr? 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82E91C4D-2518-4560-8141-B2E1FF52668A}"/>
              </a:ext>
            </a:extLst>
          </p:cNvPr>
          <p:cNvSpPr/>
          <p:nvPr/>
        </p:nvSpPr>
        <p:spPr>
          <a:xfrm>
            <a:off x="180244" y="1048122"/>
            <a:ext cx="5117123" cy="1963081"/>
          </a:xfrm>
          <a:prstGeom prst="wedgeRoundRectCallout">
            <a:avLst>
              <a:gd name="adj1" fmla="val 36555"/>
              <a:gd name="adj2" fmla="val 75589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95E141-4EAC-4A4B-B082-4025763041E3}"/>
              </a:ext>
            </a:extLst>
          </p:cNvPr>
          <p:cNvSpPr txBox="1"/>
          <p:nvPr/>
        </p:nvSpPr>
        <p:spPr>
          <a:xfrm>
            <a:off x="417635" y="1216394"/>
            <a:ext cx="4582381" cy="1758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y-GB" sz="2400" b="1" dirty="0">
                <a:solidFill>
                  <a:srgbClr val="DA188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Beth allwch chi ei weld?</a:t>
            </a:r>
            <a:r>
              <a:rPr lang="cy-GB" sz="2400" dirty="0">
                <a:solidFill>
                  <a:srgbClr val="DA188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cy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Ym mha ffordd mae’r dŵr a briwsion bisgedi yn debyg?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y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Sut maen nhw’n wahanol?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329D89E9-8AE6-4D05-9DE7-2404CFDA10AE}"/>
              </a:ext>
            </a:extLst>
          </p:cNvPr>
          <p:cNvSpPr/>
          <p:nvPr/>
        </p:nvSpPr>
        <p:spPr>
          <a:xfrm>
            <a:off x="4821042" y="5192028"/>
            <a:ext cx="4969344" cy="1598860"/>
          </a:xfrm>
          <a:prstGeom prst="wedgeRoundRectCallout">
            <a:avLst>
              <a:gd name="adj1" fmla="val 172"/>
              <a:gd name="adj2" fmla="val -6285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y-GB" sz="1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cy-GB" sz="2400" b="1" dirty="0">
                <a:solidFill>
                  <a:srgbClr val="DA1884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Ceisiwch ei dywallt i gynwysyddion sydd â gwahanol siapau. </a:t>
            </a:r>
          </a:p>
          <a:p>
            <a:r>
              <a:rPr lang="cy-GB" sz="24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 yw’n cymryd yr un siâp â’r cynhwysydd?</a:t>
            </a: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60D862F-23EC-4251-BA03-643D097D9A3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84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3B42A-2B12-4F6A-8765-F247038F0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04" y="364401"/>
            <a:ext cx="10515600" cy="1325563"/>
          </a:xfrm>
        </p:spPr>
        <p:txBody>
          <a:bodyPr/>
          <a:lstStyle/>
          <a:p>
            <a:r>
              <a:rPr lang="cy-GB" b="1"/>
              <a:t>Cofnodi eich arsylwadau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53BB4-3D41-42B7-91F6-626FCD571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942" y="1180226"/>
            <a:ext cx="10515600" cy="4497547"/>
          </a:xfrm>
        </p:spPr>
        <p:txBody>
          <a:bodyPr/>
          <a:lstStyle/>
          <a:p>
            <a:pPr marL="0" indent="0">
              <a:buNone/>
            </a:pPr>
            <a:r>
              <a:rPr lang="cy-GB"/>
              <a:t>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19F69FA-2A64-4F77-9F85-8BCF43DDC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349404"/>
              </p:ext>
            </p:extLst>
          </p:nvPr>
        </p:nvGraphicFramePr>
        <p:xfrm>
          <a:off x="492104" y="1349545"/>
          <a:ext cx="9187543" cy="4419828"/>
        </p:xfrm>
        <a:graphic>
          <a:graphicData uri="http://schemas.openxmlformats.org/drawingml/2006/table">
            <a:tbl>
              <a:tblPr firstRow="1" firstCol="1" bandRow="1"/>
              <a:tblGrid>
                <a:gridCol w="2563422">
                  <a:extLst>
                    <a:ext uri="{9D8B030D-6E8A-4147-A177-3AD203B41FA5}">
                      <a16:colId xmlns:a16="http://schemas.microsoft.com/office/drawing/2014/main" val="2792447172"/>
                    </a:ext>
                  </a:extLst>
                </a:gridCol>
                <a:gridCol w="3831935">
                  <a:extLst>
                    <a:ext uri="{9D8B030D-6E8A-4147-A177-3AD203B41FA5}">
                      <a16:colId xmlns:a16="http://schemas.microsoft.com/office/drawing/2014/main" val="4176628311"/>
                    </a:ext>
                  </a:extLst>
                </a:gridCol>
                <a:gridCol w="2792186">
                  <a:extLst>
                    <a:ext uri="{9D8B030D-6E8A-4147-A177-3AD203B41FA5}">
                      <a16:colId xmlns:a16="http://schemas.microsoft.com/office/drawing/2014/main" val="3448776950"/>
                    </a:ext>
                  </a:extLst>
                </a:gridCol>
              </a:tblGrid>
              <a:tr h="4313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2400" b="1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Briwsion bisgedi</a:t>
                      </a:r>
                      <a:r>
                        <a:rPr lang="cy-GB" sz="2400" b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600" b="1" i="1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Ysgrifennwch nodiadau neu wneud diagramau wedi’u labelu i gofnodi eich arsylwadau.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2400" b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Dŵr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849427"/>
                  </a:ext>
                </a:extLst>
              </a:tr>
              <a:tr h="9773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8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Beth allwch chi ei weld?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8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Allwch chi weld gronynnau bach?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324437"/>
                  </a:ext>
                </a:extLst>
              </a:tr>
              <a:tr h="90516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8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Beth sy’n digwydd pan rydych chi’n troi’r cynhwysydd drosodd?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851667"/>
                  </a:ext>
                </a:extLst>
              </a:tr>
              <a:tr h="86821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8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Beth sy’n digwydd pan rydych chi’n tywallt y cynnwys ar soser?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855877"/>
                  </a:ext>
                </a:extLst>
              </a:tr>
              <a:tr h="89796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8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 yw’n cymryd yr un siâp â’r cynhwysydd?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833729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438A0A9-87E5-4692-B09E-66F6644130B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467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Beth wnaethoch chi ei ddarganfod?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58111"/>
            <a:ext cx="9154718" cy="2402677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Sut oedd dŵr a briwsion bisgedi yn debyg?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Sut maen nhw’n wahanol?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A yw briwsionyn bisged yn solid neu’n hylif?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Allwch chi dywallt solid?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C221AE0-9973-4E56-AA84-BAB2E629A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990" y="3938238"/>
            <a:ext cx="4852020" cy="27292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1EC77-D07D-483F-A761-74B00A819A9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610</Words>
  <Application>Microsoft Office PowerPoint</Application>
  <PresentationFormat>Widescreen</PresentationFormat>
  <Paragraphs>98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Ymchwiliadau gwyddoniaeth cynradd https://rsc.li/2VveG0K  </vt:lpstr>
      <vt:lpstr>PowerPoint Presentation</vt:lpstr>
      <vt:lpstr>Amcanion dysgu</vt:lpstr>
      <vt:lpstr>Geirfa ddefnyddiol</vt:lpstr>
      <vt:lpstr>Geirfa ddefnyddiol</vt:lpstr>
      <vt:lpstr>Dull</vt:lpstr>
      <vt:lpstr>Cymharu dŵr a briwsion bisgedi</vt:lpstr>
      <vt:lpstr>Cofnodi eich arsylwadau</vt:lpstr>
      <vt:lpstr>Beth wnaethoch chi ei ddarganfod?</vt:lpstr>
      <vt:lpstr>Meddwl am bethau solid eraill</vt:lpstr>
      <vt:lpstr>Gwerthusiad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Bwrw bisgedi: sleidiau dosbarth</dc:title>
  <dc:subject>Mae’r arbrawf hwn yn canolbwyntio ar briodweddau solidau gronynnog.</dc:subject>
  <dc:creator>Melinda Welch</dc:creator>
  <cp:keywords>primary science experiment; solids; liquids; biscuit bashing; slides</cp:keywords>
  <cp:lastModifiedBy>Chloe Francis</cp:lastModifiedBy>
  <cp:revision>257</cp:revision>
  <dcterms:created xsi:type="dcterms:W3CDTF">2021-04-13T16:26:00Z</dcterms:created>
  <dcterms:modified xsi:type="dcterms:W3CDTF">2021-08-10T11:09:05Z</dcterms:modified>
  <cp:category>Royal Society of Chemistry</cp:category>
</cp:coreProperties>
</file>