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80027" autoAdjust="0"/>
  </p:normalViewPr>
  <p:slideViewPr>
    <p:cSldViewPr snapToGrid="0" snapToObjects="1">
      <p:cViewPr varScale="1">
        <p:scale>
          <a:sx n="87" d="100"/>
          <a:sy n="87" d="100"/>
        </p:scale>
        <p:origin x="1830" y="9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04/07/2024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it when teaching about esters </a:t>
            </a:r>
            <a:r>
              <a:rPr lang="en-GB" b="0" i="0" dirty="0">
                <a:solidFill>
                  <a:srgbClr val="333333"/>
                </a:solidFill>
                <a:effectLst/>
                <a:highlight>
                  <a:srgbClr val="FFFFFF"/>
                </a:highlight>
                <a:latin typeface="Roboto" panose="02000000000000000000" pitchFamily="2" charset="0"/>
              </a:rPr>
              <a:t>and thermal decomposition</a:t>
            </a:r>
            <a:r>
              <a:rPr lang="en-GB" baseline="0" dirty="0"/>
              <a:t>.</a:t>
            </a:r>
            <a:endParaRPr lang="en-GB" dirty="0"/>
          </a:p>
          <a:p>
            <a:endParaRPr lang="en-GB" dirty="0"/>
          </a:p>
          <a:p>
            <a:r>
              <a:rPr lang="en-GB" dirty="0"/>
              <a:t>Answers</a:t>
            </a:r>
          </a:p>
          <a:p>
            <a:pPr marL="228600" indent="-228600">
              <a:buAutoNum type="arabicPeriod"/>
            </a:pPr>
            <a:r>
              <a:rPr lang="en-GB" baseline="0" dirty="0"/>
              <a:t>–COO– drawn out displayed.</a:t>
            </a:r>
          </a:p>
          <a:p>
            <a:pPr marL="228600" indent="-228600">
              <a:buAutoNum type="arabicPeriod"/>
            </a:pPr>
            <a:r>
              <a:rPr lang="en-GB" baseline="0" dirty="0"/>
              <a:t>Esters are small molecules with weak intermolecular forces between the molecules, which take little energy to overcome.</a:t>
            </a:r>
          </a:p>
          <a:p>
            <a:pPr marL="228600" indent="-228600">
              <a:buAutoNum type="arabicPeriod"/>
            </a:pPr>
            <a:r>
              <a:rPr lang="en-GB" baseline="0" dirty="0"/>
              <a:t>Flavours that are safe to consume were for use in food. The tests done on the flavourings would not have considered the effect of heating them to high temperatures. The risks of </a:t>
            </a:r>
            <a:r>
              <a:rPr lang="en-GB" baseline="0"/>
              <a:t>the thermal decomposition </a:t>
            </a:r>
            <a:r>
              <a:rPr lang="en-GB" baseline="0" dirty="0"/>
              <a:t>products have not been tested.</a:t>
            </a:r>
            <a:endParaRPr lang="en-US" baseline="0"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7/4/2024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a:xfrm>
            <a:off x="540000" y="540000"/>
            <a:ext cx="10080000" cy="440661"/>
          </a:xfrm>
        </p:spPr>
        <p:txBody>
          <a:bodyPr/>
          <a:lstStyle/>
          <a:p>
            <a:r>
              <a:rPr lang="en-GB" dirty="0"/>
              <a:t>AI predicts vape flavours form toxic compounds</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a:t>
            </a:r>
            <a:r>
              <a:rPr lang="en-GB" sz="1600" dirty="0"/>
              <a:t>45Qll5J</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70" y="1569115"/>
            <a:ext cx="5838776" cy="5040000"/>
          </a:xfrm>
        </p:spPr>
        <p:txBody>
          <a:bodyPr>
            <a:noAutofit/>
          </a:bodyPr>
          <a:lstStyle/>
          <a:p>
            <a:r>
              <a:rPr lang="en-GB" dirty="0"/>
              <a:t>An artificial intelligence-based approach predicts many toxic or irritant compounds could form via thermal decomposition when vape users heat e-cigarette flavours in vaping devices. The compounds used are food flavourings which are deemed safe for consumption. However, the long-term health risks of heating and inhaling these chemicals are unknown. </a:t>
            </a:r>
          </a:p>
          <a:p>
            <a:r>
              <a:rPr lang="en-GB" dirty="0"/>
              <a:t>Some e-liquid flavours are esters, which are used to produce fruit-based flavours popular with young people. These ester flavours can produce many reactive compounds on heating. </a:t>
            </a:r>
          </a:p>
          <a:p>
            <a:endParaRPr lang="en-GB" dirty="0"/>
          </a:p>
        </p:txBody>
      </p:sp>
      <p:pic>
        <p:nvPicPr>
          <p:cNvPr id="9" name="Picture 8" descr="Measuring cylinders with green and red liquids pouring into a yoghurt pot with strawberries on it.">
            <a:extLst>
              <a:ext uri="{FF2B5EF4-FFF2-40B4-BE49-F238E27FC236}">
                <a16:creationId xmlns:a16="http://schemas.microsoft.com/office/drawing/2014/main" id="{9724860E-9F96-D533-6D08-3A8C6E872AE5}"/>
              </a:ext>
            </a:extLst>
          </p:cNvPr>
          <p:cNvPicPr>
            <a:picLocks noChangeAspect="1"/>
          </p:cNvPicPr>
          <p:nvPr/>
        </p:nvPicPr>
        <p:blipFill>
          <a:blip r:embed="rId3"/>
          <a:stretch>
            <a:fillRect/>
          </a:stretch>
        </p:blipFill>
        <p:spPr>
          <a:xfrm>
            <a:off x="6796657" y="1076077"/>
            <a:ext cx="3801041" cy="2534027"/>
          </a:xfrm>
          <a:prstGeom prst="rect">
            <a:avLst/>
          </a:prstGeom>
        </p:spPr>
      </p:pic>
      <p:sp>
        <p:nvSpPr>
          <p:cNvPr id="4" name="TextBox 3">
            <a:extLst>
              <a:ext uri="{FF2B5EF4-FFF2-40B4-BE49-F238E27FC236}">
                <a16:creationId xmlns:a16="http://schemas.microsoft.com/office/drawing/2014/main" id="{475E2D19-E3DF-A450-9AB7-76B649665B4A}"/>
              </a:ext>
            </a:extLst>
          </p:cNvPr>
          <p:cNvSpPr txBox="1"/>
          <p:nvPr/>
        </p:nvSpPr>
        <p:spPr>
          <a:xfrm rot="16200000">
            <a:off x="9191685" y="2096702"/>
            <a:ext cx="3027471" cy="215444"/>
          </a:xfrm>
          <a:prstGeom prst="rect">
            <a:avLst/>
          </a:prstGeom>
          <a:noFill/>
        </p:spPr>
        <p:txBody>
          <a:bodyPr wrap="square" rtlCol="0">
            <a:spAutoFit/>
          </a:bodyPr>
          <a:lstStyle/>
          <a:p>
            <a:r>
              <a:rPr lang="en-GB" sz="800" b="0" i="0" dirty="0">
                <a:solidFill>
                  <a:srgbClr val="172B4D"/>
                </a:solidFill>
                <a:effectLst/>
                <a:highlight>
                  <a:srgbClr val="FFFFFF"/>
                </a:highlight>
                <a:latin typeface="-apple-system"/>
              </a:rPr>
              <a:t>© </a:t>
            </a:r>
            <a:r>
              <a:rPr lang="en-GB" sz="800" b="0" i="0" dirty="0" err="1">
                <a:solidFill>
                  <a:srgbClr val="172B4D"/>
                </a:solidFill>
                <a:effectLst/>
                <a:highlight>
                  <a:srgbClr val="FFFFFF"/>
                </a:highlight>
                <a:latin typeface="-apple-system"/>
              </a:rPr>
              <a:t>Smetek</a:t>
            </a:r>
            <a:r>
              <a:rPr lang="en-GB" sz="800" b="0" i="0" dirty="0">
                <a:solidFill>
                  <a:srgbClr val="172B4D"/>
                </a:solidFill>
                <a:effectLst/>
                <a:highlight>
                  <a:srgbClr val="FFFFFF"/>
                </a:highlight>
                <a:latin typeface="-apple-system"/>
              </a:rPr>
              <a:t>/Science Photo Library</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The esters in e-liquid flavours could be harmful to people who vape</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3567774287"/>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Draw the ester functional group.</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Explain why ester compounds have low boiling points.</a:t>
                      </a:r>
                    </a:p>
                    <a:p>
                      <a:pPr marL="342900" indent="-342900">
                        <a:lnSpc>
                          <a:spcPct val="100000"/>
                        </a:lnSpc>
                        <a:buAutoNum type="arabicPeriod"/>
                      </a:pPr>
                      <a:r>
                        <a:rPr lang="en-US" sz="1600" b="0" i="0" baseline="0" dirty="0">
                          <a:latin typeface="Century Gothic" panose="020B0502020202020204" pitchFamily="34" charset="0"/>
                        </a:rPr>
                        <a:t>Suggest why being safe for use as a food </a:t>
                      </a:r>
                      <a:r>
                        <a:rPr lang="en-US" sz="1600" b="0" i="0" baseline="0" dirty="0" err="1">
                          <a:latin typeface="Century Gothic" panose="020B0502020202020204" pitchFamily="34" charset="0"/>
                        </a:rPr>
                        <a:t>flavouring</a:t>
                      </a:r>
                      <a:r>
                        <a:rPr lang="en-US" sz="1600" b="0" i="0" baseline="0" dirty="0">
                          <a:latin typeface="Century Gothic" panose="020B0502020202020204" pitchFamily="34" charset="0"/>
                        </a:rPr>
                        <a:t> does not mean it is safe to vape.</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Props1.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E32765-0D1B-4967-A921-DBD855E7514C}">
  <ds:schemaRefs>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09ea5656-4490-4481-bb0e-98dc9cca7dc3"/>
    <ds:schemaRef ds:uri="http://purl.org/dc/elements/1.1/"/>
    <ds:schemaRef ds:uri="http://www.w3.org/XML/1998/namespace"/>
    <ds:schemaRef ds:uri="6ec2360f-6db7-4557-82fc-01391e7a085b"/>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249</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-apple-system</vt:lpstr>
      <vt:lpstr>Arial</vt:lpstr>
      <vt:lpstr>Calibri</vt:lpstr>
      <vt:lpstr>Calibri Light</vt:lpstr>
      <vt:lpstr>Century Gothic</vt:lpstr>
      <vt:lpstr>Roboto</vt:lpstr>
      <vt:lpstr>Office Theme</vt:lpstr>
      <vt:lpstr>AI predicts vape flavours form toxic compounds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 predicts vape flavours form toxic compounds summary slide</dc:title>
  <dc:creator/>
  <cp:keywords>vape, flavour, ester, byproduct, toxic, compound, AI, science, research, e-cigarette, chemical, thermal decomposition</cp:keywords>
  <dc:description>From Vape flavours linked to lung disease, Education in Chemistry https://rsc.li/45Qll5J</dc:description>
  <cp:lastModifiedBy/>
  <cp:revision>1</cp:revision>
  <dcterms:created xsi:type="dcterms:W3CDTF">2022-07-21T16:12:38Z</dcterms:created>
  <dcterms:modified xsi:type="dcterms:W3CDTF">2024-07-04T13:09:29Z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