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8" r:id="rId4"/>
  </p:sldMasterIdLst>
  <p:notesMasterIdLst>
    <p:notesMasterId r:id="rId7"/>
  </p:notesMasterIdLst>
  <p:sldIdLst>
    <p:sldId id="263" r:id="rId5"/>
    <p:sldId id="273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682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A1883"/>
    <a:srgbClr val="FF9E1B"/>
    <a:srgbClr val="54585A"/>
    <a:srgbClr val="E7E6E6"/>
    <a:srgbClr val="00497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969" autoAdjust="0"/>
    <p:restoredTop sz="79654" autoAdjust="0"/>
  </p:normalViewPr>
  <p:slideViewPr>
    <p:cSldViewPr snapToGrid="0" snapToObjects="1">
      <p:cViewPr varScale="1">
        <p:scale>
          <a:sx n="61" d="100"/>
          <a:sy n="61" d="100"/>
        </p:scale>
        <p:origin x="1170" y="78"/>
      </p:cViewPr>
      <p:guideLst>
        <p:guide orient="horz" pos="2682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154ED3-4554-2847-B655-88FA98F1AC0A}" type="datetimeFigureOut">
              <a:rPr lang="en-GB" smtClean="0"/>
              <a:t>10/03/2020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7E44EFE-404B-D849-BE65-BA999C85712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797301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baseline="0" dirty="0" smtClean="0"/>
              <a:t>Image credit: </a:t>
            </a:r>
            <a:r>
              <a:rPr lang="pl-PL" sz="1200" strike="noStrike" dirty="0" smtClean="0">
                <a:solidFill>
                  <a:srgbClr val="000000"/>
                </a:solidFill>
                <a:latin typeface="Linux Libertine"/>
              </a:rPr>
              <a:t>mcfarlandmo / CC BY (https://creativecommons.org/licenses/by/2.0)</a:t>
            </a:r>
            <a:endParaRPr lang="en-GB" sz="1200" strike="noStrike" dirty="0" smtClean="0">
              <a:solidFill>
                <a:srgbClr val="000000"/>
              </a:solidFill>
              <a:latin typeface="Linux Libertine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dirty="0" smtClean="0">
              <a:solidFill>
                <a:srgbClr val="222222"/>
              </a:solidFill>
              <a:latin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baseline="0" dirty="0" smtClean="0"/>
              <a:t>Use this slide as a lesson starter.</a:t>
            </a:r>
            <a:endParaRPr lang="en-GB" sz="1200" dirty="0" smtClean="0">
              <a:solidFill>
                <a:srgbClr val="222222"/>
              </a:solidFill>
              <a:latin typeface="Arial" panose="020B0604020202020204" pitchFamily="34" charset="0"/>
            </a:endParaRP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7E44EFE-404B-D849-BE65-BA999C857125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5843316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baseline="0" dirty="0" smtClean="0"/>
              <a:t>Image credit: </a:t>
            </a:r>
            <a:r>
              <a:rPr lang="pl-PL" sz="1200" strike="noStrike" dirty="0" smtClean="0">
                <a:solidFill>
                  <a:srgbClr val="000000"/>
                </a:solidFill>
                <a:latin typeface="Linux Libertine"/>
              </a:rPr>
              <a:t>mcfarlandmo / CC BY (https://creativecommons.org/licenses/by/2.0)</a:t>
            </a:r>
            <a:endParaRPr lang="en-GB" sz="1200" strike="noStrike" dirty="0" smtClean="0">
              <a:solidFill>
                <a:srgbClr val="000000"/>
              </a:solidFill>
              <a:latin typeface="Linux Libertine"/>
            </a:endParaRPr>
          </a:p>
          <a:p>
            <a:endParaRPr lang="en-GB" sz="1200" strike="noStrike" dirty="0" smtClean="0">
              <a:solidFill>
                <a:srgbClr val="000000"/>
              </a:solidFill>
              <a:latin typeface="Linux Libertine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baseline="0" dirty="0" smtClean="0"/>
              <a:t>Use this slide as a lesson starter.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baseline="0" dirty="0" smtClean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1. The higher the reproduction number, the faster and bigger the spread of the disease, as each case will cause more new cases.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dirty="0" smtClean="0">
              <a:solidFill>
                <a:srgbClr val="222222"/>
              </a:solidFill>
              <a:latin typeface="Arial" panose="020B0604020202020204" pitchFamily="34" charset="0"/>
            </a:endParaRP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7E44EFE-404B-D849-BE65-BA999C857125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958369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85941" y="6300000"/>
            <a:ext cx="2057400" cy="365125"/>
          </a:xfrm>
        </p:spPr>
        <p:txBody>
          <a:bodyPr/>
          <a:lstStyle/>
          <a:p>
            <a:fld id="{D993BE9A-2295-974E-B063-F12D5C0A2200}" type="slidenum">
              <a:rPr lang="en-GB" smtClean="0"/>
              <a:t>‹#›</a:t>
            </a:fld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6F06E72-FD10-384B-917A-421C42C988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D49FB06-ED83-EA45-AEBD-3751AE6255D1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28650" y="1825625"/>
            <a:ext cx="7886700" cy="3408363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784208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85941" y="6300000"/>
            <a:ext cx="2057400" cy="365125"/>
          </a:xfrm>
        </p:spPr>
        <p:txBody>
          <a:bodyPr/>
          <a:lstStyle/>
          <a:p>
            <a:fld id="{D993BE9A-2295-974E-B063-F12D5C0A2200}" type="slidenum">
              <a:rPr lang="en-GB" smtClean="0"/>
              <a:t>‹#›</a:t>
            </a:fld>
            <a:endParaRPr lang="en-GB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7F062252-0813-314C-AFFB-A2A147BBFF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815548"/>
            <a:ext cx="3744568" cy="3645848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8A7A4E21-F83C-754F-841F-835C3F5047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2C8ADCB8-941A-2E48-A25E-6D520F812004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4776580" y="1815548"/>
            <a:ext cx="3744568" cy="3645848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82886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wo Content_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85941" y="6300000"/>
            <a:ext cx="2057400" cy="365125"/>
          </a:xfrm>
        </p:spPr>
        <p:txBody>
          <a:bodyPr/>
          <a:lstStyle/>
          <a:p>
            <a:fld id="{D993BE9A-2295-974E-B063-F12D5C0A2200}" type="slidenum">
              <a:rPr lang="en-GB" smtClean="0"/>
              <a:t>‹#›</a:t>
            </a:fld>
            <a:endParaRPr lang="en-GB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7F062252-0813-314C-AFFB-A2A147BBFF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815548"/>
            <a:ext cx="3744568" cy="3645848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8A7A4E21-F83C-754F-841F-835C3F5047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2C4AF84-80AB-C24E-A255-17AE1204EC6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572000" y="1816100"/>
            <a:ext cx="3943350" cy="3644900"/>
          </a:xfrm>
        </p:spPr>
        <p:txBody>
          <a:bodyPr/>
          <a:lstStyle/>
          <a:p>
            <a:r>
              <a:rPr lang="en-US" smtClean="0"/>
              <a:t>Click icon to add picture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590026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wo Content Text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85941" y="6300000"/>
            <a:ext cx="2057400" cy="365125"/>
          </a:xfrm>
        </p:spPr>
        <p:txBody>
          <a:bodyPr/>
          <a:lstStyle/>
          <a:p>
            <a:fld id="{D993BE9A-2295-974E-B063-F12D5C0A2200}" type="slidenum">
              <a:rPr lang="en-GB" smtClean="0"/>
              <a:t>‹#›</a:t>
            </a:fld>
            <a:endParaRPr lang="en-GB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7F062252-0813-314C-AFFB-A2A147BBFF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815548"/>
            <a:ext cx="3744568" cy="3645848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8A7A4E21-F83C-754F-841F-835C3F5047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4" name="Table Placeholder 3">
            <a:extLst>
              <a:ext uri="{FF2B5EF4-FFF2-40B4-BE49-F238E27FC236}">
                <a16:creationId xmlns:a16="http://schemas.microsoft.com/office/drawing/2014/main" id="{2D47F291-18EF-E34E-8DD6-E5E40C8FD305}"/>
              </a:ext>
            </a:extLst>
          </p:cNvPr>
          <p:cNvSpPr>
            <a:spLocks noGrp="1"/>
          </p:cNvSpPr>
          <p:nvPr>
            <p:ph type="tbl" sz="quarter" idx="13"/>
          </p:nvPr>
        </p:nvSpPr>
        <p:spPr>
          <a:xfrm>
            <a:off x="4572000" y="1816100"/>
            <a:ext cx="3943350" cy="3644900"/>
          </a:xfrm>
        </p:spPr>
        <p:txBody>
          <a:bodyPr/>
          <a:lstStyle/>
          <a:p>
            <a:r>
              <a:rPr lang="en-US" smtClean="0"/>
              <a:t>Click icon to add table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73735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25411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785941" y="630000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004976"/>
                </a:solidFill>
              </a:defRPr>
            </a:lvl1pPr>
          </a:lstStyle>
          <a:p>
            <a:fld id="{D993BE9A-2295-974E-B063-F12D5C0A2200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B6D10051-213D-F54D-BD3C-B61FA29442AB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0" y="5720631"/>
            <a:ext cx="2615950" cy="1137369"/>
          </a:xfrm>
          <a:prstGeom prst="rect">
            <a:avLst/>
          </a:prstGeom>
        </p:spPr>
      </p:pic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A30C2941-B443-B742-A370-CFF703CA1858}"/>
              </a:ext>
            </a:extLst>
          </p:cNvPr>
          <p:cNvCxnSpPr>
            <a:cxnSpLocks/>
          </p:cNvCxnSpPr>
          <p:nvPr userDrawn="1"/>
        </p:nvCxnSpPr>
        <p:spPr>
          <a:xfrm>
            <a:off x="318000" y="5720598"/>
            <a:ext cx="852534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959768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729" r:id="rId2"/>
    <p:sldLayoutId id="2147483731" r:id="rId3"/>
    <p:sldLayoutId id="2147483732" r:id="rId4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rgbClr val="004976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1000"/>
        </a:spcBef>
        <a:buFont typeface="Arial" panose="020B0604020202020204" pitchFamily="34" charset="0"/>
        <a:buNone/>
        <a:defRPr sz="2800" kern="1200">
          <a:solidFill>
            <a:srgbClr val="54585A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rgbClr val="54585A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rgbClr val="54585A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54585A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54585A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A8BABC9-3627-194B-8675-4E9513869B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93BE9A-2295-974E-B063-F12D5C0A2200}" type="slidenum">
              <a:rPr lang="en-GB" smtClean="0"/>
              <a:t>1</a:t>
            </a:fld>
            <a:endParaRPr lang="en-GB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1FB8C7A-6F1E-6C4F-84AA-61CCD4C8EA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200" dirty="0" smtClean="0"/>
              <a:t>How is coronavirus spread?</a:t>
            </a:r>
            <a:endParaRPr lang="en-GB" sz="3200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6D93CE8-DF7B-584A-90B2-D75DC0F3F499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64849" y="1603839"/>
            <a:ext cx="7886700" cy="3408363"/>
          </a:xfrm>
        </p:spPr>
        <p:txBody>
          <a:bodyPr>
            <a:no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altLang="en-US" sz="1800" dirty="0"/>
              <a:t>Coronavirus is thought to spread mainly from </a:t>
            </a:r>
            <a:br>
              <a:rPr lang="en-GB" altLang="en-US" sz="1800" dirty="0"/>
            </a:br>
            <a:r>
              <a:rPr lang="en-GB" altLang="en-US" sz="1800" dirty="0"/>
              <a:t>person-to-person contact. This needs close </a:t>
            </a:r>
            <a:br>
              <a:rPr lang="en-GB" altLang="en-US" sz="1800" dirty="0"/>
            </a:br>
            <a:r>
              <a:rPr lang="en-GB" altLang="en-US" sz="1800" dirty="0"/>
              <a:t>contact – within about </a:t>
            </a:r>
            <a:r>
              <a:rPr lang="en-GB" altLang="en-US" sz="1800" dirty="0" smtClean="0"/>
              <a:t>two metres of </a:t>
            </a:r>
            <a:r>
              <a:rPr lang="en-GB" altLang="en-US" sz="1800" dirty="0"/>
              <a:t>each other. </a:t>
            </a:r>
            <a:endParaRPr lang="en-GB" altLang="en-US" sz="1800" dirty="0" smtClean="0"/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altLang="en-US" sz="1800" dirty="0" smtClean="0"/>
              <a:t>Droplets produced </a:t>
            </a:r>
            <a:r>
              <a:rPr lang="en-GB" altLang="en-US" sz="1800" dirty="0"/>
              <a:t>when a person sneezes or </a:t>
            </a:r>
            <a:endParaRPr lang="en-GB" altLang="en-US" sz="1800" dirty="0" smtClean="0"/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altLang="en-US" sz="1800" dirty="0"/>
              <a:t>c</a:t>
            </a:r>
            <a:r>
              <a:rPr lang="en-GB" altLang="en-US" sz="1800" dirty="0" smtClean="0"/>
              <a:t>oughs can land </a:t>
            </a:r>
            <a:r>
              <a:rPr lang="en-GB" altLang="en-US" sz="1800" dirty="0"/>
              <a:t>on the mouths or noses of people nearby. 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altLang="en-US" sz="1800" dirty="0"/>
              <a:t>If the droplets land on a </a:t>
            </a:r>
            <a:r>
              <a:rPr lang="en-GB" altLang="en-US" sz="1800" dirty="0" smtClean="0"/>
              <a:t>surface, </a:t>
            </a:r>
            <a:r>
              <a:rPr lang="en-GB" altLang="en-US" sz="1800" dirty="0"/>
              <a:t>the virus can survive for hours or days. If a person touches the infected surface and then touches their own mouth or nose, they will become infected. 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altLang="en-US" sz="1800" dirty="0"/>
              <a:t>Early studies have shown an infected person will pass on their infection to between two or three </a:t>
            </a:r>
            <a:r>
              <a:rPr lang="en-GB" altLang="en-US" sz="1800" dirty="0" smtClean="0"/>
              <a:t>other people. </a:t>
            </a:r>
            <a:r>
              <a:rPr lang="en-GB" altLang="en-US" sz="1800" dirty="0"/>
              <a:t>This is called the reproduction number.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altLang="en-US" sz="1800" dirty="0">
              <a:solidFill>
                <a:schemeClr val="tx1"/>
              </a:solidFill>
            </a:endParaRPr>
          </a:p>
          <a:p>
            <a:endParaRPr lang="en-GB" sz="1800" dirty="0"/>
          </a:p>
        </p:txBody>
      </p:sp>
      <p:sp>
        <p:nvSpPr>
          <p:cNvPr id="6" name="TextBox 5"/>
          <p:cNvSpPr txBox="1"/>
          <p:nvPr/>
        </p:nvSpPr>
        <p:spPr>
          <a:xfrm>
            <a:off x="731520" y="1296062"/>
            <a:ext cx="69898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i="1" dirty="0">
                <a:solidFill>
                  <a:srgbClr val="004976"/>
                </a:solidFill>
              </a:rPr>
              <a:t>Read the full article at </a:t>
            </a:r>
            <a:r>
              <a:rPr lang="en-US" sz="1400" b="1" i="1" u="sng" dirty="0"/>
              <a:t>rsc.li/39Qtnxi</a:t>
            </a:r>
            <a:r>
              <a:rPr lang="en-US" sz="1400" b="1" i="1" dirty="0" smtClean="0"/>
              <a:t> </a:t>
            </a:r>
            <a:endParaRPr lang="en-GB" sz="1400" i="1" dirty="0">
              <a:solidFill>
                <a:srgbClr val="004976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2695" y="5816049"/>
            <a:ext cx="967901" cy="96790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80288" y="0"/>
            <a:ext cx="2963712" cy="26451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37939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A8BABC9-3627-194B-8675-4E9513869B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93BE9A-2295-974E-B063-F12D5C0A2200}" type="slidenum">
              <a:rPr lang="en-GB" smtClean="0"/>
              <a:t>2</a:t>
            </a:fld>
            <a:endParaRPr lang="en-GB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1FB8C7A-6F1E-6C4F-84AA-61CCD4C8EA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200" dirty="0" smtClean="0"/>
              <a:t>How is coronavirus spread?</a:t>
            </a:r>
            <a:endParaRPr lang="en-GB" sz="3200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6D93CE8-DF7B-584A-90B2-D75DC0F3F499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64849" y="1603839"/>
            <a:ext cx="7886700" cy="3408363"/>
          </a:xfrm>
        </p:spPr>
        <p:txBody>
          <a:bodyPr>
            <a:no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altLang="en-US" sz="1800" dirty="0"/>
              <a:t>Coronavirus is thought to spread mainly from </a:t>
            </a:r>
            <a:br>
              <a:rPr lang="en-GB" altLang="en-US" sz="1800" dirty="0"/>
            </a:br>
            <a:r>
              <a:rPr lang="en-GB" altLang="en-US" sz="1800" dirty="0"/>
              <a:t>person-to-person contact. This needs close </a:t>
            </a:r>
            <a:br>
              <a:rPr lang="en-GB" altLang="en-US" sz="1800" dirty="0"/>
            </a:br>
            <a:r>
              <a:rPr lang="en-GB" altLang="en-US" sz="1800" dirty="0"/>
              <a:t>contact – within about two metres of each other. 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altLang="en-US" sz="1800" dirty="0"/>
              <a:t>Droplets produced when a person sneezes or 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altLang="en-US" sz="1800" dirty="0"/>
              <a:t>coughs can land on the mouths or noses of people nearby. 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altLang="en-US" sz="1800" dirty="0"/>
              <a:t>If the droplets land on a surface, the virus can survive for hours or days. If a person touches the infected surface and then touches their own mouth or nose, they will become infected. 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altLang="en-US" sz="1800" dirty="0"/>
              <a:t>Early studies have shown an infected person will pass on their infection to between two or three other people. This is called the reproduction number.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31520" y="1296062"/>
            <a:ext cx="69898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i="1" dirty="0">
                <a:solidFill>
                  <a:srgbClr val="004976"/>
                </a:solidFill>
              </a:rPr>
              <a:t>Read the full article at </a:t>
            </a:r>
            <a:r>
              <a:rPr lang="en-US" sz="1400" b="1" i="1" u="sng"/>
              <a:t>rsc.li/39Qtnxi</a:t>
            </a:r>
            <a:r>
              <a:rPr lang="en-US" sz="1400" b="1" i="1" smtClean="0"/>
              <a:t> </a:t>
            </a:r>
            <a:endParaRPr lang="en-GB" sz="1400" i="1" dirty="0">
              <a:solidFill>
                <a:srgbClr val="004976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2695" y="5816049"/>
            <a:ext cx="967901" cy="967901"/>
          </a:xfrm>
          <a:prstGeom prst="rect">
            <a:avLst/>
          </a:prstGeom>
        </p:spPr>
      </p:pic>
      <p:sp>
        <p:nvSpPr>
          <p:cNvPr id="10" name="Rectangle 6"/>
          <p:cNvSpPr>
            <a:spLocks noChangeArrowheads="1"/>
          </p:cNvSpPr>
          <p:nvPr/>
        </p:nvSpPr>
        <p:spPr bwMode="auto">
          <a:xfrm>
            <a:off x="731520" y="4544899"/>
            <a:ext cx="7970101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lang="en-GB" altLang="en-US" dirty="0">
                <a:ea typeface="Calibri" panose="020F0502020204030204" pitchFamily="34" charset="0"/>
                <a:cs typeface="Arial" panose="020B0604020202020204" pitchFamily="34" charset="0"/>
              </a:rPr>
              <a:t>Explain how the reproduction number of a virus will affect the total number of </a:t>
            </a:r>
            <a:r>
              <a:rPr kumimoji="0" lang="en-GB" alt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Arial" panose="020B0604020202020204" pitchFamily="34" charset="0"/>
              </a:rPr>
              <a:t>cases.</a:t>
            </a:r>
            <a:endParaRPr kumimoji="0" lang="en-GB" alt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80288" y="0"/>
            <a:ext cx="2963712" cy="26451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7963543"/>
      </p:ext>
    </p:extLst>
  </p:cSld>
  <p:clrMapOvr>
    <a:masterClrMapping/>
  </p:clrMapOvr>
</p:sld>
</file>

<file path=ppt/theme/theme1.xml><?xml version="1.0" encoding="utf-8"?>
<a:theme xmlns:a="http://schemas.openxmlformats.org/drawingml/2006/main" name="1_RSC_Plain_no footer">
  <a:themeElements>
    <a:clrScheme name="Custom 1">
      <a:dk1>
        <a:srgbClr val="004976"/>
      </a:dk1>
      <a:lt1>
        <a:srgbClr val="FFFFFF"/>
      </a:lt1>
      <a:dk2>
        <a:srgbClr val="004976"/>
      </a:dk2>
      <a:lt2>
        <a:srgbClr val="E7E6E6"/>
      </a:lt2>
      <a:accent1>
        <a:srgbClr val="004976"/>
      </a:accent1>
      <a:accent2>
        <a:srgbClr val="48A9C5"/>
      </a:accent2>
      <a:accent3>
        <a:srgbClr val="EEDC00"/>
      </a:accent3>
      <a:accent4>
        <a:srgbClr val="97D700"/>
      </a:accent4>
      <a:accent5>
        <a:srgbClr val="DA1883"/>
      </a:accent5>
      <a:accent6>
        <a:srgbClr val="991E66"/>
      </a:accent6>
      <a:hlink>
        <a:srgbClr val="FF9E1B"/>
      </a:hlink>
      <a:folHlink>
        <a:srgbClr val="545859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NEW EIC starter slide template.pptx" id="{8C227671-679E-4005-AE38-7E4654D46299}" vid="{3A4C9E2F-8493-4A3B-ACEE-3D5EC76FA451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>
  <documentManagement>
    <Template xmlns="27d643f5-4560-4eff-9f48-d0fe6b2bec2d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593B7E4512BB9469461FF4FD5770B2F" ma:contentTypeVersion="2" ma:contentTypeDescription="Create a new document." ma:contentTypeScope="" ma:versionID="5486c3611d7f33a3c06049c215fb4c92">
  <xsd:schema xmlns:xsd="http://www.w3.org/2001/XMLSchema" xmlns:p="http://schemas.microsoft.com/office/2006/metadata/properties" xmlns:ns2="27d643f5-4560-4eff-9f48-d0fe6b2bec2d" targetNamespace="http://schemas.microsoft.com/office/2006/metadata/properties" ma:root="true" ma:fieldsID="7079d9acee7d610bba9b6271d294110d" ns2:_="">
    <xsd:import namespace="27d643f5-4560-4eff-9f48-d0fe6b2bec2d"/>
    <xsd:element name="properties">
      <xsd:complexType>
        <xsd:sequence>
          <xsd:element name="documentManagement">
            <xsd:complexType>
              <xsd:all>
                <xsd:element ref="ns2:Template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27d643f5-4560-4eff-9f48-d0fe6b2bec2d" elementFormDefault="qualified">
    <xsd:import namespace="http://schemas.microsoft.com/office/2006/documentManagement/types"/>
    <xsd:element name="Template" ma:index="8" nillable="true" ma:displayName="Template" ma:format="Dropdown" ma:internalName="Template">
      <xsd:simpleType>
        <xsd:restriction base="dms:Choice">
          <xsd:enumeration value="Stationery"/>
          <xsd:enumeration value="Purchase order forms"/>
          <xsd:enumeration value="Powerpoint presentations"/>
          <xsd:enumeration value="Meetings"/>
          <xsd:enumeration value="Legal"/>
          <xsd:enumeration value="RSC Branding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Props1.xml><?xml version="1.0" encoding="utf-8"?>
<ds:datastoreItem xmlns:ds="http://schemas.openxmlformats.org/officeDocument/2006/customXml" ds:itemID="{7D9B7705-6E4A-433D-914A-8894B6FAEACB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507900DF-3EEF-46A5-94A9-21789EBC7165}">
  <ds:schemaRefs>
    <ds:schemaRef ds:uri="http://purl.org/dc/elements/1.1/"/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27d643f5-4560-4eff-9f48-d0fe6b2bec2d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6CC2B75D-225E-421C-86E0-971E0BD3046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27d643f5-4560-4eff-9f48-d0fe6b2bec2d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NEW EIC starter slide template</Template>
  <TotalTime>91</TotalTime>
  <Words>327</Words>
  <Application>Microsoft Office PowerPoint</Application>
  <PresentationFormat>On-screen Show (4:3)</PresentationFormat>
  <Paragraphs>27</Paragraphs>
  <Slides>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Linux Libertine</vt:lpstr>
      <vt:lpstr>1_RSC_Plain_no footer</vt:lpstr>
      <vt:lpstr>How is coronavirus spread?</vt:lpstr>
      <vt:lpstr>How is coronavirus spread?</vt:lpstr>
    </vt:vector>
  </TitlesOfParts>
  <Company>Royal Society of Chemistry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EiC starter slide: How is coronavirus spread?</dc:title>
  <dc:creator>Lisa Clatworthy</dc:creator>
  <dc:description>From Coronavirus, Education in Chemistry, rsc.li/2TTGEyE</dc:description>
  <cp:lastModifiedBy>Katherine Hartop</cp:lastModifiedBy>
  <cp:revision>13</cp:revision>
  <dcterms:created xsi:type="dcterms:W3CDTF">2020-03-09T09:41:42Z</dcterms:created>
  <dcterms:modified xsi:type="dcterms:W3CDTF">2020-03-10T12:30:23Z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0x0101003593B7E4512BB9469461FF4FD5770B2F</vt:lpwstr>
  </property>
</Properties>
</file>