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8"/>
  </p:notesMasterIdLst>
  <p:sldIdLst>
    <p:sldId id="263" r:id="rId5"/>
    <p:sldId id="273" r:id="rId6"/>
    <p:sldId id="274"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9" autoAdjust="0"/>
    <p:restoredTop sz="71864" autoAdjust="0"/>
  </p:normalViewPr>
  <p:slideViewPr>
    <p:cSldViewPr snapToGrid="0" snapToObjects="1">
      <p:cViewPr varScale="1">
        <p:scale>
          <a:sx n="55" d="100"/>
          <a:sy n="55" d="100"/>
        </p:scale>
        <p:origin x="1350" y="7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10/03/2020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baseline="0" dirty="0" smtClean="0"/>
              <a:t>Use this slide as a lesson starter.</a:t>
            </a: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baseline="0" dirty="0" smtClean="0"/>
              <a:t>Use this slide as a lesson starter.</a:t>
            </a:r>
          </a:p>
          <a:p>
            <a:pPr defTabSz="966612">
              <a:defRPr/>
            </a:pPr>
            <a:endParaRPr lang="en-GB" baseline="0" dirty="0" smtClean="0"/>
          </a:p>
          <a:p>
            <a:r>
              <a:rPr lang="en-GB" sz="1200" b="1" kern="1200" dirty="0" smtClean="0">
                <a:solidFill>
                  <a:schemeClr val="tx1"/>
                </a:solidFill>
                <a:effectLst/>
                <a:latin typeface="+mn-lt"/>
                <a:ea typeface="+mn-ea"/>
                <a:cs typeface="+mn-cs"/>
              </a:rPr>
              <a:t>1 </a:t>
            </a:r>
            <a:r>
              <a:rPr lang="en-GB" sz="1200" kern="1200" dirty="0" smtClean="0">
                <a:solidFill>
                  <a:schemeClr val="tx1"/>
                </a:solidFill>
                <a:effectLst/>
                <a:latin typeface="+mn-lt"/>
                <a:ea typeface="+mn-ea"/>
                <a:cs typeface="+mn-cs"/>
              </a:rPr>
              <a:t>Sodium hydroxide (</a:t>
            </a:r>
            <a:r>
              <a:rPr lang="en-GB" sz="1200" kern="1200" dirty="0" err="1" smtClean="0">
                <a:solidFill>
                  <a:schemeClr val="tx1"/>
                </a:solidFill>
                <a:effectLst/>
                <a:latin typeface="+mn-lt"/>
                <a:ea typeface="+mn-ea"/>
                <a:cs typeface="+mn-cs"/>
              </a:rPr>
              <a:t>NaOH</a:t>
            </a:r>
            <a:r>
              <a:rPr lang="en-GB" sz="1200" kern="1200" dirty="0" smtClean="0">
                <a:solidFill>
                  <a:schemeClr val="tx1"/>
                </a:solidFill>
                <a:effectLst/>
                <a:latin typeface="+mn-lt"/>
                <a:ea typeface="+mn-ea"/>
                <a:cs typeface="+mn-cs"/>
              </a:rPr>
              <a:t>)</a:t>
            </a:r>
          </a:p>
          <a:p>
            <a:r>
              <a:rPr lang="en-GB" sz="1200" b="1" kern="1200" dirty="0" smtClean="0">
                <a:solidFill>
                  <a:schemeClr val="tx1"/>
                </a:solidFill>
                <a:effectLst/>
                <a:latin typeface="+mn-lt"/>
                <a:ea typeface="+mn-ea"/>
                <a:cs typeface="+mn-cs"/>
              </a:rPr>
              <a:t>2 </a:t>
            </a:r>
            <a:r>
              <a:rPr lang="en-GB" sz="1200" kern="1200" dirty="0" smtClean="0">
                <a:solidFill>
                  <a:schemeClr val="tx1"/>
                </a:solidFill>
                <a:effectLst/>
                <a:latin typeface="+mn-lt"/>
                <a:ea typeface="+mn-ea"/>
                <a:cs typeface="+mn-cs"/>
              </a:rPr>
              <a:t>The long alkyl chain is non-polar (sometimes called hydrophobic). The carboxylate ion is polar (sometimes called hydrophilic).</a:t>
            </a:r>
          </a:p>
          <a:p>
            <a:r>
              <a:rPr lang="en-GB" sz="1200" b="1" kern="1200" dirty="0" smtClean="0">
                <a:solidFill>
                  <a:schemeClr val="tx1"/>
                </a:solidFill>
                <a:effectLst/>
                <a:latin typeface="+mn-lt"/>
                <a:ea typeface="+mn-ea"/>
                <a:cs typeface="+mn-cs"/>
              </a:rPr>
              <a:t>3 </a:t>
            </a:r>
            <a:r>
              <a:rPr lang="en-GB" sz="1200" kern="1200" dirty="0" smtClean="0">
                <a:solidFill>
                  <a:schemeClr val="tx1"/>
                </a:solidFill>
                <a:effectLst/>
                <a:latin typeface="+mn-lt"/>
                <a:ea typeface="+mn-ea"/>
                <a:cs typeface="+mn-cs"/>
              </a:rPr>
              <a:t>The long non-polar hydrocarbon chain is hydrophobic and forms attractions to the grease. The soap molecules surround a droplet of grease with the hydrophobic ends pointing towards the grease and the hydrophilic ends towards the water. The droplet is then washed away. Something similar happens with a virus, but it is likely the soap molecules also disrupt the outer membrane of the virus.</a:t>
            </a:r>
          </a:p>
          <a:p>
            <a:r>
              <a:rPr lang="en-GB" sz="1200" b="1" kern="1200" dirty="0" smtClean="0">
                <a:solidFill>
                  <a:schemeClr val="tx1"/>
                </a:solidFill>
                <a:effectLst/>
                <a:latin typeface="+mn-lt"/>
                <a:ea typeface="+mn-ea"/>
                <a:cs typeface="+mn-cs"/>
              </a:rPr>
              <a:t>4</a:t>
            </a:r>
            <a:r>
              <a:rPr lang="en-GB" sz="1200" b="0" kern="1200" dirty="0" smtClean="0">
                <a:solidFill>
                  <a:schemeClr val="tx1"/>
                </a:solidFill>
                <a:effectLst/>
                <a:latin typeface="+mn-lt"/>
                <a:ea typeface="+mn-ea"/>
                <a:cs typeface="+mn-cs"/>
              </a:rPr>
              <a:t> CH3CH2OH, CH3CH2CH2OH, CH3CHOHCH3</a:t>
            </a:r>
          </a:p>
          <a:p>
            <a:r>
              <a:rPr lang="en-GB" sz="1200" b="1" kern="1200" dirty="0" smtClean="0">
                <a:solidFill>
                  <a:schemeClr val="tx1"/>
                </a:solidFill>
                <a:effectLst/>
                <a:latin typeface="+mn-lt"/>
                <a:ea typeface="+mn-ea"/>
                <a:cs typeface="+mn-cs"/>
              </a:rPr>
              <a:t>5 </a:t>
            </a:r>
            <a:r>
              <a:rPr lang="en-GB" sz="1200" kern="1200" dirty="0" smtClean="0">
                <a:solidFill>
                  <a:schemeClr val="tx1"/>
                </a:solidFill>
                <a:effectLst/>
                <a:latin typeface="+mn-lt"/>
                <a:ea typeface="+mn-ea"/>
                <a:cs typeface="+mn-cs"/>
              </a:rPr>
              <a:t>The alcohol will not remove the dirt and will only kill the exposed virus on the surface of the dirt. The virus could still be present inside the dirt.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831988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baseline="0" dirty="0" smtClean="0"/>
              <a:t>Use this slide as a lesson starter.</a:t>
            </a:r>
            <a:endParaRPr lang="en-GB" sz="1200" dirty="0" smtClean="0">
              <a:solidFill>
                <a:srgbClr val="222222"/>
              </a:solidFill>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3</a:t>
            </a:fld>
            <a:endParaRPr lang="en-GB"/>
          </a:p>
        </p:txBody>
      </p:sp>
    </p:spTree>
    <p:extLst>
      <p:ext uri="{BB962C8B-B14F-4D97-AF65-F5344CB8AC3E}">
        <p14:creationId xmlns:p14="http://schemas.microsoft.com/office/powerpoint/2010/main" val="2355357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60618"/>
            <a:ext cx="7886700" cy="1144597"/>
          </a:xfrm>
        </p:spPr>
        <p:txBody>
          <a:bodyPr>
            <a:normAutofit/>
          </a:bodyPr>
          <a:lstStyle/>
          <a:p>
            <a:r>
              <a:rPr lang="en-GB" sz="3200" dirty="0" smtClean="0"/>
              <a:t>Preventing the spread of coronavirus</a:t>
            </a:r>
            <a:endParaRPr lang="en-GB" sz="32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49" y="1301518"/>
            <a:ext cx="8288927" cy="3525003"/>
          </a:xfrm>
        </p:spPr>
        <p:txBody>
          <a:bodyPr>
            <a:noAutofit/>
          </a:bodyPr>
          <a:lstStyle/>
          <a:p>
            <a:r>
              <a:rPr lang="en-GB" sz="1400" dirty="0" smtClean="0"/>
              <a:t>The </a:t>
            </a:r>
            <a:r>
              <a:rPr lang="en-GB" sz="1400" dirty="0"/>
              <a:t>structure of a soap molecule is similar to the lipids in the membrane layer of </a:t>
            </a:r>
            <a:r>
              <a:rPr lang="en-GB" sz="1400" dirty="0" smtClean="0"/>
              <a:t>coronavirus</a:t>
            </a:r>
            <a:r>
              <a:rPr lang="en-GB" sz="1400" dirty="0"/>
              <a:t>. The soap molecules can surround the virus and remove it from the skin. It is also thought that soap molecules can disrupt the lipids in the membrane </a:t>
            </a:r>
            <a:r>
              <a:rPr lang="en-GB" sz="1400" dirty="0" smtClean="0"/>
              <a:t>and ‘</a:t>
            </a:r>
            <a:r>
              <a:rPr lang="en-GB" sz="1400" dirty="0"/>
              <a:t>disintegrate’ the </a:t>
            </a:r>
            <a:r>
              <a:rPr lang="en-GB" sz="1400" dirty="0" smtClean="0"/>
              <a:t>virus. Sodium </a:t>
            </a:r>
            <a:r>
              <a:rPr lang="en-GB" sz="1400" dirty="0" err="1"/>
              <a:t>laurate</a:t>
            </a:r>
            <a:r>
              <a:rPr lang="en-GB" sz="1400" dirty="0"/>
              <a:t> is a common soap molecule. It has the formula CH</a:t>
            </a:r>
            <a:r>
              <a:rPr lang="en-GB" sz="1400" baseline="-25000" dirty="0"/>
              <a:t>3</a:t>
            </a:r>
            <a:r>
              <a:rPr lang="en-GB" sz="1400" dirty="0"/>
              <a:t>(CH</a:t>
            </a:r>
            <a:r>
              <a:rPr lang="en-GB" sz="1400" baseline="-25000" dirty="0"/>
              <a:t>2</a:t>
            </a:r>
            <a:r>
              <a:rPr lang="en-GB" sz="1400" dirty="0"/>
              <a:t>)</a:t>
            </a:r>
            <a:r>
              <a:rPr lang="en-GB" sz="1400" baseline="-25000" dirty="0"/>
              <a:t>10</a:t>
            </a:r>
            <a:r>
              <a:rPr lang="en-GB" sz="1400" dirty="0"/>
              <a:t>CO</a:t>
            </a:r>
            <a:r>
              <a:rPr lang="en-GB" sz="1400" baseline="-25000" dirty="0"/>
              <a:t>2 </a:t>
            </a:r>
            <a:r>
              <a:rPr lang="en-GB" sz="1400" baseline="30000" dirty="0"/>
              <a:t>– </a:t>
            </a:r>
            <a:r>
              <a:rPr lang="en-GB" sz="1400" dirty="0"/>
              <a:t>Na</a:t>
            </a:r>
            <a:r>
              <a:rPr lang="en-GB" sz="1400" baseline="30000" dirty="0" smtClean="0"/>
              <a:t>+</a:t>
            </a:r>
            <a:r>
              <a:rPr lang="en-GB" sz="1400" dirty="0"/>
              <a:t>.</a:t>
            </a:r>
          </a:p>
          <a:p>
            <a:r>
              <a:rPr lang="en-GB" sz="1400" dirty="0"/>
              <a:t>Alcohol hand sanitisers generally contain a mixture of ethanol, propan-1-ol and propan-2-ol. To be effective against the virus there needs to be an alcohol content of &gt;60%.</a:t>
            </a:r>
          </a:p>
          <a:p>
            <a:r>
              <a:rPr lang="en-GB" sz="1400" dirty="0"/>
              <a:t>Ethanol is less polar than water and so can interact better with the components of the virus. It can interact with and disrupt the lipid membrane layer of the virus. It may also cause some of the proteins in the virus to denature. Alcohol hand sanitisers are considered to be less effective than soap, partly because they do not remove any ‘dirty’ substance from the hand.</a:t>
            </a:r>
          </a:p>
          <a:p>
            <a:r>
              <a:rPr lang="en-GB" sz="1400" dirty="0"/>
              <a:t>Anti-bacterial soaps generally contain normal soap molecules which are effective against the virus. The extra anti-bacterial components added to the formulation such as the compound </a:t>
            </a:r>
            <a:r>
              <a:rPr lang="en-GB" sz="1400" dirty="0" err="1"/>
              <a:t>triclosan</a:t>
            </a:r>
            <a:r>
              <a:rPr lang="en-GB" sz="1400" dirty="0"/>
              <a:t> have no effect against the virus. It is better to use ordinary soap. </a:t>
            </a:r>
            <a:r>
              <a:rPr lang="en-GB" sz="1400" b="1" dirty="0"/>
              <a:t> </a:t>
            </a:r>
            <a:endParaRPr lang="en-GB" sz="1400" dirty="0"/>
          </a:p>
        </p:txBody>
      </p:sp>
      <p:sp>
        <p:nvSpPr>
          <p:cNvPr id="6" name="TextBox 5"/>
          <p:cNvSpPr txBox="1"/>
          <p:nvPr/>
        </p:nvSpPr>
        <p:spPr>
          <a:xfrm>
            <a:off x="731520" y="1032106"/>
            <a:ext cx="6989893" cy="307777"/>
          </a:xfrm>
          <a:prstGeom prst="rect">
            <a:avLst/>
          </a:prstGeom>
          <a:noFill/>
        </p:spPr>
        <p:txBody>
          <a:bodyPr wrap="square" rtlCol="0">
            <a:spAutoFit/>
          </a:bodyPr>
          <a:lstStyle/>
          <a:p>
            <a:r>
              <a:rPr lang="en-GB" sz="1400" i="1" dirty="0">
                <a:solidFill>
                  <a:srgbClr val="004976"/>
                </a:solidFill>
              </a:rPr>
              <a:t>Read the full article at </a:t>
            </a:r>
            <a:r>
              <a:rPr lang="en-US" sz="1400" b="1" i="1" u="sng" dirty="0"/>
              <a:t>rsc.li/39Qtnxi</a:t>
            </a:r>
            <a:r>
              <a:rPr lang="en-US" sz="1400" b="1" i="1" dirty="0" smtClean="0"/>
              <a:t> </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Tree>
    <p:extLst>
      <p:ext uri="{BB962C8B-B14F-4D97-AF65-F5344CB8AC3E}">
        <p14:creationId xmlns:p14="http://schemas.microsoft.com/office/powerpoint/2010/main" val="4263793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60618"/>
            <a:ext cx="7886700" cy="1144597"/>
          </a:xfrm>
        </p:spPr>
        <p:txBody>
          <a:bodyPr>
            <a:normAutofit/>
          </a:bodyPr>
          <a:lstStyle/>
          <a:p>
            <a:r>
              <a:rPr lang="en-GB" sz="3200" dirty="0" smtClean="0"/>
              <a:t>Preventing the spread of coronavirus</a:t>
            </a:r>
            <a:endParaRPr lang="en-GB" sz="32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49" y="1301518"/>
            <a:ext cx="8288927" cy="3525003"/>
          </a:xfrm>
        </p:spPr>
        <p:txBody>
          <a:bodyPr>
            <a:noAutofit/>
          </a:bodyPr>
          <a:lstStyle/>
          <a:p>
            <a:r>
              <a:rPr lang="en-GB" sz="1400" dirty="0" smtClean="0"/>
              <a:t>The </a:t>
            </a:r>
            <a:r>
              <a:rPr lang="en-GB" sz="1400" dirty="0"/>
              <a:t>structure of a soap molecule is similar to the lipids in the membrane layer of </a:t>
            </a:r>
            <a:r>
              <a:rPr lang="en-GB" sz="1400" dirty="0" smtClean="0"/>
              <a:t>coronavirus</a:t>
            </a:r>
            <a:r>
              <a:rPr lang="en-GB" sz="1400" dirty="0"/>
              <a:t>. The soap molecules can surround the virus and remove it from the skin. It is also thought that soap molecules can disrupt the lipids in the membrane </a:t>
            </a:r>
            <a:r>
              <a:rPr lang="en-GB" sz="1400" dirty="0" smtClean="0"/>
              <a:t>and ‘</a:t>
            </a:r>
            <a:r>
              <a:rPr lang="en-GB" sz="1400" dirty="0"/>
              <a:t>disintegrate’ the </a:t>
            </a:r>
            <a:r>
              <a:rPr lang="en-GB" sz="1400" dirty="0" smtClean="0"/>
              <a:t>virus. Sodium </a:t>
            </a:r>
            <a:r>
              <a:rPr lang="en-GB" sz="1400" dirty="0" err="1"/>
              <a:t>laurate</a:t>
            </a:r>
            <a:r>
              <a:rPr lang="en-GB" sz="1400" dirty="0"/>
              <a:t> is a common soap molecule. It has the formula CH</a:t>
            </a:r>
            <a:r>
              <a:rPr lang="en-GB" sz="1400" baseline="-25000" dirty="0"/>
              <a:t>3</a:t>
            </a:r>
            <a:r>
              <a:rPr lang="en-GB" sz="1400" dirty="0"/>
              <a:t>(CH</a:t>
            </a:r>
            <a:r>
              <a:rPr lang="en-GB" sz="1400" baseline="-25000" dirty="0"/>
              <a:t>2</a:t>
            </a:r>
            <a:r>
              <a:rPr lang="en-GB" sz="1400" dirty="0"/>
              <a:t>)</a:t>
            </a:r>
            <a:r>
              <a:rPr lang="en-GB" sz="1400" baseline="-25000" dirty="0"/>
              <a:t>10</a:t>
            </a:r>
            <a:r>
              <a:rPr lang="en-GB" sz="1400" dirty="0"/>
              <a:t>CO</a:t>
            </a:r>
            <a:r>
              <a:rPr lang="en-GB" sz="1400" baseline="-25000" dirty="0"/>
              <a:t>2 </a:t>
            </a:r>
            <a:r>
              <a:rPr lang="en-GB" sz="1400" baseline="30000" dirty="0"/>
              <a:t>– </a:t>
            </a:r>
            <a:r>
              <a:rPr lang="en-GB" sz="1400" dirty="0"/>
              <a:t>Na</a:t>
            </a:r>
            <a:r>
              <a:rPr lang="en-GB" sz="1400" baseline="30000" dirty="0" smtClean="0"/>
              <a:t>+</a:t>
            </a:r>
            <a:r>
              <a:rPr lang="en-GB" sz="1400" dirty="0"/>
              <a:t>.</a:t>
            </a:r>
          </a:p>
          <a:p>
            <a:r>
              <a:rPr lang="en-GB" sz="1400" dirty="0"/>
              <a:t>Alcohol hand sanitisers generally contain a mixture of ethanol, propan-1-ol and propan-2-ol. To be effective against the virus there needs to be an alcohol content of &gt;60%.</a:t>
            </a:r>
          </a:p>
          <a:p>
            <a:r>
              <a:rPr lang="en-GB" sz="1400" dirty="0"/>
              <a:t>Ethanol is less polar than water and so can interact better with the components of the virus. It can interact with and disrupt the lipid membrane layer of the virus. It may also cause some of the proteins in the virus to denature. Alcohol hand sanitisers are considered to be less effective than soap, partly because they do not remove any ‘dirty’ substance from the hand.</a:t>
            </a:r>
          </a:p>
          <a:p>
            <a:r>
              <a:rPr lang="en-GB" sz="1400" dirty="0"/>
              <a:t>Anti-bacterial soaps generally contain normal soap molecules which are effective against the virus. The extra anti-bacterial components added to the formulation such as the compound </a:t>
            </a:r>
            <a:r>
              <a:rPr lang="en-GB" sz="1400" dirty="0" err="1"/>
              <a:t>triclosan</a:t>
            </a:r>
            <a:r>
              <a:rPr lang="en-GB" sz="1400" dirty="0"/>
              <a:t> have no effect against the virus. It is better to use ordinary soap. </a:t>
            </a:r>
            <a:r>
              <a:rPr lang="en-GB" sz="1400" b="1" dirty="0"/>
              <a:t> </a:t>
            </a:r>
            <a:endParaRPr lang="en-GB" sz="1400" dirty="0"/>
          </a:p>
        </p:txBody>
      </p:sp>
      <p:sp>
        <p:nvSpPr>
          <p:cNvPr id="6" name="TextBox 5"/>
          <p:cNvSpPr txBox="1"/>
          <p:nvPr/>
        </p:nvSpPr>
        <p:spPr>
          <a:xfrm>
            <a:off x="731520" y="1032106"/>
            <a:ext cx="6989893" cy="307777"/>
          </a:xfrm>
          <a:prstGeom prst="rect">
            <a:avLst/>
          </a:prstGeom>
          <a:noFill/>
        </p:spPr>
        <p:txBody>
          <a:bodyPr wrap="square" rtlCol="0">
            <a:spAutoFit/>
          </a:bodyPr>
          <a:lstStyle/>
          <a:p>
            <a:r>
              <a:rPr lang="en-GB" sz="1400" i="1" dirty="0">
                <a:solidFill>
                  <a:srgbClr val="004976"/>
                </a:solidFill>
              </a:rPr>
              <a:t>Read the full article at </a:t>
            </a:r>
            <a:r>
              <a:rPr lang="en-US" sz="1400" b="1" i="1" u="sng" dirty="0"/>
              <a:t>rsc.li/39Qtnxi</a:t>
            </a:r>
            <a:r>
              <a:rPr lang="en-US" sz="1400" b="1" i="1" dirty="0" smtClean="0"/>
              <a:t> </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731519" y="4553059"/>
            <a:ext cx="8111821" cy="1169551"/>
          </a:xfrm>
          <a:prstGeom prst="rect">
            <a:avLst/>
          </a:prstGeom>
          <a:noFill/>
        </p:spPr>
        <p:txBody>
          <a:bodyPr wrap="square" rtlCol="0">
            <a:spAutoFit/>
          </a:bodyPr>
          <a:lstStyle/>
          <a:p>
            <a:pPr marL="342900" indent="-342900">
              <a:buFont typeface="+mj-lt"/>
              <a:buAutoNum type="arabicPeriod"/>
            </a:pPr>
            <a:r>
              <a:rPr lang="en-GB" sz="1400" dirty="0" smtClean="0"/>
              <a:t>Sodium </a:t>
            </a:r>
            <a:r>
              <a:rPr lang="en-GB" sz="1400" dirty="0" err="1"/>
              <a:t>laurate</a:t>
            </a:r>
            <a:r>
              <a:rPr lang="en-GB" sz="1400" dirty="0"/>
              <a:t> can be produced from coconut oil. What is the reactant needed for this reaction?</a:t>
            </a:r>
          </a:p>
          <a:p>
            <a:pPr marL="342900" indent="-342900">
              <a:buFont typeface="+mj-lt"/>
              <a:buAutoNum type="arabicPeriod"/>
            </a:pPr>
            <a:r>
              <a:rPr lang="en-GB" sz="1400" dirty="0" smtClean="0"/>
              <a:t>Explain </a:t>
            </a:r>
            <a:r>
              <a:rPr lang="en-GB" sz="1400" dirty="0"/>
              <a:t>why sodium </a:t>
            </a:r>
            <a:r>
              <a:rPr lang="en-GB" sz="1400" dirty="0" err="1"/>
              <a:t>laurate</a:t>
            </a:r>
            <a:r>
              <a:rPr lang="en-GB" sz="1400" dirty="0"/>
              <a:t> has both polar and non-polar parts.</a:t>
            </a:r>
          </a:p>
          <a:p>
            <a:pPr marL="342900" indent="-342900">
              <a:buFont typeface="+mj-lt"/>
              <a:buAutoNum type="arabicPeriod"/>
            </a:pPr>
            <a:r>
              <a:rPr lang="en-GB" sz="1400" dirty="0" smtClean="0"/>
              <a:t>Explain </a:t>
            </a:r>
            <a:r>
              <a:rPr lang="en-GB" sz="1400" dirty="0"/>
              <a:t>how soap molecules can remove grease and viruses from the skin.</a:t>
            </a:r>
          </a:p>
          <a:p>
            <a:pPr marL="342900" indent="-342900">
              <a:buFont typeface="+mj-lt"/>
              <a:buAutoNum type="arabicPeriod"/>
            </a:pPr>
            <a:r>
              <a:rPr lang="en-GB" sz="1400" dirty="0" smtClean="0"/>
              <a:t>Draw </a:t>
            </a:r>
            <a:r>
              <a:rPr lang="en-GB" sz="1400" dirty="0"/>
              <a:t>displayed structures of the alcohols present in hand sanitisers.</a:t>
            </a:r>
          </a:p>
          <a:p>
            <a:pPr marL="342900" indent="-342900">
              <a:buFont typeface="+mj-lt"/>
              <a:buAutoNum type="arabicPeriod"/>
            </a:pPr>
            <a:r>
              <a:rPr lang="en-GB" sz="1400" dirty="0" smtClean="0"/>
              <a:t>Explain </a:t>
            </a:r>
            <a:r>
              <a:rPr lang="en-GB" sz="1400" dirty="0"/>
              <a:t>why using </a:t>
            </a:r>
            <a:r>
              <a:rPr lang="en-GB" sz="1400" dirty="0" smtClean="0"/>
              <a:t>alcohol-based </a:t>
            </a:r>
            <a:r>
              <a:rPr lang="en-GB" sz="1400" dirty="0"/>
              <a:t>sanitisers on dirty hands is not effective.</a:t>
            </a:r>
          </a:p>
        </p:txBody>
      </p:sp>
    </p:spTree>
    <p:extLst>
      <p:ext uri="{BB962C8B-B14F-4D97-AF65-F5344CB8AC3E}">
        <p14:creationId xmlns:p14="http://schemas.microsoft.com/office/powerpoint/2010/main" val="2394349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3</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60618"/>
            <a:ext cx="7886700" cy="1144597"/>
          </a:xfrm>
        </p:spPr>
        <p:txBody>
          <a:bodyPr>
            <a:normAutofit/>
          </a:bodyPr>
          <a:lstStyle/>
          <a:p>
            <a:r>
              <a:rPr lang="en-GB" sz="3200" dirty="0" smtClean="0"/>
              <a:t>Preventing the spread of coronavirus</a:t>
            </a:r>
            <a:endParaRPr lang="en-GB" sz="3200" dirty="0"/>
          </a:p>
        </p:txBody>
      </p:sp>
      <p:sp>
        <p:nvSpPr>
          <p:cNvPr id="6" name="TextBox 5"/>
          <p:cNvSpPr txBox="1"/>
          <p:nvPr/>
        </p:nvSpPr>
        <p:spPr>
          <a:xfrm>
            <a:off x="731520" y="1032106"/>
            <a:ext cx="6989893" cy="307777"/>
          </a:xfrm>
          <a:prstGeom prst="rect">
            <a:avLst/>
          </a:prstGeom>
          <a:noFill/>
        </p:spPr>
        <p:txBody>
          <a:bodyPr wrap="square" rtlCol="0">
            <a:spAutoFit/>
          </a:bodyPr>
          <a:lstStyle/>
          <a:p>
            <a:r>
              <a:rPr lang="en-GB" sz="1400" i="1" dirty="0">
                <a:solidFill>
                  <a:srgbClr val="004976"/>
                </a:solidFill>
              </a:rPr>
              <a:t>Read the full article at </a:t>
            </a:r>
            <a:r>
              <a:rPr lang="en-US" sz="1400" b="1" i="1" u="sng"/>
              <a:t>rsc.li/39Qtnxi</a:t>
            </a:r>
            <a:r>
              <a:rPr lang="en-US" sz="1400" b="1" i="1" smtClean="0"/>
              <a:t> </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436805" y="1593026"/>
            <a:ext cx="6578144" cy="307777"/>
          </a:xfrm>
          <a:prstGeom prst="rect">
            <a:avLst/>
          </a:prstGeom>
          <a:noFill/>
        </p:spPr>
        <p:txBody>
          <a:bodyPr wrap="square" rtlCol="0">
            <a:spAutoFit/>
          </a:bodyPr>
          <a:lstStyle/>
          <a:p>
            <a:r>
              <a:rPr lang="en-GB" sz="1400" dirty="0"/>
              <a:t>4. </a:t>
            </a:r>
            <a:r>
              <a:rPr lang="en-GB" sz="1400" dirty="0" smtClean="0"/>
              <a:t>Displayed </a:t>
            </a:r>
            <a:r>
              <a:rPr lang="en-GB" sz="1400" dirty="0"/>
              <a:t>structures of the alcohols present in hand sanitisers</a:t>
            </a:r>
          </a:p>
        </p:txBody>
      </p:sp>
      <p:pic>
        <p:nvPicPr>
          <p:cNvPr id="9" name="Picture 8"/>
          <p:cNvPicPr/>
          <p:nvPr/>
        </p:nvPicPr>
        <p:blipFill>
          <a:blip r:embed="rId4"/>
          <a:stretch>
            <a:fillRect/>
          </a:stretch>
        </p:blipFill>
        <p:spPr>
          <a:xfrm>
            <a:off x="952344" y="2893326"/>
            <a:ext cx="1313185" cy="1399062"/>
          </a:xfrm>
          <a:prstGeom prst="rect">
            <a:avLst/>
          </a:prstGeom>
        </p:spPr>
      </p:pic>
      <p:pic>
        <p:nvPicPr>
          <p:cNvPr id="10" name="Picture 9"/>
          <p:cNvPicPr/>
          <p:nvPr/>
        </p:nvPicPr>
        <p:blipFill>
          <a:blip r:embed="rId5"/>
          <a:stretch>
            <a:fillRect/>
          </a:stretch>
        </p:blipFill>
        <p:spPr>
          <a:xfrm>
            <a:off x="2876779" y="2803155"/>
            <a:ext cx="2096908" cy="1045513"/>
          </a:xfrm>
          <a:prstGeom prst="rect">
            <a:avLst/>
          </a:prstGeom>
        </p:spPr>
      </p:pic>
      <p:pic>
        <p:nvPicPr>
          <p:cNvPr id="11" name="Pictur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4936" y="2516862"/>
            <a:ext cx="2771413" cy="2131935"/>
          </a:xfrm>
          <a:prstGeom prst="rect">
            <a:avLst/>
          </a:prstGeom>
          <a:noFill/>
          <a:ln>
            <a:noFill/>
          </a:ln>
        </p:spPr>
      </p:pic>
      <p:sp>
        <p:nvSpPr>
          <p:cNvPr id="7" name="TextBox 6"/>
          <p:cNvSpPr txBox="1"/>
          <p:nvPr/>
        </p:nvSpPr>
        <p:spPr>
          <a:xfrm>
            <a:off x="1087766" y="4510297"/>
            <a:ext cx="966931" cy="923330"/>
          </a:xfrm>
          <a:prstGeom prst="rect">
            <a:avLst/>
          </a:prstGeom>
          <a:noFill/>
        </p:spPr>
        <p:txBody>
          <a:bodyPr wrap="none" rtlCol="0">
            <a:spAutoFit/>
          </a:bodyPr>
          <a:lstStyle/>
          <a:p>
            <a:r>
              <a:rPr lang="en-GB" dirty="0" smtClean="0"/>
              <a:t>Ethanol</a:t>
            </a:r>
          </a:p>
          <a:p>
            <a:endParaRPr lang="en-GB" dirty="0" smtClean="0"/>
          </a:p>
          <a:p>
            <a:endParaRPr lang="en-GB" dirty="0"/>
          </a:p>
        </p:txBody>
      </p:sp>
      <p:sp>
        <p:nvSpPr>
          <p:cNvPr id="12" name="Rectangle 11"/>
          <p:cNvSpPr/>
          <p:nvPr/>
        </p:nvSpPr>
        <p:spPr>
          <a:xfrm>
            <a:off x="3042761" y="4127737"/>
            <a:ext cx="1390124" cy="646331"/>
          </a:xfrm>
          <a:prstGeom prst="rect">
            <a:avLst/>
          </a:prstGeom>
        </p:spPr>
        <p:txBody>
          <a:bodyPr wrap="none">
            <a:spAutoFit/>
          </a:bodyPr>
          <a:lstStyle/>
          <a:p>
            <a:r>
              <a:rPr lang="en-GB" dirty="0" smtClean="0"/>
              <a:t>Propan-1-ol</a:t>
            </a:r>
          </a:p>
          <a:p>
            <a:endParaRPr lang="en-GB" dirty="0"/>
          </a:p>
        </p:txBody>
      </p:sp>
      <p:sp>
        <p:nvSpPr>
          <p:cNvPr id="13" name="Rectangle 12"/>
          <p:cNvSpPr/>
          <p:nvPr/>
        </p:nvSpPr>
        <p:spPr>
          <a:xfrm>
            <a:off x="6275580" y="4773753"/>
            <a:ext cx="1390124" cy="646331"/>
          </a:xfrm>
          <a:prstGeom prst="rect">
            <a:avLst/>
          </a:prstGeom>
        </p:spPr>
        <p:txBody>
          <a:bodyPr wrap="none">
            <a:spAutoFit/>
          </a:bodyPr>
          <a:lstStyle/>
          <a:p>
            <a:r>
              <a:rPr lang="en-GB" dirty="0" smtClean="0"/>
              <a:t>Propan-2-ol</a:t>
            </a:r>
          </a:p>
          <a:p>
            <a:endParaRPr lang="en-GB" dirty="0"/>
          </a:p>
        </p:txBody>
      </p:sp>
    </p:spTree>
    <p:extLst>
      <p:ext uri="{BB962C8B-B14F-4D97-AF65-F5344CB8AC3E}">
        <p14:creationId xmlns:p14="http://schemas.microsoft.com/office/powerpoint/2010/main" val="2817731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103</TotalTime>
  <Words>709</Words>
  <Application>Microsoft Office PowerPoint</Application>
  <PresentationFormat>On-screen Show (4:3)</PresentationFormat>
  <Paragraphs>38</Paragraphs>
  <Slides>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1_RSC_Plain_no footer</vt:lpstr>
      <vt:lpstr>Preventing the spread of coronavirus</vt:lpstr>
      <vt:lpstr>Preventing the spread of coronavirus</vt:lpstr>
      <vt:lpstr>Preventing the spread of coronavirus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EiC starter slide: Preventing the spread of coronavirus</dc:title>
  <dc:creator>Lisa Clatworthy</dc:creator>
  <dc:description>From Coronavirus, Education in Chemistry, rsc.li/2TTGEyE</dc:description>
  <cp:lastModifiedBy>Katherine Hartop</cp:lastModifiedBy>
  <cp:revision>16</cp:revision>
  <dcterms:created xsi:type="dcterms:W3CDTF">2020-03-09T10:19:29Z</dcterms:created>
  <dcterms:modified xsi:type="dcterms:W3CDTF">2020-03-10T12:32:02Z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