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9" autoAdjust="0"/>
    <p:restoredTop sz="61290" autoAdjust="0"/>
  </p:normalViewPr>
  <p:slideViewPr>
    <p:cSldViewPr snapToGrid="0" snapToObjects="1">
      <p:cViewPr varScale="1">
        <p:scale>
          <a:sx n="70" d="100"/>
          <a:sy n="70" d="100"/>
        </p:scale>
        <p:origin x="2706" y="72"/>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10/03/2020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Image credit: CDC / Public domain (</a:t>
            </a:r>
            <a:r>
              <a:rPr lang="it-IT" sz="1200" strike="noStrike" dirty="0" smtClean="0">
                <a:solidFill>
                  <a:srgbClr val="000000"/>
                </a:solidFill>
                <a:latin typeface="Linux Libertine"/>
              </a:rPr>
              <a:t>https://upload.wikimedia.org/wikipedia/commons/7/7a/COVID-19_2871.jpg)</a:t>
            </a:r>
          </a:p>
          <a:p>
            <a:endParaRPr lang="it-IT" sz="1200" strike="noStrike" baseline="0" dirty="0" smtClean="0">
              <a:solidFill>
                <a:srgbClr val="000000"/>
              </a:solidFill>
              <a:latin typeface="Linux Liberti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Use this slide as a lesson starter.</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Image credit: CDC / Public domain (</a:t>
            </a:r>
            <a:r>
              <a:rPr lang="it-IT" sz="1200" strike="noStrike" dirty="0" smtClean="0">
                <a:solidFill>
                  <a:srgbClr val="000000"/>
                </a:solidFill>
                <a:latin typeface="Linux Libertine"/>
              </a:rPr>
              <a:t>https://upload.wikimedia.org/wikipedia/commons/7/7a/COVID-19_2871.jpg)</a:t>
            </a:r>
          </a:p>
          <a:p>
            <a:endParaRPr lang="it-IT" sz="1200" strike="noStrike" dirty="0" smtClean="0">
              <a:solidFill>
                <a:srgbClr val="000000"/>
              </a:solidFill>
              <a:latin typeface="Linux Liberti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Use this slide as a lesson starter.</a:t>
            </a:r>
            <a:endParaRPr lang="it-IT" sz="1200" strike="noStrike" baseline="0" dirty="0" smtClean="0">
              <a:solidFill>
                <a:srgbClr val="000000"/>
              </a:solidFill>
              <a:latin typeface="Linux Libertine"/>
            </a:endParaRPr>
          </a:p>
          <a:p>
            <a:endParaRPr lang="en-GB" sz="1200" strike="noStrike" baseline="0" dirty="0" smtClean="0">
              <a:solidFill>
                <a:srgbClr val="222222"/>
              </a:solidFill>
              <a:latin typeface="Arial" panose="020B0604020202020204" pitchFamily="34" charset="0"/>
            </a:endParaRPr>
          </a:p>
          <a:p>
            <a:r>
              <a:rPr lang="en-GB" sz="1200" b="1" kern="1200" dirty="0" smtClean="0">
                <a:solidFill>
                  <a:schemeClr val="tx1"/>
                </a:solidFill>
                <a:effectLst/>
                <a:latin typeface="+mn-lt"/>
                <a:ea typeface="+mn-ea"/>
                <a:cs typeface="+mn-cs"/>
              </a:rPr>
              <a:t>1</a:t>
            </a:r>
            <a:endParaRPr lang="en-GB" sz="1200" b="0" kern="1200" dirty="0" smtClean="0">
              <a:solidFill>
                <a:schemeClr val="tx1"/>
              </a:solidFill>
              <a:effectLst/>
              <a:latin typeface="+mn-lt"/>
              <a:ea typeface="+mn-ea"/>
              <a:cs typeface="+mn-cs"/>
            </a:endParaRPr>
          </a:p>
          <a:p>
            <a:pPr marL="685800" lvl="1" indent="-228600">
              <a:buFont typeface="+mj-lt"/>
              <a:buAutoNum type="arabicPeriod"/>
            </a:pPr>
            <a:r>
              <a:rPr lang="en-GB" sz="1200" kern="1200" dirty="0" smtClean="0">
                <a:solidFill>
                  <a:schemeClr val="tx1"/>
                </a:solidFill>
                <a:effectLst/>
                <a:latin typeface="+mn-lt"/>
                <a:ea typeface="+mn-ea"/>
                <a:cs typeface="+mn-cs"/>
              </a:rPr>
              <a:t>Hydrogen bonding</a:t>
            </a:r>
          </a:p>
          <a:p>
            <a:pPr marL="685800" lvl="1" indent="-228600">
              <a:buFont typeface="+mj-lt"/>
              <a:buAutoNum type="arabicPeriod"/>
            </a:pPr>
            <a:r>
              <a:rPr lang="en-GB" sz="1200" kern="1200" dirty="0" smtClean="0">
                <a:solidFill>
                  <a:schemeClr val="tx1"/>
                </a:solidFill>
                <a:effectLst/>
                <a:latin typeface="+mn-lt"/>
                <a:ea typeface="+mn-ea"/>
                <a:cs typeface="+mn-cs"/>
              </a:rPr>
              <a:t>London forces / temporary dipole-induced dipole</a:t>
            </a:r>
          </a:p>
          <a:p>
            <a:pPr marL="685800" lvl="1" indent="-228600">
              <a:buFont typeface="+mj-lt"/>
              <a:buAutoNum type="arabicPeriod"/>
            </a:pPr>
            <a:r>
              <a:rPr lang="en-GB" sz="1200" kern="1200" dirty="0" smtClean="0">
                <a:solidFill>
                  <a:schemeClr val="tx1"/>
                </a:solidFill>
                <a:effectLst/>
                <a:latin typeface="+mn-lt"/>
                <a:ea typeface="+mn-ea"/>
                <a:cs typeface="+mn-cs"/>
              </a:rPr>
              <a:t>Permanent dipole-dipole forces</a:t>
            </a:r>
          </a:p>
          <a:p>
            <a:pPr marL="685800" lvl="1" indent="-228600">
              <a:buFont typeface="+mj-lt"/>
              <a:buAutoNum type="arabicPeriod"/>
            </a:pPr>
            <a:r>
              <a:rPr lang="en-GB" sz="1200" kern="1200" dirty="0" smtClean="0">
                <a:solidFill>
                  <a:schemeClr val="tx1"/>
                </a:solidFill>
                <a:effectLst/>
                <a:latin typeface="+mn-lt"/>
                <a:ea typeface="+mn-ea"/>
                <a:cs typeface="+mn-cs"/>
              </a:rPr>
              <a:t>Ionic interactions</a:t>
            </a:r>
          </a:p>
          <a:p>
            <a:r>
              <a:rPr lang="en-GB" sz="1200" b="1" kern="12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Some amino acids have polar side groups. For example, serine contains an –OH bond which can form hydrogen bonds. Acidic and basic amino acids such as aspartic acid and lysine can be involved in ionic interactions.</a:t>
            </a:r>
          </a:p>
          <a:p>
            <a:pPr lvl="0"/>
            <a:r>
              <a:rPr lang="en-GB" sz="1200" kern="1200" dirty="0" smtClean="0">
                <a:solidFill>
                  <a:schemeClr val="tx1"/>
                </a:solidFill>
                <a:effectLst/>
                <a:latin typeface="+mn-lt"/>
                <a:ea typeface="+mn-ea"/>
                <a:cs typeface="+mn-cs"/>
              </a:rPr>
              <a:t>Amino acids with non-polar side groups such as alanine will lead to the formation of London forces.</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1444930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normAutofit/>
          </a:bodyPr>
          <a:lstStyle/>
          <a:p>
            <a:r>
              <a:rPr lang="en-GB" sz="3600" dirty="0" smtClean="0"/>
              <a:t>What is coronavirus?</a:t>
            </a:r>
            <a:endParaRPr lang="en-GB" sz="36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64849" y="2100773"/>
            <a:ext cx="7970101" cy="2972389"/>
          </a:xfrm>
        </p:spPr>
        <p:txBody>
          <a:bodyPr>
            <a:noAutofit/>
          </a:bodyPr>
          <a:lstStyle/>
          <a:p>
            <a:pPr lvl="0" eaLnBrk="0" fontAlgn="base" hangingPunct="0">
              <a:spcBef>
                <a:spcPct val="0"/>
              </a:spcBef>
              <a:spcAft>
                <a:spcPct val="0"/>
              </a:spcAft>
            </a:pPr>
            <a:r>
              <a:rPr lang="en-GB" altLang="en-US" sz="2000" dirty="0" smtClean="0"/>
              <a:t>Coronavirus is a type of virus called an envelope virus. It consists of RNA enclosed in a phospholipid protein envelope. The virus self-assembles from RNA, proteins and lipids. The lipids form a protective coat around the virus. The components of the virus are held together by non-covalent interactions between the RNA, proteins and lipids.</a:t>
            </a:r>
          </a:p>
          <a:p>
            <a:pPr lvl="0" eaLnBrk="0" fontAlgn="base" hangingPunct="0">
              <a:spcBef>
                <a:spcPct val="0"/>
              </a:spcBef>
              <a:spcAft>
                <a:spcPct val="0"/>
              </a:spcAft>
            </a:pPr>
            <a:endParaRPr lang="en-GB" altLang="en-US" sz="2000" dirty="0" smtClean="0"/>
          </a:p>
          <a:p>
            <a:endParaRPr lang="en-GB" sz="2000" dirty="0"/>
          </a:p>
        </p:txBody>
      </p:sp>
      <p:sp>
        <p:nvSpPr>
          <p:cNvPr id="6" name="TextBox 5"/>
          <p:cNvSpPr txBox="1"/>
          <p:nvPr/>
        </p:nvSpPr>
        <p:spPr>
          <a:xfrm>
            <a:off x="637600" y="1300007"/>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US" sz="1400" b="1" i="1" u="sng" dirty="0"/>
              <a:t>rsc.li/39Qtnxi </a:t>
            </a:r>
            <a:r>
              <a:rPr lang="en-US" sz="1400" b="1" i="1" dirty="0" smtClean="0"/>
              <a:t> </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7309" y="58532"/>
            <a:ext cx="3612896" cy="2032254"/>
          </a:xfrm>
          <a:prstGeom prst="rect">
            <a:avLst/>
          </a:prstGeom>
        </p:spPr>
      </p:pic>
    </p:spTree>
    <p:extLst>
      <p:ext uri="{BB962C8B-B14F-4D97-AF65-F5344CB8AC3E}">
        <p14:creationId xmlns:p14="http://schemas.microsoft.com/office/powerpoint/2010/main" val="4263793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normAutofit/>
          </a:bodyPr>
          <a:lstStyle/>
          <a:p>
            <a:r>
              <a:rPr lang="en-GB" sz="3600" dirty="0"/>
              <a:t>What is coronavirus?</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64849" y="2100773"/>
            <a:ext cx="7970101" cy="2972389"/>
          </a:xfrm>
        </p:spPr>
        <p:txBody>
          <a:bodyPr>
            <a:noAutofit/>
          </a:bodyPr>
          <a:lstStyle/>
          <a:p>
            <a:pPr lvl="0" eaLnBrk="0" fontAlgn="base" hangingPunct="0">
              <a:spcBef>
                <a:spcPct val="0"/>
              </a:spcBef>
              <a:spcAft>
                <a:spcPct val="0"/>
              </a:spcAft>
            </a:pPr>
            <a:r>
              <a:rPr lang="en-GB" altLang="en-US" sz="2000" dirty="0" smtClean="0"/>
              <a:t>Coronavirus is a type of virus called an envelope virus. It consists of RNA enclosed in a phospholipid protein envelope. The virus self-assembles from RNA, proteins and lipids. The lipids form a protective coat around the virus. The components of the virus are held together by non-covalent interactions between the RNA, proteins and lipids.</a:t>
            </a:r>
          </a:p>
          <a:p>
            <a:pPr lvl="0" eaLnBrk="0" fontAlgn="base" hangingPunct="0">
              <a:spcBef>
                <a:spcPct val="0"/>
              </a:spcBef>
              <a:spcAft>
                <a:spcPct val="0"/>
              </a:spcAft>
            </a:pPr>
            <a:endParaRPr lang="en-GB" altLang="en-US" sz="1800" dirty="0" smtClean="0"/>
          </a:p>
          <a:p>
            <a:endParaRPr lang="en-GB" sz="18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pic>
        <p:nvPicPr>
          <p:cNvPr id="2052" name="Picture 1"/>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7177" y="4316533"/>
            <a:ext cx="2366138" cy="79915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686114" y="3771121"/>
            <a:ext cx="560396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GB" altLang="en-US"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Give four types of non-covalent interactions that could be formed within the virus.</a:t>
            </a:r>
            <a:endParaRPr kumimoji="0" lang="en-GB" altLang="en-US" b="0" i="0" u="none" strike="noStrike" cap="none" normalizeH="0" baseline="0" dirty="0" smtClean="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GB" altLang="en-US"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The general structure of an amino acid is shown: Explain how the R group in different amino acids leads to the formation of different types of non-covalent interactions.</a:t>
            </a:r>
            <a:endParaRPr kumimoji="0" lang="en-GB" altLang="en-US" b="0" i="0" u="none" strike="noStrike" cap="none" normalizeH="0" baseline="0" dirty="0" smtClean="0">
              <a:ln>
                <a:noFill/>
              </a:ln>
              <a:solidFill>
                <a:schemeClr val="tx1"/>
              </a:solidFill>
              <a:effectLst/>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7309" y="58532"/>
            <a:ext cx="3612896" cy="2032254"/>
          </a:xfrm>
          <a:prstGeom prst="rect">
            <a:avLst/>
          </a:prstGeom>
        </p:spPr>
      </p:pic>
      <p:sp>
        <p:nvSpPr>
          <p:cNvPr id="5" name="TextBox 4"/>
          <p:cNvSpPr txBox="1"/>
          <p:nvPr/>
        </p:nvSpPr>
        <p:spPr>
          <a:xfrm>
            <a:off x="6311067" y="5192255"/>
            <a:ext cx="2462534" cy="307777"/>
          </a:xfrm>
          <a:prstGeom prst="rect">
            <a:avLst/>
          </a:prstGeom>
          <a:noFill/>
        </p:spPr>
        <p:txBody>
          <a:bodyPr wrap="none" rtlCol="0">
            <a:spAutoFit/>
          </a:bodyPr>
          <a:lstStyle/>
          <a:p>
            <a:r>
              <a:rPr lang="en-GB" sz="1400" i="1" dirty="0" smtClean="0"/>
              <a:t>Amino acid general structure</a:t>
            </a:r>
            <a:endParaRPr lang="en-GB" sz="1400" i="1" dirty="0"/>
          </a:p>
        </p:txBody>
      </p:sp>
      <p:sp>
        <p:nvSpPr>
          <p:cNvPr id="11" name="TextBox 10"/>
          <p:cNvSpPr txBox="1"/>
          <p:nvPr/>
        </p:nvSpPr>
        <p:spPr>
          <a:xfrm>
            <a:off x="637600" y="1300007"/>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US" sz="1400" b="1" i="1" u="sng"/>
              <a:t>rsc.li/39Qtnxi</a:t>
            </a:r>
            <a:r>
              <a:rPr lang="en-US" sz="1400" b="1" i="1" smtClean="0"/>
              <a:t> </a:t>
            </a:r>
            <a:endParaRPr lang="en-GB" sz="1400" i="1" dirty="0">
              <a:solidFill>
                <a:srgbClr val="004976"/>
              </a:solidFill>
            </a:endParaRPr>
          </a:p>
        </p:txBody>
      </p:sp>
    </p:spTree>
    <p:extLst>
      <p:ext uri="{BB962C8B-B14F-4D97-AF65-F5344CB8AC3E}">
        <p14:creationId xmlns:p14="http://schemas.microsoft.com/office/powerpoint/2010/main" val="3100012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147</TotalTime>
  <Words>308</Words>
  <Application>Microsoft Office PowerPoint</Application>
  <PresentationFormat>On-screen Show (4:3)</PresentationFormat>
  <Paragraphs>27</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Linux Libertine</vt:lpstr>
      <vt:lpstr>1_RSC_Plain_no footer</vt:lpstr>
      <vt:lpstr>What is coronavirus?</vt:lpstr>
      <vt:lpstr>What is coronavirus?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EiC starter slide: What is coronavirus?</dc:title>
  <dc:creator>Lisa Clatworthy</dc:creator>
  <dc:description>From Coronavirus, Education in Chemistry, rsc.li/2TTGEyE</dc:description>
  <cp:lastModifiedBy>Katherine Hartop</cp:lastModifiedBy>
  <cp:revision>20</cp:revision>
  <dcterms:created xsi:type="dcterms:W3CDTF">2020-03-09T09:41:42Z</dcterms:created>
  <dcterms:modified xsi:type="dcterms:W3CDTF">2020-03-10T12:29:37Z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