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2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883"/>
    <a:srgbClr val="FF9E1B"/>
    <a:srgbClr val="54585A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92242" autoAdjust="0"/>
  </p:normalViewPr>
  <p:slideViewPr>
    <p:cSldViewPr snapToGrid="0" snapToObjects="1">
      <p:cViewPr varScale="1">
        <p:scale>
          <a:sx n="102" d="100"/>
          <a:sy n="102" d="100"/>
        </p:scale>
        <p:origin x="1986" y="114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starter.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14–16 class studying life cycle assessments or recycling.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6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starter.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14–16 class studying life cycle assessments or recycling.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US" dirty="0" smtClean="0"/>
              <a:t>The carbon footprint is the total amount of carbon dioxide and other greenhouse gases emitted over the full life cycle of a product, service or event. </a:t>
            </a:r>
            <a:endParaRPr lang="en-GB" sz="1200" b="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It is difficult to separate the metal film from the plastic film.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Stops oxygen and water getting to the food, so prevents oxidation reactions and prevents microbial action.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(extension/more open question) Gentle conditions so lower energy use, less waste produced in production, easier to recycle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48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2.0/deed.en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-sa/2.5/deed.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User:Gerolsteiner9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rsc.li/2luhUzn" TargetMode="External"/><Relationship Id="rId9" Type="http://schemas.openxmlformats.org/officeDocument/2006/relationships/hyperlink" Target="https://creativecommons.org/licenses/by-sa/1.0/deed.e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2.0/deed.en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-sa/2.5/deed.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User:Gerolsteiner9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rsc.li/2luhUzn" TargetMode="External"/><Relationship Id="rId9" Type="http://schemas.openxmlformats.org/officeDocument/2006/relationships/hyperlink" Target="https://creativecommons.org/licenses/by-sa/1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522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2D clay sheets could make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easy-to-recycle </a:t>
            </a:r>
            <a:r>
              <a:rPr lang="en-GB" sz="3200" dirty="0"/>
              <a:t>crisp packets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495688"/>
            <a:ext cx="7886700" cy="3783322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500" dirty="0">
                <a:solidFill>
                  <a:schemeClr val="tx1"/>
                </a:solidFill>
              </a:rPr>
              <a:t>Inorganic </a:t>
            </a:r>
            <a:r>
              <a:rPr lang="en-US" sz="4500" dirty="0" err="1">
                <a:solidFill>
                  <a:schemeClr val="tx1"/>
                </a:solidFill>
              </a:rPr>
              <a:t>nanosheets</a:t>
            </a:r>
            <a:r>
              <a:rPr lang="en-US" sz="4500" dirty="0">
                <a:solidFill>
                  <a:schemeClr val="tx1"/>
                </a:solidFill>
              </a:rPr>
              <a:t> could be a recyclable alternative to the metal coatings found on </a:t>
            </a:r>
            <a:r>
              <a:rPr lang="en-US" sz="4500" dirty="0" smtClean="0">
                <a:solidFill>
                  <a:schemeClr val="tx1"/>
                </a:solidFill>
              </a:rPr>
              <a:t>food </a:t>
            </a:r>
            <a:r>
              <a:rPr lang="en-US" sz="4500" dirty="0">
                <a:solidFill>
                  <a:schemeClr val="tx1"/>
                </a:solidFill>
              </a:rPr>
              <a:t>packaging </a:t>
            </a:r>
            <a:r>
              <a:rPr lang="en-US" sz="4500" dirty="0" smtClean="0">
                <a:solidFill>
                  <a:schemeClr val="tx1"/>
                </a:solidFill>
              </a:rPr>
              <a:t>like crisp </a:t>
            </a:r>
            <a:r>
              <a:rPr lang="en-US" sz="4500" dirty="0">
                <a:solidFill>
                  <a:schemeClr val="tx1"/>
                </a:solidFill>
              </a:rPr>
              <a:t>packets. They </a:t>
            </a:r>
            <a:r>
              <a:rPr lang="en-US" sz="4500" dirty="0" smtClean="0">
                <a:solidFill>
                  <a:schemeClr val="tx1"/>
                </a:solidFill>
              </a:rPr>
              <a:t>are more </a:t>
            </a:r>
            <a:r>
              <a:rPr lang="en-US" sz="4500" dirty="0">
                <a:solidFill>
                  <a:schemeClr val="tx1"/>
                </a:solidFill>
              </a:rPr>
              <a:t>environmentally friendly, but still cheap and effective at keeping food </a:t>
            </a:r>
            <a:r>
              <a:rPr lang="en-US" sz="4500" dirty="0" smtClean="0">
                <a:solidFill>
                  <a:schemeClr val="tx1"/>
                </a:solidFill>
              </a:rPr>
              <a:t>fresh.</a:t>
            </a:r>
          </a:p>
          <a:p>
            <a:pPr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500" dirty="0" smtClean="0">
                <a:solidFill>
                  <a:schemeClr val="tx1"/>
                </a:solidFill>
              </a:rPr>
              <a:t>The </a:t>
            </a:r>
            <a:r>
              <a:rPr lang="en-US" sz="4500" dirty="0" err="1" smtClean="0">
                <a:solidFill>
                  <a:schemeClr val="tx1"/>
                </a:solidFill>
              </a:rPr>
              <a:t>nanosheets</a:t>
            </a:r>
            <a:r>
              <a:rPr lang="en-US" sz="4500" dirty="0" smtClean="0">
                <a:solidFill>
                  <a:schemeClr val="tx1"/>
                </a:solidFill>
              </a:rPr>
              <a:t> </a:t>
            </a:r>
            <a:r>
              <a:rPr lang="en-US" sz="4500" dirty="0">
                <a:solidFill>
                  <a:schemeClr val="tx1"/>
                </a:solidFill>
              </a:rPr>
              <a:t>are 2D sheets of synthetic clays known as layered double </a:t>
            </a:r>
            <a:r>
              <a:rPr lang="en-US" sz="4500" dirty="0" smtClean="0">
                <a:solidFill>
                  <a:schemeClr val="tx1"/>
                </a:solidFill>
              </a:rPr>
              <a:t>hydroxides and are </a:t>
            </a:r>
            <a:r>
              <a:rPr lang="en-US" sz="4500" dirty="0">
                <a:solidFill>
                  <a:schemeClr val="tx1"/>
                </a:solidFill>
              </a:rPr>
              <a:t>largely impermeable to oxygen and water. </a:t>
            </a:r>
            <a:r>
              <a:rPr lang="en-US" sz="4500" dirty="0" smtClean="0">
                <a:solidFill>
                  <a:schemeClr val="tx1"/>
                </a:solidFill>
              </a:rPr>
              <a:t>A </a:t>
            </a:r>
            <a:r>
              <a:rPr lang="en-US" sz="4500" dirty="0">
                <a:solidFill>
                  <a:schemeClr val="tx1"/>
                </a:solidFill>
              </a:rPr>
              <a:t>new </a:t>
            </a:r>
            <a:r>
              <a:rPr lang="en-US" sz="4500" dirty="0" smtClean="0">
                <a:solidFill>
                  <a:schemeClr val="tx1"/>
                </a:solidFill>
              </a:rPr>
              <a:t>method allows them to be made using lower temperatures, </a:t>
            </a:r>
            <a:r>
              <a:rPr lang="en-US" sz="4500" dirty="0">
                <a:solidFill>
                  <a:schemeClr val="tx1"/>
                </a:solidFill>
              </a:rPr>
              <a:t>with less waste produced. The new method makes a film that is easier to recycle, completely non-toxic and mechanically stronger than </a:t>
            </a:r>
            <a:r>
              <a:rPr lang="en-US" sz="4500" dirty="0" err="1">
                <a:solidFill>
                  <a:schemeClr val="tx1"/>
                </a:solidFill>
              </a:rPr>
              <a:t>metallised</a:t>
            </a:r>
            <a:r>
              <a:rPr lang="en-US" sz="4500" dirty="0">
                <a:solidFill>
                  <a:schemeClr val="tx1"/>
                </a:solidFill>
              </a:rPr>
              <a:t> film</a:t>
            </a:r>
            <a:r>
              <a:rPr lang="en-US" sz="4500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1164090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Read the full article at: 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rsc.li/2luhUzn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872" y="158876"/>
            <a:ext cx="1813665" cy="12083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01537" y="155522"/>
            <a:ext cx="9717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Image source</a:t>
            </a:r>
            <a:r>
              <a:rPr lang="en-GB" sz="800" dirty="0" smtClean="0"/>
              <a:t>: </a:t>
            </a:r>
            <a:r>
              <a:rPr lang="en-GB" sz="800" dirty="0" smtClean="0">
                <a:solidFill>
                  <a:schemeClr val="bg1"/>
                </a:solidFill>
                <a:hlinkClick r:id="rId6" tooltip="User:Gerolsteiner91"/>
              </a:rPr>
              <a:t>Gerolsteiner91</a:t>
            </a:r>
            <a:r>
              <a:rPr lang="en-GB" sz="800" dirty="0">
                <a:solidFill>
                  <a:schemeClr val="bg1"/>
                </a:solidFill>
              </a:rPr>
              <a:t> </a:t>
            </a:r>
            <a:r>
              <a:rPr lang="en-GB" sz="800" dirty="0" smtClean="0"/>
              <a:t>– 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r>
              <a:rPr lang="en-GB" sz="800" dirty="0">
                <a:solidFill>
                  <a:schemeClr val="bg1"/>
                </a:solidFill>
                <a:hlinkClick r:id="rId7"/>
              </a:rPr>
              <a:t>CC-BY-SA-2.5</a:t>
            </a:r>
            <a:r>
              <a:rPr lang="en-GB" sz="800" dirty="0">
                <a:solidFill>
                  <a:schemeClr val="bg1"/>
                </a:solidFill>
              </a:rPr>
              <a:t>, </a:t>
            </a:r>
            <a:r>
              <a:rPr lang="en-GB" sz="800" dirty="0">
                <a:solidFill>
                  <a:schemeClr val="bg1"/>
                </a:solidFill>
                <a:hlinkClick r:id="rId8"/>
              </a:rPr>
              <a:t>2.0</a:t>
            </a:r>
            <a:r>
              <a:rPr lang="en-GB" sz="800" dirty="0">
                <a:solidFill>
                  <a:schemeClr val="bg1"/>
                </a:solidFill>
              </a:rPr>
              <a:t>, </a:t>
            </a:r>
            <a:r>
              <a:rPr lang="en-GB" sz="800" dirty="0">
                <a:solidFill>
                  <a:schemeClr val="bg1"/>
                </a:solidFill>
                <a:hlinkClick r:id="rId9"/>
              </a:rPr>
              <a:t>1.0</a:t>
            </a:r>
            <a:endParaRPr lang="en-GB" sz="800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0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522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2D clay sheets could make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easy-to-recycle </a:t>
            </a:r>
            <a:r>
              <a:rPr lang="en-GB" sz="3200" dirty="0"/>
              <a:t>crisp packets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495688"/>
            <a:ext cx="7886700" cy="3783322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500" dirty="0">
                <a:solidFill>
                  <a:schemeClr val="tx1"/>
                </a:solidFill>
              </a:rPr>
              <a:t>Inorganic </a:t>
            </a:r>
            <a:r>
              <a:rPr lang="en-US" sz="4500" dirty="0" err="1">
                <a:solidFill>
                  <a:schemeClr val="tx1"/>
                </a:solidFill>
              </a:rPr>
              <a:t>nanosheets</a:t>
            </a:r>
            <a:r>
              <a:rPr lang="en-US" sz="4500" dirty="0">
                <a:solidFill>
                  <a:schemeClr val="tx1"/>
                </a:solidFill>
              </a:rPr>
              <a:t> could be a recyclable alternative to the metal coatings found on </a:t>
            </a:r>
            <a:r>
              <a:rPr lang="en-US" sz="4500" dirty="0" smtClean="0">
                <a:solidFill>
                  <a:schemeClr val="tx1"/>
                </a:solidFill>
              </a:rPr>
              <a:t>food </a:t>
            </a:r>
            <a:r>
              <a:rPr lang="en-US" sz="4500" dirty="0">
                <a:solidFill>
                  <a:schemeClr val="tx1"/>
                </a:solidFill>
              </a:rPr>
              <a:t>packaging </a:t>
            </a:r>
            <a:r>
              <a:rPr lang="en-US" sz="4500" dirty="0" smtClean="0">
                <a:solidFill>
                  <a:schemeClr val="tx1"/>
                </a:solidFill>
              </a:rPr>
              <a:t>like crisp </a:t>
            </a:r>
            <a:r>
              <a:rPr lang="en-US" sz="4500" dirty="0">
                <a:solidFill>
                  <a:schemeClr val="tx1"/>
                </a:solidFill>
              </a:rPr>
              <a:t>packets. They </a:t>
            </a:r>
            <a:r>
              <a:rPr lang="en-US" sz="4500" dirty="0" smtClean="0">
                <a:solidFill>
                  <a:schemeClr val="tx1"/>
                </a:solidFill>
              </a:rPr>
              <a:t>are more </a:t>
            </a:r>
            <a:r>
              <a:rPr lang="en-US" sz="4500" dirty="0">
                <a:solidFill>
                  <a:schemeClr val="tx1"/>
                </a:solidFill>
              </a:rPr>
              <a:t>environmentally friendly, but still cheap and effective at keeping food </a:t>
            </a:r>
            <a:r>
              <a:rPr lang="en-US" sz="4500" dirty="0" smtClean="0">
                <a:solidFill>
                  <a:schemeClr val="tx1"/>
                </a:solidFill>
              </a:rPr>
              <a:t>fresh.</a:t>
            </a:r>
          </a:p>
          <a:p>
            <a:pPr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500" dirty="0" smtClean="0">
                <a:solidFill>
                  <a:schemeClr val="tx1"/>
                </a:solidFill>
              </a:rPr>
              <a:t>The </a:t>
            </a:r>
            <a:r>
              <a:rPr lang="en-US" sz="4500" dirty="0" err="1" smtClean="0">
                <a:solidFill>
                  <a:schemeClr val="tx1"/>
                </a:solidFill>
              </a:rPr>
              <a:t>nanosheets</a:t>
            </a:r>
            <a:r>
              <a:rPr lang="en-US" sz="4500" dirty="0" smtClean="0">
                <a:solidFill>
                  <a:schemeClr val="tx1"/>
                </a:solidFill>
              </a:rPr>
              <a:t> </a:t>
            </a:r>
            <a:r>
              <a:rPr lang="en-US" sz="4500" dirty="0">
                <a:solidFill>
                  <a:schemeClr val="tx1"/>
                </a:solidFill>
              </a:rPr>
              <a:t>are 2D sheets of synthetic clays known as layered double </a:t>
            </a:r>
            <a:r>
              <a:rPr lang="en-US" sz="4500" dirty="0" smtClean="0">
                <a:solidFill>
                  <a:schemeClr val="tx1"/>
                </a:solidFill>
              </a:rPr>
              <a:t>hydroxides and are </a:t>
            </a:r>
            <a:r>
              <a:rPr lang="en-US" sz="4500" dirty="0">
                <a:solidFill>
                  <a:schemeClr val="tx1"/>
                </a:solidFill>
              </a:rPr>
              <a:t>largely impermeable to oxygen and water. </a:t>
            </a:r>
            <a:r>
              <a:rPr lang="en-US" sz="4500" dirty="0" smtClean="0">
                <a:solidFill>
                  <a:schemeClr val="tx1"/>
                </a:solidFill>
              </a:rPr>
              <a:t>A </a:t>
            </a:r>
            <a:r>
              <a:rPr lang="en-US" sz="4500" dirty="0">
                <a:solidFill>
                  <a:schemeClr val="tx1"/>
                </a:solidFill>
              </a:rPr>
              <a:t>new </a:t>
            </a:r>
            <a:r>
              <a:rPr lang="en-US" sz="4500" dirty="0" smtClean="0">
                <a:solidFill>
                  <a:schemeClr val="tx1"/>
                </a:solidFill>
              </a:rPr>
              <a:t>method allows them to be made using lower temperatures, </a:t>
            </a:r>
            <a:r>
              <a:rPr lang="en-US" sz="4500" dirty="0">
                <a:solidFill>
                  <a:schemeClr val="tx1"/>
                </a:solidFill>
              </a:rPr>
              <a:t>with less waste produced. The new method makes a film that is easier to recycle, completely non-toxic and mechanically stronger than </a:t>
            </a:r>
            <a:r>
              <a:rPr lang="en-US" sz="4500" dirty="0" err="1">
                <a:solidFill>
                  <a:schemeClr val="tx1"/>
                </a:solidFill>
              </a:rPr>
              <a:t>metallised</a:t>
            </a:r>
            <a:r>
              <a:rPr lang="en-US" sz="4500" dirty="0">
                <a:solidFill>
                  <a:schemeClr val="tx1"/>
                </a:solidFill>
              </a:rPr>
              <a:t> film</a:t>
            </a:r>
            <a:r>
              <a:rPr lang="en-US" sz="4500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1164090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Read the full article at: 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rsc.li/2luhUzn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872" y="158876"/>
            <a:ext cx="1813665" cy="1208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01537" y="155522"/>
            <a:ext cx="9717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Image source</a:t>
            </a:r>
            <a:r>
              <a:rPr lang="en-GB" sz="800" dirty="0" smtClean="0"/>
              <a:t>: </a:t>
            </a:r>
            <a:r>
              <a:rPr lang="en-GB" sz="800" dirty="0" smtClean="0">
                <a:solidFill>
                  <a:schemeClr val="bg1"/>
                </a:solidFill>
                <a:hlinkClick r:id="rId6" tooltip="User:Gerolsteiner91"/>
              </a:rPr>
              <a:t>Gerolsteiner91</a:t>
            </a:r>
            <a:r>
              <a:rPr lang="en-GB" sz="800" dirty="0">
                <a:solidFill>
                  <a:schemeClr val="bg1"/>
                </a:solidFill>
              </a:rPr>
              <a:t> </a:t>
            </a:r>
            <a:r>
              <a:rPr lang="en-GB" sz="800" dirty="0" smtClean="0"/>
              <a:t>– 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r>
              <a:rPr lang="en-GB" sz="800" dirty="0">
                <a:solidFill>
                  <a:schemeClr val="bg1"/>
                </a:solidFill>
                <a:hlinkClick r:id="rId7"/>
              </a:rPr>
              <a:t>CC-BY-SA-2.5</a:t>
            </a:r>
            <a:r>
              <a:rPr lang="en-GB" sz="800" dirty="0">
                <a:solidFill>
                  <a:schemeClr val="bg1"/>
                </a:solidFill>
              </a:rPr>
              <a:t>, </a:t>
            </a:r>
            <a:r>
              <a:rPr lang="en-GB" sz="800" dirty="0">
                <a:solidFill>
                  <a:schemeClr val="bg1"/>
                </a:solidFill>
                <a:hlinkClick r:id="rId8"/>
              </a:rPr>
              <a:t>2.0</a:t>
            </a:r>
            <a:r>
              <a:rPr lang="en-GB" sz="800" dirty="0">
                <a:solidFill>
                  <a:schemeClr val="bg1"/>
                </a:solidFill>
              </a:rPr>
              <a:t>, </a:t>
            </a:r>
            <a:r>
              <a:rPr lang="en-GB" sz="800" dirty="0">
                <a:solidFill>
                  <a:schemeClr val="bg1"/>
                </a:solidFill>
                <a:hlinkClick r:id="rId9"/>
              </a:rPr>
              <a:t>1.0</a:t>
            </a:r>
            <a:endParaRPr lang="en-GB" sz="800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8650" y="4177216"/>
            <a:ext cx="79980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What is a carbon footprint?</a:t>
            </a:r>
          </a:p>
          <a:p>
            <a:pPr marL="342900" indent="-342900">
              <a:buAutoNum type="arabicPeriod"/>
            </a:pPr>
            <a:r>
              <a:rPr lang="en-GB" dirty="0"/>
              <a:t>Suggest why crisp packets with metal coatings are difficult to recycle.</a:t>
            </a:r>
          </a:p>
          <a:p>
            <a:pPr marL="342900" indent="-342900">
              <a:buAutoNum type="arabicPeriod"/>
            </a:pPr>
            <a:r>
              <a:rPr lang="en-GB" dirty="0"/>
              <a:t>Suggest why the inorganic </a:t>
            </a:r>
            <a:r>
              <a:rPr lang="en-GB" dirty="0" err="1"/>
              <a:t>nanosheet</a:t>
            </a:r>
            <a:r>
              <a:rPr lang="en-GB" dirty="0"/>
              <a:t> film can keep food fresh.</a:t>
            </a:r>
          </a:p>
          <a:p>
            <a:pPr marL="342900" indent="-342900">
              <a:buAutoNum type="arabicPeriod"/>
            </a:pPr>
            <a:r>
              <a:rPr lang="en-GB" dirty="0"/>
              <a:t>Explain why this new inorganic material could be described as environmentally friendly.</a:t>
            </a:r>
          </a:p>
        </p:txBody>
      </p:sp>
    </p:spTree>
    <p:extLst>
      <p:ext uri="{BB962C8B-B14F-4D97-AF65-F5344CB8AC3E}">
        <p14:creationId xmlns:p14="http://schemas.microsoft.com/office/powerpoint/2010/main" val="3241507951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</TotalTime>
  <Words>431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1_RSC_Plain_no footer</vt:lpstr>
      <vt:lpstr>2D clay sheets could make  easy-to-recycle crisp packets</vt:lpstr>
      <vt:lpstr>2D clay sheets could make  easy-to-recycle crisp packets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McLaughlin</dc:creator>
  <cp:lastModifiedBy>Jamie Durrani</cp:lastModifiedBy>
  <cp:revision>34</cp:revision>
  <dcterms:created xsi:type="dcterms:W3CDTF">2019-06-17T10:12:16Z</dcterms:created>
  <dcterms:modified xsi:type="dcterms:W3CDTF">2019-09-06T10:02:11Z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