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sldIdLst>
    <p:sldId id="278" r:id="rId3"/>
    <p:sldId id="274" r:id="rId4"/>
    <p:sldId id="263" r:id="rId5"/>
    <p:sldId id="258" r:id="rId6"/>
    <p:sldId id="265" r:id="rId7"/>
    <p:sldId id="266" r:id="rId8"/>
    <p:sldId id="260" r:id="rId9"/>
    <p:sldId id="261" r:id="rId10"/>
    <p:sldId id="262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0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59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555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839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560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79470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64446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6574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2202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45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3573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7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179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433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0916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4245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41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E4C35AC-438B-44FC-9CD2-D163DCB6ED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41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348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WXtuAz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Teaching challenging vocabulary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Use these example </a:t>
            </a:r>
            <a:r>
              <a:rPr lang="en-GB" dirty="0" err="1" smtClean="0"/>
              <a:t>Frayer</a:t>
            </a:r>
            <a:r>
              <a:rPr lang="en-GB" dirty="0" smtClean="0"/>
              <a:t> models to explore, explain and consolidate new terms with your students</a:t>
            </a:r>
            <a:endParaRPr lang="en-GB" dirty="0"/>
          </a:p>
        </p:txBody>
      </p:sp>
      <p:pic>
        <p:nvPicPr>
          <p:cNvPr id="5" name="Picture 4" descr="W:\EiC\PRODUCTION\EiC Web and CMYK Masthead\EiCMasthead_300x30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255779" cy="125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6290156"/>
            <a:ext cx="33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From 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Education in Chemistry</a:t>
            </a:r>
          </a:p>
          <a:p>
            <a:pPr lvl="0" defTabSz="914400">
              <a:defRPr/>
            </a:pPr>
            <a:r>
              <a:rPr lang="en-GB" sz="1400" dirty="0" smtClean="0">
                <a:solidFill>
                  <a:prstClr val="black">
                    <a:lumMod val="75000"/>
                    <a:lumOff val="25000"/>
                  </a:prstClr>
                </a:solidFill>
                <a:hlinkClick r:id="rId3"/>
              </a:rPr>
              <a:t>rsc.li/2WXtuAz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144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797779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What does the word formula mean to you? Where have you come across this word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before? Can you think of any words containing the letters ‘form’?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Explore formula.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meaning of ‘form’</a:t>
                      </a:r>
                    </a:p>
                    <a:p>
                      <a:pPr algn="ctr"/>
                      <a:endParaRPr lang="en-GB" sz="12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From the list below, </a:t>
                      </a: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circle/highlight the formulas.</a:t>
                      </a:r>
                    </a:p>
                    <a:p>
                      <a:pPr algn="ctr"/>
                      <a:endParaRPr lang="en-GB" sz="12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i="1" u="none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CaO</a:t>
                      </a:r>
                      <a:endParaRPr lang="en-GB" sz="1200" b="1" i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i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i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Carbon dioxide</a:t>
                      </a:r>
                    </a:p>
                    <a:p>
                      <a:pPr algn="ctr"/>
                      <a:endParaRPr lang="en-GB" sz="1200" b="1" i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i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Water</a:t>
                      </a:r>
                    </a:p>
                    <a:p>
                      <a:pPr algn="ctr"/>
                      <a:endParaRPr lang="en-GB" sz="1200" b="1" i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i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</a:t>
                      </a:r>
                    </a:p>
                    <a:p>
                      <a:pPr algn="ctr"/>
                      <a:endParaRPr lang="en-GB" sz="1200" b="1" i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i="1" u="none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</a:t>
                      </a:r>
                      <a:endParaRPr lang="en-GB" sz="1200" b="1" i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i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i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Magnesium</a:t>
                      </a:r>
                      <a:r>
                        <a:rPr lang="en-GB" sz="1200" b="1" i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chloride</a:t>
                      </a:r>
                      <a:endParaRPr lang="en-GB" sz="1200" b="1" i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What is a formula in chemistry?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682111"/>
              </p:ext>
            </p:extLst>
          </p:nvPr>
        </p:nvGraphicFramePr>
        <p:xfrm>
          <a:off x="3644538" y="3108325"/>
          <a:ext cx="1711234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1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Formula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1865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427300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228600" indent="-228600" algn="ctr">
                        <a:buAutoNum type="arabicPeriod"/>
                      </a:pPr>
                      <a:r>
                        <a:rPr lang="en-GB" sz="3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Explore your key term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8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Find out what your</a:t>
                      </a:r>
                      <a:r>
                        <a:rPr lang="en-GB" sz="18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students know about the word already.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Explore the key term further</a:t>
                      </a:r>
                    </a:p>
                    <a:p>
                      <a:pPr algn="ctr"/>
                      <a:r>
                        <a:rPr lang="en-GB" sz="3200" b="1" u="sng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8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GB" sz="18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how the links between words</a:t>
                      </a:r>
                      <a:r>
                        <a:rPr lang="en-GB" sz="18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their composite parts.</a:t>
                      </a:r>
                    </a:p>
                    <a:p>
                      <a:pPr algn="ctr"/>
                      <a:endParaRPr lang="en-GB" sz="12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3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</a:t>
                      </a:r>
                    </a:p>
                    <a:p>
                      <a:pPr algn="ctr"/>
                      <a:r>
                        <a:rPr lang="en-GB" sz="3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Consolidate</a:t>
                      </a:r>
                      <a:r>
                        <a:rPr lang="en-GB" sz="3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GB" sz="3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word</a:t>
                      </a:r>
                    </a:p>
                    <a:p>
                      <a:pPr algn="ctr"/>
                      <a:endParaRPr lang="en-GB" sz="3200" b="1" u="sng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8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Get students using the word in sentences.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3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Explain </a:t>
                      </a:r>
                    </a:p>
                    <a:p>
                      <a:pPr algn="ctr"/>
                      <a:r>
                        <a:rPr lang="en-GB" sz="3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the </a:t>
                      </a:r>
                    </a:p>
                    <a:p>
                      <a:pPr algn="ctr"/>
                      <a:r>
                        <a:rPr lang="en-GB" sz="3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word means</a:t>
                      </a:r>
                    </a:p>
                    <a:p>
                      <a:pPr algn="ctr"/>
                      <a:r>
                        <a:rPr lang="en-GB" sz="3200" b="1" u="sng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8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Introduce the correct definition that students will need for their exams/assessments.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879883"/>
              </p:ext>
            </p:extLst>
          </p:nvPr>
        </p:nvGraphicFramePr>
        <p:xfrm>
          <a:off x="3567941" y="2651669"/>
          <a:ext cx="2008118" cy="1554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8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3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Select your key term</a:t>
                      </a:r>
                      <a:endParaRPr lang="en-GB" sz="320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172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043353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What does the word reflection mean to you? Where have you come across this word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before? 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Looking more into the word reflect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Etymology</a:t>
                      </a:r>
                    </a:p>
                    <a:p>
                      <a:pPr algn="ctr"/>
                      <a:r>
                        <a:rPr lang="en-GB" sz="1200" b="1" u="none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Flect</a:t>
                      </a:r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genuflect</a:t>
                      </a:r>
                      <a:r>
                        <a:rPr lang="en-GB" sz="1200" b="1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 deflect</a:t>
                      </a:r>
                    </a:p>
                    <a:p>
                      <a:pPr algn="ctr"/>
                      <a:endParaRPr lang="en-GB" sz="12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Write an explanation of why you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 see yourself in a mirror. </a:t>
                      </a:r>
                      <a:b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 should use the idea of reflection in your answer.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definition of reflection and </a:t>
                      </a:r>
                    </a:p>
                    <a:p>
                      <a:pPr algn="ctr"/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ray diagram to show this.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297510"/>
              </p:ext>
            </p:extLst>
          </p:nvPr>
        </p:nvGraphicFramePr>
        <p:xfrm>
          <a:off x="3752602" y="3108325"/>
          <a:ext cx="1638796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7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Reflection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161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228113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What does the word transmission mean to you? </a:t>
                      </a:r>
                      <a:b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Where have you come across this word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before? 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Looking more into the word transmission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Etymology</a:t>
                      </a: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transatlantic mission – going somewhere</a:t>
                      </a:r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Now give two examples of where </a:t>
                      </a:r>
                      <a:b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light is transmitted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They could be </a:t>
                      </a:r>
                    </a:p>
                    <a:p>
                      <a:pPr algn="ctr"/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examples from school at home or in one of your hobbies.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definition of transmission.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120036"/>
              </p:ext>
            </p:extLst>
          </p:nvPr>
        </p:nvGraphicFramePr>
        <p:xfrm>
          <a:off x="3690851" y="3108325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Transmission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583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815985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What is a lens? </a:t>
                      </a:r>
                      <a:b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Where have you come across this word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before? 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Looking more into the word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lens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 you think of any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words which contain the word letters ‘</a:t>
                      </a:r>
                      <a:r>
                        <a:rPr lang="en-GB" sz="1200" b="1" u="none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’?</a:t>
                      </a:r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Now draw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 simple ray diagram to </a:t>
                      </a:r>
                    </a:p>
                    <a:p>
                      <a:pPr algn="ctr"/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show how a lens works.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Describe in your own words </a:t>
                      </a:r>
                    </a:p>
                    <a:p>
                      <a:pPr algn="ctr"/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a lens is and what it does.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584770"/>
              </p:ext>
            </p:extLst>
          </p:nvPr>
        </p:nvGraphicFramePr>
        <p:xfrm>
          <a:off x="3752602" y="3108325"/>
          <a:ext cx="1638796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7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Lens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859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746413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Where have you come across the word incident before? What does it mean to you? Can you use the word incident in a sentence?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Looking more into the word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incident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 you think of any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words which have the same meaning as incident? </a:t>
                      </a: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Etymology</a:t>
                      </a:r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Which of the following is the correct </a:t>
                      </a:r>
                      <a:b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 of the words incident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</a:t>
                      </a:r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incidence?</a:t>
                      </a:r>
                    </a:p>
                    <a:p>
                      <a:pPr algn="ctr"/>
                      <a:endParaRPr lang="en-GB" sz="12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</a:t>
                      </a:r>
                      <a:r>
                        <a:rPr lang="en-GB" sz="12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angle of incidence is equal to the angle of reflection.</a:t>
                      </a:r>
                    </a:p>
                    <a:p>
                      <a:pPr algn="ctr"/>
                      <a:endParaRPr lang="en-GB" sz="1200" b="0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0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0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There was an incident on the roads when someone got injured.</a:t>
                      </a:r>
                    </a:p>
                    <a:p>
                      <a:pPr algn="ctr"/>
                      <a:endParaRPr lang="en-GB" sz="1200" b="0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0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0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light beam is incident to the mirror.</a:t>
                      </a:r>
                      <a:endParaRPr lang="en-GB" sz="12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What does incident mean in </a:t>
                      </a:r>
                    </a:p>
                    <a:p>
                      <a:pPr algn="ctr"/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physics? Let’s draw a simple ray </a:t>
                      </a:r>
                    </a:p>
                    <a:p>
                      <a:pPr algn="ctr"/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diagram to show the incident beam.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406136"/>
              </p:ext>
            </p:extLst>
          </p:nvPr>
        </p:nvGraphicFramePr>
        <p:xfrm>
          <a:off x="3752602" y="2996073"/>
          <a:ext cx="1638796" cy="640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7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801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Incidence/</a:t>
                      </a:r>
                    </a:p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Incident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2423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511502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What does the word conservation mean to you? </a:t>
                      </a:r>
                      <a:b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Where have you come across this word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before?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Definition of the word conservation.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 you think of any words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which are similar to conservation?</a:t>
                      </a:r>
                    </a:p>
                    <a:p>
                      <a:pPr algn="ctr"/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Conserve = jam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Which of the following are correct </a:t>
                      </a: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uses of the words conservation </a:t>
                      </a:r>
                      <a:b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conserve?</a:t>
                      </a:r>
                    </a:p>
                    <a:p>
                      <a:pPr algn="ctr"/>
                      <a:endParaRPr lang="en-GB" sz="12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 need to conserve the rainforests as they provide habitats for thousands of species.</a:t>
                      </a:r>
                    </a:p>
                    <a:p>
                      <a:pPr algn="ctr"/>
                      <a:endParaRPr lang="en-GB" sz="1200" b="0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York</a:t>
                      </a:r>
                      <a:r>
                        <a:rPr lang="en-GB" sz="12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Minster is currently being conserved because the old brick are being replaced.</a:t>
                      </a:r>
                    </a:p>
                    <a:p>
                      <a:pPr algn="ctr"/>
                      <a:endParaRPr lang="en-GB" sz="1200" b="0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a chemical reaction mass is not lost or gained – it remains the same and is conserved.</a:t>
                      </a:r>
                    </a:p>
                    <a:p>
                      <a:pPr algn="ctr"/>
                      <a:endParaRPr lang="en-GB" sz="1200" b="0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 had a conservation with my friends at lunch about the football at the weekend.</a:t>
                      </a:r>
                      <a:endParaRPr lang="en-GB" sz="1200" b="0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Draw a simple diagram(s) </a:t>
                      </a:r>
                    </a:p>
                    <a:p>
                      <a:pPr algn="ctr"/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describe the word ‘conservation’</a:t>
                      </a:r>
                    </a:p>
                    <a:p>
                      <a:pPr algn="ctr"/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‘conservation of mass’.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044300"/>
              </p:ext>
            </p:extLst>
          </p:nvPr>
        </p:nvGraphicFramePr>
        <p:xfrm>
          <a:off x="3682538" y="3108325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Conservation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12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09131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What does the word displacement mean to you? </a:t>
                      </a:r>
                      <a:b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Where have you come across this word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before?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Explore displacement.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 and placement.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you think of any similar words to displacement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Can you explain why this is a </a:t>
                      </a: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displacement reaction?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Calcium + copper chloride </a:t>
                      </a:r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calcium chloride + copper</a:t>
                      </a:r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Definition of displacement.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646832"/>
              </p:ext>
            </p:extLst>
          </p:nvPr>
        </p:nvGraphicFramePr>
        <p:xfrm>
          <a:off x="3644538" y="3108325"/>
          <a:ext cx="1711234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1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Displacement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902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516928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What does the word extraction mean to you? Where have you come across this word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before?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Explore extraction.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 and traction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you think of any synonyms for extraction? </a:t>
                      </a:r>
                      <a:b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is the opposite of extraction?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Describe</a:t>
                      </a:r>
                      <a:r>
                        <a:rPr lang="en-GB" sz="1200" b="1" u="none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process of </a:t>
                      </a:r>
                      <a:br>
                        <a:rPr lang="en-GB" sz="1200" b="1" u="none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1" u="none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extracting a metal from its ore.</a:t>
                      </a:r>
                      <a:br>
                        <a:rPr lang="en-GB" sz="1200" b="1" u="none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1" u="none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 should include a word equation as part of your answer.</a:t>
                      </a:r>
                      <a:endParaRPr lang="en-GB" sz="1200" b="1" u="none" strike="sngStrike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strike="sng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Definition of extraction.</a:t>
                      </a:r>
                      <a:endParaRPr lang="en-GB" sz="1200" b="1" u="non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747213"/>
              </p:ext>
            </p:extLst>
          </p:nvPr>
        </p:nvGraphicFramePr>
        <p:xfrm>
          <a:off x="3644538" y="3108325"/>
          <a:ext cx="1711234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1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Extraction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6832128"/>
      </p:ext>
    </p:extLst>
  </p:cSld>
  <p:clrMapOvr>
    <a:masterClrMapping/>
  </p:clrMapOvr>
</p:sld>
</file>

<file path=ppt/theme/theme1.xml><?xml version="1.0" encoding="utf-8"?>
<a:theme xmlns:a="http://schemas.openxmlformats.org/drawingml/2006/main" name="Lesson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ess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 [Compatibility Mode]" id="{D44345F6-592F-4026-877C-069E2EC5D77A}" vid="{3C8F7BE5-DA09-4A1E-B014-E8F8705D70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</TotalTime>
  <Words>595</Words>
  <Application>Microsoft Office PowerPoint</Application>
  <PresentationFormat>On-screen Show (4:3)</PresentationFormat>
  <Paragraphs>137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Comic Sans MS</vt:lpstr>
      <vt:lpstr>Wingdings</vt:lpstr>
      <vt:lpstr>Lessons</vt:lpstr>
      <vt:lpstr>Office Theme</vt:lpstr>
      <vt:lpstr>Teaching challenging vocabulary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Frayer models</dc:title>
  <dc:creator>A Talbot</dc:creator>
  <cp:lastModifiedBy>Lisa Clatworthy</cp:lastModifiedBy>
  <cp:revision>20</cp:revision>
  <dcterms:created xsi:type="dcterms:W3CDTF">2018-01-29T16:01:35Z</dcterms:created>
  <dcterms:modified xsi:type="dcterms:W3CDTF">2019-04-10T11:17:08Z</dcterms:modified>
  <cp:category>From Teaching challenging vocabulary successfully, Education in Chemistry, rsc.li/2WXtuAz</cp:category>
</cp:coreProperties>
</file>