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8" r:id="rId4"/>
  </p:sldMasterIdLst>
  <p:notesMasterIdLst>
    <p:notesMasterId r:id="rId7"/>
  </p:notesMasterIdLst>
  <p:sldIdLst>
    <p:sldId id="273" r:id="rId5"/>
    <p:sldId id="275"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682" userDrawn="1">
          <p15:clr>
            <a:srgbClr val="A4A3A4"/>
          </p15:clr>
        </p15:guide>
        <p15:guide id="2" pos="288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atherine Hartop" initials="KH" lastIdx="1" clrIdx="0">
    <p:extLst>
      <p:ext uri="{19B8F6BF-5375-455C-9EA6-DF929625EA0E}">
        <p15:presenceInfo xmlns:p15="http://schemas.microsoft.com/office/powerpoint/2012/main" userId="S::HartopK@rsc.org::cb63f70b-0f29-48df-993a-23fc7b2d266a"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4585A"/>
    <a:srgbClr val="DA1883"/>
    <a:srgbClr val="FF9E1B"/>
    <a:srgbClr val="E7E6E6"/>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894" autoAdjust="0"/>
    <p:restoredTop sz="78955" autoAdjust="0"/>
  </p:normalViewPr>
  <p:slideViewPr>
    <p:cSldViewPr snapToGrid="0" snapToObjects="1">
      <p:cViewPr varScale="1">
        <p:scale>
          <a:sx n="52" d="100"/>
          <a:sy n="52" d="100"/>
        </p:scale>
        <p:origin x="1880" y="60"/>
      </p:cViewPr>
      <p:guideLst>
        <p:guide orient="horz" pos="2682"/>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customXml" Target="../customXml/item3.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154ED3-4554-2847-B655-88FA98F1AC0A}" type="datetimeFigureOut">
              <a:rPr lang="en-GB" smtClean="0"/>
              <a:t>18/01/2022</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7E44EFE-404B-D849-BE65-BA999C857125}" type="slidenum">
              <a:rPr lang="en-GB" smtClean="0"/>
              <a:t>‹#›</a:t>
            </a:fld>
            <a:endParaRPr lang="en-GB"/>
          </a:p>
        </p:txBody>
      </p:sp>
    </p:spTree>
    <p:extLst>
      <p:ext uri="{BB962C8B-B14F-4D97-AF65-F5344CB8AC3E}">
        <p14:creationId xmlns:p14="http://schemas.microsoft.com/office/powerpoint/2010/main" val="1879730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formation of the Earth’s atmosphere.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Image credit: </a:t>
            </a:r>
            <a:r>
              <a:rPr lang="en-GB" b="0" i="0" dirty="0">
                <a:solidFill>
                  <a:srgbClr val="172B4D"/>
                </a:solidFill>
                <a:effectLst/>
                <a:latin typeface="-apple-system"/>
              </a:rPr>
              <a:t>© ISAS and JAXA</a:t>
            </a:r>
            <a:endParaRPr lang="en-GB" dirty="0"/>
          </a:p>
        </p:txBody>
      </p:sp>
      <p:sp>
        <p:nvSpPr>
          <p:cNvPr id="4" name="Slide Number Placeholder 3"/>
          <p:cNvSpPr>
            <a:spLocks noGrp="1"/>
          </p:cNvSpPr>
          <p:nvPr>
            <p:ph type="sldNum" sz="quarter" idx="5"/>
          </p:nvPr>
        </p:nvSpPr>
        <p:spPr/>
        <p:txBody>
          <a:bodyPr/>
          <a:lstStyle/>
          <a:p>
            <a:fld id="{47E44EFE-404B-D849-BE65-BA999C857125}" type="slidenum">
              <a:rPr lang="en-GB" smtClean="0"/>
              <a:t>1</a:t>
            </a:fld>
            <a:endParaRPr lang="en-GB"/>
          </a:p>
        </p:txBody>
      </p:sp>
    </p:spTree>
    <p:extLst>
      <p:ext uri="{BB962C8B-B14F-4D97-AF65-F5344CB8AC3E}">
        <p14:creationId xmlns:p14="http://schemas.microsoft.com/office/powerpoint/2010/main" val="4341700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This</a:t>
            </a:r>
            <a:r>
              <a:rPr lang="en-GB" baseline="0" dirty="0"/>
              <a:t> slide summarises a recent article </a:t>
            </a:r>
            <a:r>
              <a:rPr lang="en-GB" sz="1200" kern="1200" baseline="0" dirty="0">
                <a:solidFill>
                  <a:schemeClr val="tx1"/>
                </a:solidFill>
                <a:latin typeface="+mn-lt"/>
                <a:ea typeface="+mn-ea"/>
                <a:cs typeface="+mn-cs"/>
              </a:rPr>
              <a:t>published</a:t>
            </a:r>
            <a:r>
              <a:rPr lang="en-GB" baseline="0" dirty="0"/>
              <a:t> by </a:t>
            </a:r>
            <a:r>
              <a:rPr lang="en-GB" i="1" baseline="0" dirty="0"/>
              <a:t>Chemistry World</a:t>
            </a:r>
            <a:r>
              <a:rPr lang="en-GB" baseline="0" dirty="0"/>
              <a:t>. Use this slide as a lesson starter for a lesson (14</a:t>
            </a:r>
            <a:r>
              <a:rPr lang="en-US" dirty="0"/>
              <a:t>–</a:t>
            </a:r>
            <a:r>
              <a:rPr lang="en-GB" baseline="0" dirty="0"/>
              <a:t>16) on formation of the Earth’s atmosphere.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a:t>Image </a:t>
            </a:r>
            <a:r>
              <a:rPr lang="en-GB" baseline="0" dirty="0"/>
              <a:t>credit: </a:t>
            </a:r>
            <a:r>
              <a:rPr lang="en-GB" b="0" i="0" dirty="0">
                <a:solidFill>
                  <a:srgbClr val="172B4D"/>
                </a:solidFill>
                <a:effectLst/>
                <a:latin typeface="-apple-system"/>
              </a:rPr>
              <a:t>© ISAS and JAXA</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Answers:</a:t>
            </a:r>
          </a:p>
          <a:p>
            <a:pPr marL="228600" indent="-228600">
              <a:buAutoNum type="arabicPeriod"/>
            </a:pPr>
            <a:r>
              <a:rPr lang="en-GB" sz="1200" baseline="0" dirty="0">
                <a:solidFill>
                  <a:schemeClr val="tx1"/>
                </a:solidFill>
                <a:latin typeface="+mn-lt"/>
              </a:rPr>
              <a:t>Hydrogen ions penetrate asteroid rock ejecting oxygen from the rock. Hydrogen then reacts with the oxygen to form water.</a:t>
            </a:r>
          </a:p>
          <a:p>
            <a:pPr marL="228600" indent="-228600">
              <a:buAutoNum type="arabicPeriod"/>
            </a:pPr>
            <a:r>
              <a:rPr lang="en-GB" sz="1200" baseline="0" dirty="0">
                <a:solidFill>
                  <a:schemeClr val="tx1"/>
                </a:solidFill>
                <a:latin typeface="+mn-lt"/>
              </a:rPr>
              <a:t>The Earth cooled over time and the water vapour condensed to form oceans.</a:t>
            </a:r>
          </a:p>
          <a:p>
            <a:pPr marL="228600" indent="-228600">
              <a:buAutoNum type="arabicPeriod"/>
            </a:pPr>
            <a:r>
              <a:rPr lang="en-GB" sz="1200" kern="1200" baseline="0" dirty="0">
                <a:solidFill>
                  <a:schemeClr val="tx1"/>
                </a:solidFill>
                <a:latin typeface="+mn-lt"/>
                <a:ea typeface="+mn-ea"/>
                <a:cs typeface="+mn-cs"/>
              </a:rPr>
              <a:t>Evidence </a:t>
            </a:r>
            <a:r>
              <a:rPr lang="en-GB" dirty="0"/>
              <a:t>for the early atmosphere is limited because of the time scale of 4.6 billion years. </a:t>
            </a:r>
            <a:endParaRPr lang="en-US" dirty="0"/>
          </a:p>
        </p:txBody>
      </p:sp>
      <p:sp>
        <p:nvSpPr>
          <p:cNvPr id="4" name="Slide Number Placeholder 3"/>
          <p:cNvSpPr>
            <a:spLocks noGrp="1"/>
          </p:cNvSpPr>
          <p:nvPr>
            <p:ph type="sldNum" sz="quarter" idx="5"/>
          </p:nvPr>
        </p:nvSpPr>
        <p:spPr/>
        <p:txBody>
          <a:bodyPr/>
          <a:lstStyle/>
          <a:p>
            <a:fld id="{47E44EFE-404B-D849-BE65-BA999C857125}" type="slidenum">
              <a:rPr lang="en-GB" smtClean="0"/>
              <a:t>2</a:t>
            </a:fld>
            <a:endParaRPr lang="en-GB"/>
          </a:p>
        </p:txBody>
      </p:sp>
    </p:spTree>
    <p:extLst>
      <p:ext uri="{BB962C8B-B14F-4D97-AF65-F5344CB8AC3E}">
        <p14:creationId xmlns:p14="http://schemas.microsoft.com/office/powerpoint/2010/main" val="37610519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3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2" name="Title 1">
            <a:extLst>
              <a:ext uri="{FF2B5EF4-FFF2-40B4-BE49-F238E27FC236}">
                <a16:creationId xmlns:a16="http://schemas.microsoft.com/office/drawing/2014/main" id="{56F06E72-FD10-384B-917A-421C42C98846}"/>
              </a:ext>
            </a:extLst>
          </p:cNvPr>
          <p:cNvSpPr>
            <a:spLocks noGrp="1"/>
          </p:cNvSpPr>
          <p:nvPr>
            <p:ph type="title"/>
          </p:nvPr>
        </p:nvSpPr>
        <p:spPr/>
        <p:txBody>
          <a:bodyPr/>
          <a:lstStyle/>
          <a:p>
            <a:r>
              <a:rPr lang="en-US"/>
              <a:t>Click to edit Master title style</a:t>
            </a:r>
            <a:endParaRPr lang="en-GB"/>
          </a:p>
        </p:txBody>
      </p:sp>
      <p:sp>
        <p:nvSpPr>
          <p:cNvPr id="6" name="Content Placeholder 5">
            <a:extLst>
              <a:ext uri="{FF2B5EF4-FFF2-40B4-BE49-F238E27FC236}">
                <a16:creationId xmlns:a16="http://schemas.microsoft.com/office/drawing/2014/main" id="{4D49FB06-ED83-EA45-AEBD-3751AE6255D1}"/>
              </a:ext>
            </a:extLst>
          </p:cNvPr>
          <p:cNvSpPr>
            <a:spLocks noGrp="1"/>
          </p:cNvSpPr>
          <p:nvPr>
            <p:ph sz="quarter" idx="13"/>
          </p:nvPr>
        </p:nvSpPr>
        <p:spPr>
          <a:xfrm>
            <a:off x="628650" y="1825625"/>
            <a:ext cx="7886700" cy="3408363"/>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Tree>
    <p:extLst>
      <p:ext uri="{BB962C8B-B14F-4D97-AF65-F5344CB8AC3E}">
        <p14:creationId xmlns:p14="http://schemas.microsoft.com/office/powerpoint/2010/main" val="4784208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7_Two Content">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10" name="Content Placeholder 2">
            <a:extLst>
              <a:ext uri="{FF2B5EF4-FFF2-40B4-BE49-F238E27FC236}">
                <a16:creationId xmlns:a16="http://schemas.microsoft.com/office/drawing/2014/main" id="{2C8ADCB8-941A-2E48-A25E-6D520F812004}"/>
              </a:ext>
            </a:extLst>
          </p:cNvPr>
          <p:cNvSpPr>
            <a:spLocks noGrp="1"/>
          </p:cNvSpPr>
          <p:nvPr>
            <p:ph idx="13"/>
          </p:nvPr>
        </p:nvSpPr>
        <p:spPr>
          <a:xfrm>
            <a:off x="477658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48288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9_Two Content_text and pictur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3" name="Picture Placeholder 2">
            <a:extLst>
              <a:ext uri="{FF2B5EF4-FFF2-40B4-BE49-F238E27FC236}">
                <a16:creationId xmlns:a16="http://schemas.microsoft.com/office/drawing/2014/main" id="{92C4AF84-80AB-C24E-A255-17AE1204EC6D}"/>
              </a:ext>
            </a:extLst>
          </p:cNvPr>
          <p:cNvSpPr>
            <a:spLocks noGrp="1"/>
          </p:cNvSpPr>
          <p:nvPr>
            <p:ph type="pic" sz="quarter" idx="13"/>
          </p:nvPr>
        </p:nvSpPr>
        <p:spPr>
          <a:xfrm>
            <a:off x="4572000" y="1816100"/>
            <a:ext cx="3943350" cy="3644900"/>
          </a:xfrm>
        </p:spPr>
        <p:txBody>
          <a:bodyPr/>
          <a:lstStyle/>
          <a:p>
            <a:r>
              <a:rPr lang="en-US"/>
              <a:t>Click icon to add picture</a:t>
            </a:r>
            <a:endParaRPr lang="en-GB"/>
          </a:p>
        </p:txBody>
      </p:sp>
    </p:spTree>
    <p:extLst>
      <p:ext uri="{BB962C8B-B14F-4D97-AF65-F5344CB8AC3E}">
        <p14:creationId xmlns:p14="http://schemas.microsoft.com/office/powerpoint/2010/main" val="25590026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0_Two Content Text and table">
    <p:spTree>
      <p:nvGrpSpPr>
        <p:cNvPr id="1" name=""/>
        <p:cNvGrpSpPr/>
        <p:nvPr/>
      </p:nvGrpSpPr>
      <p:grpSpPr>
        <a:xfrm>
          <a:off x="0" y="0"/>
          <a:ext cx="0" cy="0"/>
          <a:chOff x="0" y="0"/>
          <a:chExt cx="0" cy="0"/>
        </a:xfrm>
      </p:grpSpPr>
      <p:sp>
        <p:nvSpPr>
          <p:cNvPr id="7" name="Slide Number Placeholder 6"/>
          <p:cNvSpPr>
            <a:spLocks noGrp="1"/>
          </p:cNvSpPr>
          <p:nvPr>
            <p:ph type="sldNum" sz="quarter" idx="12"/>
          </p:nvPr>
        </p:nvSpPr>
        <p:spPr>
          <a:xfrm>
            <a:off x="6785941" y="6300000"/>
            <a:ext cx="2057400" cy="365125"/>
          </a:xfrm>
        </p:spPr>
        <p:txBody>
          <a:bodyPr/>
          <a:lstStyle/>
          <a:p>
            <a:fld id="{D993BE9A-2295-974E-B063-F12D5C0A2200}" type="slidenum">
              <a:rPr lang="en-GB" smtClean="0"/>
              <a:t>‹#›</a:t>
            </a:fld>
            <a:endParaRPr lang="en-GB"/>
          </a:p>
        </p:txBody>
      </p:sp>
      <p:sp>
        <p:nvSpPr>
          <p:cNvPr id="8" name="Content Placeholder 2">
            <a:extLst>
              <a:ext uri="{FF2B5EF4-FFF2-40B4-BE49-F238E27FC236}">
                <a16:creationId xmlns:a16="http://schemas.microsoft.com/office/drawing/2014/main" id="{7F062252-0813-314C-AFFB-A2A147BBFFB8}"/>
              </a:ext>
            </a:extLst>
          </p:cNvPr>
          <p:cNvSpPr>
            <a:spLocks noGrp="1"/>
          </p:cNvSpPr>
          <p:nvPr>
            <p:ph idx="1"/>
          </p:nvPr>
        </p:nvSpPr>
        <p:spPr>
          <a:xfrm>
            <a:off x="628650" y="1815548"/>
            <a:ext cx="3744568" cy="3645848"/>
          </a:xfrm>
        </p:spPr>
        <p:txBody>
          <a:bodyPr/>
          <a:lstStyle>
            <a:lvl1pPr marL="0" indent="0">
              <a:buNone/>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1">
            <a:extLst>
              <a:ext uri="{FF2B5EF4-FFF2-40B4-BE49-F238E27FC236}">
                <a16:creationId xmlns:a16="http://schemas.microsoft.com/office/drawing/2014/main" id="{8A7A4E21-F83C-754F-841F-835C3F504772}"/>
              </a:ext>
            </a:extLst>
          </p:cNvPr>
          <p:cNvSpPr>
            <a:spLocks noGrp="1"/>
          </p:cNvSpPr>
          <p:nvPr>
            <p:ph type="title"/>
          </p:nvPr>
        </p:nvSpPr>
        <p:spPr>
          <a:xfrm>
            <a:off x="628650" y="365126"/>
            <a:ext cx="7886700" cy="1325563"/>
          </a:xfrm>
        </p:spPr>
        <p:txBody>
          <a:bodyPr/>
          <a:lstStyle/>
          <a:p>
            <a:r>
              <a:rPr lang="en-US"/>
              <a:t>Click to edit Master title style</a:t>
            </a:r>
            <a:endParaRPr lang="en-GB"/>
          </a:p>
        </p:txBody>
      </p:sp>
      <p:sp>
        <p:nvSpPr>
          <p:cNvPr id="4" name="Table Placeholder 3">
            <a:extLst>
              <a:ext uri="{FF2B5EF4-FFF2-40B4-BE49-F238E27FC236}">
                <a16:creationId xmlns:a16="http://schemas.microsoft.com/office/drawing/2014/main" id="{2D47F291-18EF-E34E-8DD6-E5E40C8FD305}"/>
              </a:ext>
            </a:extLst>
          </p:cNvPr>
          <p:cNvSpPr>
            <a:spLocks noGrp="1"/>
          </p:cNvSpPr>
          <p:nvPr>
            <p:ph type="tbl" sz="quarter" idx="13"/>
          </p:nvPr>
        </p:nvSpPr>
        <p:spPr>
          <a:xfrm>
            <a:off x="4572000" y="1816100"/>
            <a:ext cx="3943350" cy="3644900"/>
          </a:xfrm>
        </p:spPr>
        <p:txBody>
          <a:bodyPr/>
          <a:lstStyle/>
          <a:p>
            <a:r>
              <a:rPr lang="en-US"/>
              <a:t>Click icon to add table</a:t>
            </a:r>
            <a:endParaRPr lang="en-GB"/>
          </a:p>
        </p:txBody>
      </p:sp>
    </p:spTree>
    <p:extLst>
      <p:ext uri="{BB962C8B-B14F-4D97-AF65-F5344CB8AC3E}">
        <p14:creationId xmlns:p14="http://schemas.microsoft.com/office/powerpoint/2010/main" val="106737358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254110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785941" y="6300000"/>
            <a:ext cx="2057400" cy="365125"/>
          </a:xfrm>
          <a:prstGeom prst="rect">
            <a:avLst/>
          </a:prstGeom>
        </p:spPr>
        <p:txBody>
          <a:bodyPr vert="horz" lIns="91440" tIns="45720" rIns="91440" bIns="45720" rtlCol="0" anchor="ctr"/>
          <a:lstStyle>
            <a:lvl1pPr algn="r">
              <a:defRPr sz="1200">
                <a:solidFill>
                  <a:srgbClr val="004976"/>
                </a:solidFill>
              </a:defRPr>
            </a:lvl1pPr>
          </a:lstStyle>
          <a:p>
            <a:fld id="{D993BE9A-2295-974E-B063-F12D5C0A2200}" type="slidenum">
              <a:rPr lang="en-GB" smtClean="0"/>
              <a:pPr/>
              <a:t>‹#›</a:t>
            </a:fld>
            <a:endParaRPr lang="en-GB" dirty="0"/>
          </a:p>
        </p:txBody>
      </p:sp>
      <p:pic>
        <p:nvPicPr>
          <p:cNvPr id="9" name="Picture 8">
            <a:extLst>
              <a:ext uri="{FF2B5EF4-FFF2-40B4-BE49-F238E27FC236}">
                <a16:creationId xmlns:a16="http://schemas.microsoft.com/office/drawing/2014/main" id="{B6D10051-213D-F54D-BD3C-B61FA29442AB}"/>
              </a:ext>
            </a:extLst>
          </p:cNvPr>
          <p:cNvPicPr>
            <a:picLocks noChangeAspect="1"/>
          </p:cNvPicPr>
          <p:nvPr userDrawn="1"/>
        </p:nvPicPr>
        <p:blipFill>
          <a:blip r:embed="rId6"/>
          <a:stretch>
            <a:fillRect/>
          </a:stretch>
        </p:blipFill>
        <p:spPr>
          <a:xfrm>
            <a:off x="0" y="5720631"/>
            <a:ext cx="2615950" cy="1137369"/>
          </a:xfrm>
          <a:prstGeom prst="rect">
            <a:avLst/>
          </a:prstGeom>
        </p:spPr>
      </p:pic>
      <p:cxnSp>
        <p:nvCxnSpPr>
          <p:cNvPr id="10" name="Straight Connector 9">
            <a:extLst>
              <a:ext uri="{FF2B5EF4-FFF2-40B4-BE49-F238E27FC236}">
                <a16:creationId xmlns:a16="http://schemas.microsoft.com/office/drawing/2014/main" id="{A30C2941-B443-B742-A370-CFF703CA1858}"/>
              </a:ext>
            </a:extLst>
          </p:cNvPr>
          <p:cNvCxnSpPr>
            <a:cxnSpLocks/>
          </p:cNvCxnSpPr>
          <p:nvPr userDrawn="1"/>
        </p:nvCxnSpPr>
        <p:spPr>
          <a:xfrm>
            <a:off x="318000" y="5720598"/>
            <a:ext cx="8525341"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5976898"/>
      </p:ext>
    </p:extLst>
  </p:cSld>
  <p:clrMap bg1="lt1" tx1="dk1" bg2="lt2" tx2="dk2" accent1="accent1" accent2="accent2" accent3="accent3" accent4="accent4" accent5="accent5" accent6="accent6" hlink="hlink" folHlink="folHlink"/>
  <p:sldLayoutIdLst>
    <p:sldLayoutId id="2147483683" r:id="rId1"/>
    <p:sldLayoutId id="2147483729" r:id="rId2"/>
    <p:sldLayoutId id="2147483731" r:id="rId3"/>
    <p:sldLayoutId id="2147483732" r:id="rId4"/>
  </p:sldLayoutIdLst>
  <p:hf hdr="0" ftr="0" dt="0"/>
  <p:txStyles>
    <p:titleStyle>
      <a:lvl1pPr algn="l" defTabSz="914400" rtl="0" eaLnBrk="1" latinLnBrk="0" hangingPunct="1">
        <a:lnSpc>
          <a:spcPct val="90000"/>
        </a:lnSpc>
        <a:spcBef>
          <a:spcPct val="0"/>
        </a:spcBef>
        <a:buNone/>
        <a:defRPr sz="4000" kern="1200">
          <a:solidFill>
            <a:srgbClr val="004976"/>
          </a:solidFill>
          <a:latin typeface="+mj-lt"/>
          <a:ea typeface="+mj-ea"/>
          <a:cs typeface="+mj-cs"/>
        </a:defRPr>
      </a:lvl1pPr>
    </p:titleStyle>
    <p:body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tztavf"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3.jpg"/><Relationship Id="rId4" Type="http://schemas.openxmlformats.org/officeDocument/2006/relationships/hyperlink" Target="https://rsc.li/3tztav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1</a:t>
            </a:fld>
            <a:endParaRPr lang="en-GB" dirty="0"/>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98350" y="-105303"/>
            <a:ext cx="7886700" cy="1325563"/>
          </a:xfrm>
        </p:spPr>
        <p:txBody>
          <a:bodyPr>
            <a:normAutofit/>
          </a:bodyPr>
          <a:lstStyle/>
          <a:p>
            <a:r>
              <a:rPr lang="en-GB" sz="3200" dirty="0"/>
              <a:t>Is the Sun the source of Earth’s water?</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7" name="TextBox 11"/>
          <p:cNvSpPr txBox="1"/>
          <p:nvPr/>
        </p:nvSpPr>
        <p:spPr>
          <a:xfrm>
            <a:off x="824748" y="820852"/>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rsc.li/3tztavf  </a:t>
            </a:r>
            <a:endParaRPr lang="en-GB" sz="1400" i="1" dirty="0">
              <a:solidFill>
                <a:srgbClr val="004976"/>
              </a:solidFill>
            </a:endParaRPr>
          </a:p>
        </p:txBody>
      </p:sp>
      <p:sp>
        <p:nvSpPr>
          <p:cNvPr id="9" name="Content Placeholder 3">
            <a:extLst>
              <a:ext uri="{FF2B5EF4-FFF2-40B4-BE49-F238E27FC236}">
                <a16:creationId xmlns:a16="http://schemas.microsoft.com/office/drawing/2014/main" id="{46D93CE8-DF7B-584A-90B2-D75DC0F3F499}"/>
              </a:ext>
            </a:extLst>
          </p:cNvPr>
          <p:cNvSpPr txBox="1">
            <a:spLocks/>
          </p:cNvSpPr>
          <p:nvPr/>
        </p:nvSpPr>
        <p:spPr>
          <a:xfrm>
            <a:off x="427247" y="1096511"/>
            <a:ext cx="5195077" cy="23324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found that the Sun could be a significant source of Earth’s water after analysing an ancient asteroid called Itokawa. They found that solar wind – the stream of mostly hydrogen and helium ions that flow from the Sun – probably created water on the surface of dust grains brought to Earth on asteroids as the planet formed billions of years ago. </a:t>
            </a:r>
          </a:p>
        </p:txBody>
      </p:sp>
      <p:grpSp>
        <p:nvGrpSpPr>
          <p:cNvPr id="13" name="Group 12">
            <a:extLst>
              <a:ext uri="{FF2B5EF4-FFF2-40B4-BE49-F238E27FC236}">
                <a16:creationId xmlns:a16="http://schemas.microsoft.com/office/drawing/2014/main" id="{3633F3D6-74B5-4101-A4BB-FF993D6CA451}"/>
              </a:ext>
            </a:extLst>
          </p:cNvPr>
          <p:cNvGrpSpPr/>
          <p:nvPr/>
        </p:nvGrpSpPr>
        <p:grpSpPr>
          <a:xfrm>
            <a:off x="5622325" y="1064610"/>
            <a:ext cx="3064232" cy="2265802"/>
            <a:chOff x="5387927" y="970435"/>
            <a:chExt cx="3090008" cy="2121684"/>
          </a:xfrm>
        </p:grpSpPr>
        <p:pic>
          <p:nvPicPr>
            <p:cNvPr id="6" name="Picture 5" descr="A picture containing the Itokawa asteroid in space">
              <a:extLst>
                <a:ext uri="{FF2B5EF4-FFF2-40B4-BE49-F238E27FC236}">
                  <a16:creationId xmlns:a16="http://schemas.microsoft.com/office/drawing/2014/main" id="{C7616E87-B15D-4647-805C-31BB0855BD73}"/>
                </a:ext>
              </a:extLst>
            </p:cNvPr>
            <p:cNvPicPr>
              <a:picLocks noChangeAspect="1"/>
            </p:cNvPicPr>
            <p:nvPr/>
          </p:nvPicPr>
          <p:blipFill>
            <a:blip r:embed="rId5"/>
            <a:stretch>
              <a:fillRect/>
            </a:stretch>
          </p:blipFill>
          <p:spPr>
            <a:xfrm>
              <a:off x="5387927" y="1032114"/>
              <a:ext cx="3090008" cy="2060005"/>
            </a:xfrm>
            <a:prstGeom prst="rect">
              <a:avLst/>
            </a:prstGeom>
          </p:spPr>
        </p:pic>
        <p:sp>
          <p:nvSpPr>
            <p:cNvPr id="10" name="TextBox 9">
              <a:extLst>
                <a:ext uri="{FF2B5EF4-FFF2-40B4-BE49-F238E27FC236}">
                  <a16:creationId xmlns:a16="http://schemas.microsoft.com/office/drawing/2014/main" id="{29EC4D4F-395E-4691-A132-06FBF52DB8E8}"/>
                </a:ext>
              </a:extLst>
            </p:cNvPr>
            <p:cNvSpPr txBox="1"/>
            <p:nvPr/>
          </p:nvSpPr>
          <p:spPr>
            <a:xfrm>
              <a:off x="5387928" y="970435"/>
              <a:ext cx="3060749" cy="489940"/>
            </a:xfrm>
            <a:prstGeom prst="rect">
              <a:avLst/>
            </a:prstGeom>
            <a:noFill/>
          </p:spPr>
          <p:txBody>
            <a:bodyPr wrap="square" rtlCol="0">
              <a:spAutoFit/>
            </a:bodyPr>
            <a:lstStyle/>
            <a:p>
              <a:r>
                <a:rPr lang="en-GB" sz="1400" dirty="0">
                  <a:solidFill>
                    <a:schemeClr val="bg1"/>
                  </a:solidFill>
                </a:rPr>
                <a:t>Itokawa asteroid; the possible source of ancient Earth’s water</a:t>
              </a:r>
            </a:p>
          </p:txBody>
        </p:sp>
      </p:grpSp>
      <p:sp>
        <p:nvSpPr>
          <p:cNvPr id="12" name="TextBox 11">
            <a:extLst>
              <a:ext uri="{FF2B5EF4-FFF2-40B4-BE49-F238E27FC236}">
                <a16:creationId xmlns:a16="http://schemas.microsoft.com/office/drawing/2014/main" id="{3FBBA488-2E36-4822-B487-2F5E31D0FA23}"/>
              </a:ext>
            </a:extLst>
          </p:cNvPr>
          <p:cNvSpPr txBox="1"/>
          <p:nvPr/>
        </p:nvSpPr>
        <p:spPr>
          <a:xfrm>
            <a:off x="427247" y="3359553"/>
            <a:ext cx="8463904" cy="1477328"/>
          </a:xfrm>
          <a:prstGeom prst="rect">
            <a:avLst/>
          </a:prstGeom>
          <a:noFill/>
        </p:spPr>
        <p:txBody>
          <a:bodyPr wrap="square">
            <a:spAutoFit/>
          </a:bodyPr>
          <a:lstStyle/>
          <a:p>
            <a:r>
              <a:rPr lang="en-GB" dirty="0">
                <a:solidFill>
                  <a:srgbClr val="54585A"/>
                </a:solidFill>
              </a:rPr>
              <a:t>When hydrogen ions hit an airless surface like an asteroid or a spaceborne dust particle, they penetrate a few tens of nanometres below the surface and can affect the chemical composition of the rock. Over time this ‘space weathering’ effect can eject enough oxygen atoms from materials in the rock to create water. It’s estimated that every cubic metre of asteroid should hold 20 litres of water.</a:t>
            </a:r>
          </a:p>
        </p:txBody>
      </p:sp>
    </p:spTree>
    <p:extLst>
      <p:ext uri="{BB962C8B-B14F-4D97-AF65-F5344CB8AC3E}">
        <p14:creationId xmlns:p14="http://schemas.microsoft.com/office/powerpoint/2010/main" val="355997068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A8BABC9-3627-194B-8675-4E9513869B0C}"/>
              </a:ext>
            </a:extLst>
          </p:cNvPr>
          <p:cNvSpPr>
            <a:spLocks noGrp="1"/>
          </p:cNvSpPr>
          <p:nvPr>
            <p:ph type="sldNum" sz="quarter" idx="12"/>
          </p:nvPr>
        </p:nvSpPr>
        <p:spPr/>
        <p:txBody>
          <a:bodyPr/>
          <a:lstStyle/>
          <a:p>
            <a:fld id="{D993BE9A-2295-974E-B063-F12D5C0A2200}" type="slidenum">
              <a:rPr lang="en-GB" smtClean="0"/>
              <a:t>2</a:t>
            </a:fld>
            <a:endParaRPr lang="en-GB" dirty="0"/>
          </a:p>
        </p:txBody>
      </p:sp>
      <p:sp>
        <p:nvSpPr>
          <p:cNvPr id="3" name="Title 2">
            <a:extLst>
              <a:ext uri="{FF2B5EF4-FFF2-40B4-BE49-F238E27FC236}">
                <a16:creationId xmlns:a16="http://schemas.microsoft.com/office/drawing/2014/main" id="{E1FB8C7A-6F1E-6C4F-84AA-61CCD4C8EAC2}"/>
              </a:ext>
            </a:extLst>
          </p:cNvPr>
          <p:cNvSpPr>
            <a:spLocks noGrp="1"/>
          </p:cNvSpPr>
          <p:nvPr>
            <p:ph type="title"/>
          </p:nvPr>
        </p:nvSpPr>
        <p:spPr>
          <a:xfrm>
            <a:off x="598350" y="-105303"/>
            <a:ext cx="7886700" cy="1325563"/>
          </a:xfrm>
        </p:spPr>
        <p:txBody>
          <a:bodyPr>
            <a:normAutofit/>
          </a:bodyPr>
          <a:lstStyle/>
          <a:p>
            <a:r>
              <a:rPr lang="en-GB" sz="3200" dirty="0"/>
              <a:t>Is the Sun the source of Earth’s water?</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2695" y="5816049"/>
            <a:ext cx="967901" cy="967901"/>
          </a:xfrm>
          <a:prstGeom prst="rect">
            <a:avLst/>
          </a:prstGeom>
        </p:spPr>
      </p:pic>
      <p:sp>
        <p:nvSpPr>
          <p:cNvPr id="5" name="TextBox 4"/>
          <p:cNvSpPr txBox="1"/>
          <p:nvPr/>
        </p:nvSpPr>
        <p:spPr>
          <a:xfrm>
            <a:off x="425302" y="4752975"/>
            <a:ext cx="8571553" cy="923330"/>
          </a:xfrm>
          <a:prstGeom prst="rect">
            <a:avLst/>
          </a:prstGeom>
          <a:noFill/>
        </p:spPr>
        <p:txBody>
          <a:bodyPr wrap="square" rtlCol="0">
            <a:spAutoFit/>
          </a:bodyPr>
          <a:lstStyle/>
          <a:p>
            <a:pPr marL="342900" indent="-342900">
              <a:buAutoNum type="arabicPeriod"/>
            </a:pPr>
            <a:r>
              <a:rPr lang="en-GB" dirty="0"/>
              <a:t>How does water form on asteroids?</a:t>
            </a:r>
          </a:p>
          <a:p>
            <a:pPr marL="342900" indent="-342900">
              <a:buAutoNum type="arabicPeriod"/>
            </a:pPr>
            <a:r>
              <a:rPr lang="en-GB" dirty="0"/>
              <a:t>How did water vapour in the Earth’s early atmosphere become the oceans?</a:t>
            </a:r>
          </a:p>
          <a:p>
            <a:pPr marL="342900" indent="-342900">
              <a:buFontTx/>
              <a:buAutoNum type="arabicPeriod"/>
            </a:pPr>
            <a:r>
              <a:rPr lang="en-GB" dirty="0"/>
              <a:t>Explain why it is difficult to be certain about these theories.</a:t>
            </a:r>
          </a:p>
        </p:txBody>
      </p:sp>
      <p:sp>
        <p:nvSpPr>
          <p:cNvPr id="7" name="TextBox 11"/>
          <p:cNvSpPr txBox="1"/>
          <p:nvPr/>
        </p:nvSpPr>
        <p:spPr>
          <a:xfrm>
            <a:off x="824748" y="820852"/>
            <a:ext cx="6989893" cy="307777"/>
          </a:xfrm>
          <a:prstGeom prst="rect">
            <a:avLst/>
          </a:prstGeom>
          <a:noFill/>
        </p:spPr>
        <p:txBody>
          <a:bodyPr wrap="square" rtlCol="0">
            <a:spAutoFit/>
          </a:bodyP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r>
              <a:rPr lang="en-GB" sz="1400" i="1" dirty="0">
                <a:solidFill>
                  <a:srgbClr val="004976"/>
                </a:solidFill>
              </a:rPr>
              <a:t>Read the full article at </a:t>
            </a:r>
            <a:r>
              <a:rPr lang="en-GB" sz="1400" i="1" dirty="0">
                <a:solidFill>
                  <a:srgbClr val="004976"/>
                </a:solidFill>
                <a:hlinkClick r:id="rId4"/>
              </a:rPr>
              <a:t>rsc.li/3tztavf  </a:t>
            </a:r>
            <a:endParaRPr lang="en-GB" sz="1400" i="1" dirty="0">
              <a:solidFill>
                <a:srgbClr val="004976"/>
              </a:solidFill>
            </a:endParaRPr>
          </a:p>
        </p:txBody>
      </p:sp>
      <p:sp>
        <p:nvSpPr>
          <p:cNvPr id="12" name="TextBox 11">
            <a:extLst>
              <a:ext uri="{FF2B5EF4-FFF2-40B4-BE49-F238E27FC236}">
                <a16:creationId xmlns:a16="http://schemas.microsoft.com/office/drawing/2014/main" id="{3FBBA488-2E36-4822-B487-2F5E31D0FA23}"/>
              </a:ext>
            </a:extLst>
          </p:cNvPr>
          <p:cNvSpPr txBox="1"/>
          <p:nvPr/>
        </p:nvSpPr>
        <p:spPr>
          <a:xfrm>
            <a:off x="427247" y="3330414"/>
            <a:ext cx="8463904" cy="1477328"/>
          </a:xfrm>
          <a:prstGeom prst="rect">
            <a:avLst/>
          </a:prstGeom>
          <a:noFill/>
        </p:spPr>
        <p:txBody>
          <a:bodyPr wrap="square">
            <a:spAutoFit/>
          </a:bodyPr>
          <a:lstStyle/>
          <a:p>
            <a:r>
              <a:rPr lang="en-GB" dirty="0">
                <a:solidFill>
                  <a:srgbClr val="54585A"/>
                </a:solidFill>
              </a:rPr>
              <a:t>When hydrogen ions hit an airless surface like an asteroid or a spaceborne dust particle, they penetrate a few tens of nanometres below the surface and can affect the chemical composition of the rock. Over time this ‘space weathering’ effect can eject enough oxygen atoms from materials in the rock to create water. It’s estimated that every cubic metre of asteroid should hold 20 litres of water.</a:t>
            </a:r>
          </a:p>
        </p:txBody>
      </p:sp>
      <p:sp>
        <p:nvSpPr>
          <p:cNvPr id="16" name="Content Placeholder 3">
            <a:extLst>
              <a:ext uri="{FF2B5EF4-FFF2-40B4-BE49-F238E27FC236}">
                <a16:creationId xmlns:a16="http://schemas.microsoft.com/office/drawing/2014/main" id="{9660D111-96D7-4BB5-A7BD-57F21514DCFB}"/>
              </a:ext>
            </a:extLst>
          </p:cNvPr>
          <p:cNvSpPr txBox="1">
            <a:spLocks/>
          </p:cNvSpPr>
          <p:nvPr/>
        </p:nvSpPr>
        <p:spPr>
          <a:xfrm>
            <a:off x="427247" y="1096511"/>
            <a:ext cx="5195077" cy="2332489"/>
          </a:xfrm>
          <a:prstGeom prst="rect">
            <a:avLst/>
          </a:prstGeom>
        </p:spPr>
        <p:txBody>
          <a:bodyPr vert="horz" lIns="91440" tIns="45720" rIns="91440" bIns="45720" rtlCol="0">
            <a:normAutofit/>
          </a:bodyPr>
          <a:lstStyle>
            <a:lvl1pPr marL="0" indent="0" algn="l" defTabSz="914400" rtl="0" eaLnBrk="1" latinLnBrk="0" hangingPunct="1">
              <a:lnSpc>
                <a:spcPct val="100000"/>
              </a:lnSpc>
              <a:spcBef>
                <a:spcPts val="1000"/>
              </a:spcBef>
              <a:buFont typeface="Arial" panose="020B0604020202020204" pitchFamily="34" charset="0"/>
              <a:buNone/>
              <a:defRPr sz="2800" kern="1200">
                <a:solidFill>
                  <a:srgbClr val="54585A"/>
                </a:solidFill>
                <a:latin typeface="+mn-lt"/>
                <a:ea typeface="+mn-ea"/>
                <a:cs typeface="+mn-cs"/>
              </a:defRPr>
            </a:lvl1pPr>
            <a:lvl2pPr marL="685800" indent="-228600" algn="l" defTabSz="914400" rtl="0" eaLnBrk="1" latinLnBrk="0" hangingPunct="1">
              <a:lnSpc>
                <a:spcPct val="100000"/>
              </a:lnSpc>
              <a:spcBef>
                <a:spcPts val="500"/>
              </a:spcBef>
              <a:buFont typeface="Arial" panose="020B0604020202020204" pitchFamily="34" charset="0"/>
              <a:buChar char="•"/>
              <a:defRPr sz="2400" kern="1200">
                <a:solidFill>
                  <a:srgbClr val="54585A"/>
                </a:solidFill>
                <a:latin typeface="+mn-lt"/>
                <a:ea typeface="+mn-ea"/>
                <a:cs typeface="+mn-cs"/>
              </a:defRPr>
            </a:lvl2pPr>
            <a:lvl3pPr marL="1143000" indent="-228600" algn="l" defTabSz="914400" rtl="0" eaLnBrk="1" latinLnBrk="0" hangingPunct="1">
              <a:lnSpc>
                <a:spcPct val="100000"/>
              </a:lnSpc>
              <a:spcBef>
                <a:spcPts val="500"/>
              </a:spcBef>
              <a:buFont typeface="Arial" panose="020B0604020202020204" pitchFamily="34" charset="0"/>
              <a:buChar char="•"/>
              <a:defRPr sz="2000" kern="1200">
                <a:solidFill>
                  <a:srgbClr val="54585A"/>
                </a:solidFill>
                <a:latin typeface="+mn-lt"/>
                <a:ea typeface="+mn-ea"/>
                <a:cs typeface="+mn-cs"/>
              </a:defRPr>
            </a:lvl3pPr>
            <a:lvl4pPr marL="16002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4pPr>
            <a:lvl5pPr marL="2057400" indent="-228600" algn="l" defTabSz="914400" rtl="0" eaLnBrk="1" latinLnBrk="0" hangingPunct="1">
              <a:lnSpc>
                <a:spcPct val="100000"/>
              </a:lnSpc>
              <a:spcBef>
                <a:spcPts val="500"/>
              </a:spcBef>
              <a:buFont typeface="Arial" panose="020B0604020202020204" pitchFamily="34" charset="0"/>
              <a:buChar char="•"/>
              <a:defRPr sz="1800" kern="1200">
                <a:solidFill>
                  <a:srgbClr val="54585A"/>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800" dirty="0"/>
              <a:t>Scientists have found that the Sun could be a significant source of Earth’s water after analysing an ancient asteroid called Itokawa. They found that solar wind – the stream of mostly hydrogen and helium ions that flow from the Sun – probably created water on the surface of dust grains brought to Earth on asteroids as the planet formed billions of years ago. </a:t>
            </a:r>
          </a:p>
        </p:txBody>
      </p:sp>
      <p:grpSp>
        <p:nvGrpSpPr>
          <p:cNvPr id="17" name="Group 16">
            <a:extLst>
              <a:ext uri="{FF2B5EF4-FFF2-40B4-BE49-F238E27FC236}">
                <a16:creationId xmlns:a16="http://schemas.microsoft.com/office/drawing/2014/main" id="{0E14D645-2C69-4A98-97D3-A1D071A8FE68}"/>
              </a:ext>
            </a:extLst>
          </p:cNvPr>
          <p:cNvGrpSpPr/>
          <p:nvPr/>
        </p:nvGrpSpPr>
        <p:grpSpPr>
          <a:xfrm>
            <a:off x="5622325" y="1064610"/>
            <a:ext cx="3064232" cy="2265802"/>
            <a:chOff x="5387927" y="970435"/>
            <a:chExt cx="3090008" cy="2121684"/>
          </a:xfrm>
        </p:grpSpPr>
        <p:pic>
          <p:nvPicPr>
            <p:cNvPr id="18" name="Picture 17" descr="A picture containing the Itokawa asteroid in space">
              <a:extLst>
                <a:ext uri="{FF2B5EF4-FFF2-40B4-BE49-F238E27FC236}">
                  <a16:creationId xmlns:a16="http://schemas.microsoft.com/office/drawing/2014/main" id="{DD2A7F45-A898-4848-81DD-01AA18B621A1}"/>
                </a:ext>
              </a:extLst>
            </p:cNvPr>
            <p:cNvPicPr>
              <a:picLocks noChangeAspect="1"/>
            </p:cNvPicPr>
            <p:nvPr/>
          </p:nvPicPr>
          <p:blipFill>
            <a:blip r:embed="rId5"/>
            <a:stretch>
              <a:fillRect/>
            </a:stretch>
          </p:blipFill>
          <p:spPr>
            <a:xfrm>
              <a:off x="5387927" y="1032114"/>
              <a:ext cx="3090008" cy="2060005"/>
            </a:xfrm>
            <a:prstGeom prst="rect">
              <a:avLst/>
            </a:prstGeom>
          </p:spPr>
        </p:pic>
        <p:sp>
          <p:nvSpPr>
            <p:cNvPr id="19" name="TextBox 18">
              <a:extLst>
                <a:ext uri="{FF2B5EF4-FFF2-40B4-BE49-F238E27FC236}">
                  <a16:creationId xmlns:a16="http://schemas.microsoft.com/office/drawing/2014/main" id="{3C46D231-7FA4-4840-AA65-38F8BFA51560}"/>
                </a:ext>
              </a:extLst>
            </p:cNvPr>
            <p:cNvSpPr txBox="1"/>
            <p:nvPr/>
          </p:nvSpPr>
          <p:spPr>
            <a:xfrm>
              <a:off x="5387928" y="970435"/>
              <a:ext cx="3060749" cy="489940"/>
            </a:xfrm>
            <a:prstGeom prst="rect">
              <a:avLst/>
            </a:prstGeom>
            <a:noFill/>
          </p:spPr>
          <p:txBody>
            <a:bodyPr wrap="square" rtlCol="0">
              <a:spAutoFit/>
            </a:bodyPr>
            <a:lstStyle/>
            <a:p>
              <a:r>
                <a:rPr lang="en-GB" sz="1400" dirty="0">
                  <a:solidFill>
                    <a:schemeClr val="bg1"/>
                  </a:solidFill>
                </a:rPr>
                <a:t>Itokawa asteroid; the possible source of ancient Earth’s water</a:t>
              </a:r>
            </a:p>
          </p:txBody>
        </p:sp>
      </p:grpSp>
    </p:spTree>
    <p:extLst>
      <p:ext uri="{BB962C8B-B14F-4D97-AF65-F5344CB8AC3E}">
        <p14:creationId xmlns:p14="http://schemas.microsoft.com/office/powerpoint/2010/main" val="4123389284"/>
      </p:ext>
    </p:extLst>
  </p:cSld>
  <p:clrMapOvr>
    <a:masterClrMapping/>
  </p:clrMapOvr>
</p:sld>
</file>

<file path=ppt/theme/theme1.xml><?xml version="1.0" encoding="utf-8"?>
<a:theme xmlns:a="http://schemas.openxmlformats.org/drawingml/2006/main" name="1_RSC_Plain_no footer">
  <a:themeElements>
    <a:clrScheme name="Custom 1">
      <a:dk1>
        <a:srgbClr val="004976"/>
      </a:dk1>
      <a:lt1>
        <a:srgbClr val="FFFFFF"/>
      </a:lt1>
      <a:dk2>
        <a:srgbClr val="004976"/>
      </a:dk2>
      <a:lt2>
        <a:srgbClr val="E7E6E6"/>
      </a:lt2>
      <a:accent1>
        <a:srgbClr val="004976"/>
      </a:accent1>
      <a:accent2>
        <a:srgbClr val="48A9C5"/>
      </a:accent2>
      <a:accent3>
        <a:srgbClr val="EEDC00"/>
      </a:accent3>
      <a:accent4>
        <a:srgbClr val="97D700"/>
      </a:accent4>
      <a:accent5>
        <a:srgbClr val="DA1883"/>
      </a:accent5>
      <a:accent6>
        <a:srgbClr val="991E66"/>
      </a:accent6>
      <a:hlink>
        <a:srgbClr val="FF9E1B"/>
      </a:hlink>
      <a:folHlink>
        <a:srgbClr val="54585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NEW EIC starter slide template.pptx" id="{8C227671-679E-4005-AE38-7E4654D46299}" vid="{3A4C9E2F-8493-4A3B-ACEE-3D5EC76FA45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3593B7E4512BB9469461FF4FD5770B2F" ma:contentTypeVersion="2" ma:contentTypeDescription="Create a new document." ma:contentTypeScope="" ma:versionID="5486c3611d7f33a3c06049c215fb4c92">
  <xsd:schema xmlns:xsd="http://www.w3.org/2001/XMLSchema" xmlns:p="http://schemas.microsoft.com/office/2006/metadata/properties" xmlns:ns2="27d643f5-4560-4eff-9f48-d0fe6b2bec2d" targetNamespace="http://schemas.microsoft.com/office/2006/metadata/properties" ma:root="true" ma:fieldsID="7079d9acee7d610bba9b6271d294110d" ns2:_="">
    <xsd:import namespace="27d643f5-4560-4eff-9f48-d0fe6b2bec2d"/>
    <xsd:element name="properties">
      <xsd:complexType>
        <xsd:sequence>
          <xsd:element name="documentManagement">
            <xsd:complexType>
              <xsd:all>
                <xsd:element ref="ns2:Template" minOccurs="0"/>
              </xsd:all>
            </xsd:complexType>
          </xsd:element>
        </xsd:sequence>
      </xsd:complexType>
    </xsd:element>
  </xsd:schema>
  <xsd:schema xmlns:xsd="http://www.w3.org/2001/XMLSchema" xmlns:dms="http://schemas.microsoft.com/office/2006/documentManagement/types" targetNamespace="27d643f5-4560-4eff-9f48-d0fe6b2bec2d" elementFormDefault="qualified">
    <xsd:import namespace="http://schemas.microsoft.com/office/2006/documentManagement/types"/>
    <xsd:element name="Template" ma:index="8" nillable="true" ma:displayName="Template" ma:format="Dropdown" ma:internalName="Template">
      <xsd:simpleType>
        <xsd:restriction base="dms:Choice">
          <xsd:enumeration value="Stationery"/>
          <xsd:enumeration value="Purchase order forms"/>
          <xsd:enumeration value="Powerpoint presentations"/>
          <xsd:enumeration value="Meetings"/>
          <xsd:enumeration value="Legal"/>
          <xsd:enumeration value="RSC Branding"/>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Template xmlns="27d643f5-4560-4eff-9f48-d0fe6b2bec2d"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6CC2B75D-225E-421C-86E0-971E0BD3046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7d643f5-4560-4eff-9f48-d0fe6b2bec2d"/>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507900DF-3EEF-46A5-94A9-21789EBC7165}">
  <ds:schemaRefs>
    <ds:schemaRef ds:uri="http://schemas.microsoft.com/office/2006/documentManagement/types"/>
    <ds:schemaRef ds:uri="27d643f5-4560-4eff-9f48-d0fe6b2bec2d"/>
    <ds:schemaRef ds:uri="http://purl.org/dc/terms/"/>
    <ds:schemaRef ds:uri="http://schemas.microsoft.com/office/2006/metadata/properties"/>
    <ds:schemaRef ds:uri="http://purl.org/dc/dcmitype/"/>
    <ds:schemaRef ds:uri="http://purl.org/dc/elements/1.1/"/>
    <ds:schemaRef ds:uri="http://www.w3.org/XML/1998/namespace"/>
    <ds:schemaRef ds:uri="http://schemas.openxmlformats.org/package/2006/metadata/core-properties"/>
  </ds:schemaRefs>
</ds:datastoreItem>
</file>

<file path=customXml/itemProps3.xml><?xml version="1.0" encoding="utf-8"?>
<ds:datastoreItem xmlns:ds="http://schemas.openxmlformats.org/officeDocument/2006/customXml" ds:itemID="{7D9B7705-6E4A-433D-914A-8894B6FAEAC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NEW EIC starter slide template (1)</Template>
  <TotalTime>1560</TotalTime>
  <Words>504</Words>
  <Application>Microsoft Office PowerPoint</Application>
  <PresentationFormat>On-screen Show (4:3)</PresentationFormat>
  <Paragraphs>28</Paragraphs>
  <Slides>2</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-apple-system</vt:lpstr>
      <vt:lpstr>Arial</vt:lpstr>
      <vt:lpstr>Calibri</vt:lpstr>
      <vt:lpstr>1_RSC_Plain_no footer</vt:lpstr>
      <vt:lpstr>Is the Sun the source of Earth’s water?</vt:lpstr>
      <vt:lpstr>Is the Sun the source of Earth’s water?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Is the Sun the source of Earth’s water?</dc:title>
  <dc:creator>Neil Goalby</dc:creator>
  <cp:keywords>atmosphere; water; earth; asteroid; climate; Earth's history</cp:keywords>
  <dc:description>From Forming Earth’s ancient atmosphere from space dust, Education in Chemistry, https://rsc.li/3tztavf</dc:description>
  <cp:lastModifiedBy>Georgia Murphy</cp:lastModifiedBy>
  <cp:revision>160</cp:revision>
  <dcterms:created xsi:type="dcterms:W3CDTF">2020-04-08T13:50:19Z</dcterms:created>
  <dcterms:modified xsi:type="dcterms:W3CDTF">2022-01-18T15:09:54Z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0x0101003593B7E4512BB9469461FF4FD5770B2F</vt:lpwstr>
  </property>
</Properties>
</file>