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97" r:id="rId2"/>
    <p:sldId id="329" r:id="rId3"/>
    <p:sldId id="299" r:id="rId4"/>
    <p:sldId id="301" r:id="rId5"/>
    <p:sldId id="313" r:id="rId6"/>
    <p:sldId id="314" r:id="rId7"/>
    <p:sldId id="315" r:id="rId8"/>
    <p:sldId id="316" r:id="rId9"/>
    <p:sldId id="317" r:id="rId10"/>
    <p:sldId id="318" r:id="rId11"/>
    <p:sldId id="319" r:id="rId12"/>
    <p:sldId id="320" r:id="rId13"/>
    <p:sldId id="321" r:id="rId14"/>
    <p:sldId id="322" r:id="rId15"/>
    <p:sldId id="327" r:id="rId16"/>
    <p:sldId id="326" r:id="rId17"/>
    <p:sldId id="328" r:id="rId18"/>
    <p:sldId id="324" r:id="rId19"/>
    <p:sldId id="325"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503DB1F-4D90-F183-C696-415FB87D612B}" name="Georgia Murphy" initials="GM" userId="S::MurphyG@rsc.org::e6114088-85e7-408f-b978-c0430ff13ad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76"/>
    <a:srgbClr val="739BB4"/>
    <a:srgbClr val="E6F1EF"/>
    <a:srgbClr val="006F62"/>
    <a:srgbClr val="EDF6F9"/>
    <a:srgbClr val="48A9C5"/>
    <a:srgbClr val="FAE7EA"/>
    <a:srgbClr val="F7DBE0"/>
    <a:srgbClr val="F4CFD5"/>
    <a:srgbClr val="FF9E1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94" autoAdjust="0"/>
    <p:restoredTop sz="87623" autoAdjust="0"/>
  </p:normalViewPr>
  <p:slideViewPr>
    <p:cSldViewPr snapToGrid="0" snapToObjects="1">
      <p:cViewPr varScale="1">
        <p:scale>
          <a:sx n="58" d="100"/>
          <a:sy n="58" d="100"/>
        </p:scale>
        <p:origin x="912" y="52"/>
      </p:cViewPr>
      <p:guideLst/>
    </p:cSldViewPr>
  </p:slideViewPr>
  <p:notesTextViewPr>
    <p:cViewPr>
      <p:scale>
        <a:sx n="1" d="1"/>
        <a:sy n="1" d="1"/>
      </p:scale>
      <p:origin x="0" y="-8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8/10/relationships/authors" Target="author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91A2F4-0226-42CB-95CD-92A5C850EA2F}" type="datetimeFigureOut">
              <a:rPr lang="en-GB" smtClean="0"/>
              <a:t>28/09/2022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B785A0-7987-46E5-A063-B29C423A58E8}" type="slidenum">
              <a:rPr lang="en-GB" smtClean="0"/>
              <a:t>‹#›</a:t>
            </a:fld>
            <a:endParaRPr lang="en-GB"/>
          </a:p>
        </p:txBody>
      </p:sp>
    </p:spTree>
    <p:extLst>
      <p:ext uri="{BB962C8B-B14F-4D97-AF65-F5344CB8AC3E}">
        <p14:creationId xmlns:p14="http://schemas.microsoft.com/office/powerpoint/2010/main" val="16124221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Tags: alcohols, carboxylic acids, carbonyls, oxidation, multiple representations</a:t>
            </a:r>
          </a:p>
          <a:p>
            <a:r>
              <a:rPr lang="en-GB" dirty="0"/>
              <a:t>ANSWER: B</a:t>
            </a:r>
          </a:p>
          <a:p>
            <a:r>
              <a:rPr lang="en-GB" dirty="0"/>
              <a:t>Feedback: sketch a skeletal formula of the compound and work backwards from that to the alcohol.</a:t>
            </a:r>
          </a:p>
        </p:txBody>
      </p:sp>
      <p:sp>
        <p:nvSpPr>
          <p:cNvPr id="4" name="Slide Number Placeholder 3"/>
          <p:cNvSpPr>
            <a:spLocks noGrp="1"/>
          </p:cNvSpPr>
          <p:nvPr>
            <p:ph type="sldNum" sz="quarter" idx="5"/>
          </p:nvPr>
        </p:nvSpPr>
        <p:spPr/>
        <p:txBody>
          <a:bodyPr/>
          <a:lstStyle/>
          <a:p>
            <a:fld id="{AEB785A0-7987-46E5-A063-B29C423A58E8}" type="slidenum">
              <a:rPr lang="en-GB" smtClean="0"/>
              <a:t>4</a:t>
            </a:fld>
            <a:endParaRPr lang="en-GB"/>
          </a:p>
        </p:txBody>
      </p:sp>
    </p:spTree>
    <p:extLst>
      <p:ext uri="{BB962C8B-B14F-4D97-AF65-F5344CB8AC3E}">
        <p14:creationId xmlns:p14="http://schemas.microsoft.com/office/powerpoint/2010/main" val="32580389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Tags: nomenclature, multiple representations, alkenes, addition, halogenoalkanes</a:t>
            </a:r>
          </a:p>
          <a:p>
            <a:r>
              <a:rPr lang="en-GB" dirty="0"/>
              <a:t>ANSWER: D</a:t>
            </a:r>
          </a:p>
          <a:p>
            <a:r>
              <a:rPr lang="en-GB" dirty="0"/>
              <a:t>Feedback: it is easier to figure out the answer here using a diagram so sketch the starting material and work from there. </a:t>
            </a:r>
          </a:p>
        </p:txBody>
      </p:sp>
      <p:sp>
        <p:nvSpPr>
          <p:cNvPr id="4" name="Slide Number Placeholder 3"/>
          <p:cNvSpPr>
            <a:spLocks noGrp="1"/>
          </p:cNvSpPr>
          <p:nvPr>
            <p:ph type="sldNum" sz="quarter" idx="5"/>
          </p:nvPr>
        </p:nvSpPr>
        <p:spPr/>
        <p:txBody>
          <a:bodyPr/>
          <a:lstStyle/>
          <a:p>
            <a:fld id="{AEB785A0-7987-46E5-A063-B29C423A58E8}" type="slidenum">
              <a:rPr lang="en-GB" smtClean="0"/>
              <a:t>13</a:t>
            </a:fld>
            <a:endParaRPr lang="en-GB"/>
          </a:p>
        </p:txBody>
      </p:sp>
    </p:spTree>
    <p:extLst>
      <p:ext uri="{BB962C8B-B14F-4D97-AF65-F5344CB8AC3E}">
        <p14:creationId xmlns:p14="http://schemas.microsoft.com/office/powerpoint/2010/main" val="13096799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Tags: electrophiles, reactivity</a:t>
            </a:r>
          </a:p>
          <a:p>
            <a:r>
              <a:rPr lang="en-GB" dirty="0"/>
              <a:t>ANSWER: B</a:t>
            </a:r>
          </a:p>
          <a:p>
            <a:r>
              <a:rPr lang="en-GB" dirty="0"/>
              <a:t>Feedback: remember the definition of an electrophile and consider what features of a molecule allow this action.</a:t>
            </a:r>
          </a:p>
        </p:txBody>
      </p:sp>
      <p:sp>
        <p:nvSpPr>
          <p:cNvPr id="4" name="Slide Number Placeholder 3"/>
          <p:cNvSpPr>
            <a:spLocks noGrp="1"/>
          </p:cNvSpPr>
          <p:nvPr>
            <p:ph type="sldNum" sz="quarter" idx="5"/>
          </p:nvPr>
        </p:nvSpPr>
        <p:spPr/>
        <p:txBody>
          <a:bodyPr/>
          <a:lstStyle/>
          <a:p>
            <a:fld id="{AEB785A0-7987-46E5-A063-B29C423A58E8}" type="slidenum">
              <a:rPr lang="en-GB" smtClean="0"/>
              <a:t>14</a:t>
            </a:fld>
            <a:endParaRPr lang="en-GB"/>
          </a:p>
        </p:txBody>
      </p:sp>
    </p:spTree>
    <p:extLst>
      <p:ext uri="{BB962C8B-B14F-4D97-AF65-F5344CB8AC3E}">
        <p14:creationId xmlns:p14="http://schemas.microsoft.com/office/powerpoint/2010/main" val="29503181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Tags: nucleophilic substitution, halogenoalkanes, reduction, multiple representations</a:t>
            </a:r>
          </a:p>
          <a:p>
            <a:r>
              <a:rPr lang="en-GB" dirty="0"/>
              <a:t>ANSWER: B</a:t>
            </a:r>
          </a:p>
          <a:p>
            <a:r>
              <a:rPr lang="en-GB" dirty="0"/>
              <a:t>Feedback: diagrams are helpful here.</a:t>
            </a:r>
          </a:p>
        </p:txBody>
      </p:sp>
      <p:sp>
        <p:nvSpPr>
          <p:cNvPr id="4" name="Slide Number Placeholder 3"/>
          <p:cNvSpPr>
            <a:spLocks noGrp="1"/>
          </p:cNvSpPr>
          <p:nvPr>
            <p:ph type="sldNum" sz="quarter" idx="5"/>
          </p:nvPr>
        </p:nvSpPr>
        <p:spPr/>
        <p:txBody>
          <a:bodyPr/>
          <a:lstStyle/>
          <a:p>
            <a:fld id="{AEB785A0-7987-46E5-A063-B29C423A58E8}" type="slidenum">
              <a:rPr lang="en-GB" smtClean="0"/>
              <a:t>15</a:t>
            </a:fld>
            <a:endParaRPr lang="en-GB"/>
          </a:p>
        </p:txBody>
      </p:sp>
    </p:spTree>
    <p:extLst>
      <p:ext uri="{BB962C8B-B14F-4D97-AF65-F5344CB8AC3E}">
        <p14:creationId xmlns:p14="http://schemas.microsoft.com/office/powerpoint/2010/main" val="37985144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Tags: oxidation, alcohols, aldehydes, carboxylic acids</a:t>
            </a:r>
          </a:p>
          <a:p>
            <a:r>
              <a:rPr lang="en-GB" dirty="0"/>
              <a:t>ANSWER: D</a:t>
            </a:r>
          </a:p>
          <a:p>
            <a:r>
              <a:rPr lang="en-GB" dirty="0"/>
              <a:t>Feedback: check the nature of the alcohol functional group to determine whether it can be oxidised and what products it makes.</a:t>
            </a:r>
          </a:p>
        </p:txBody>
      </p:sp>
      <p:sp>
        <p:nvSpPr>
          <p:cNvPr id="4" name="Slide Number Placeholder 3"/>
          <p:cNvSpPr>
            <a:spLocks noGrp="1"/>
          </p:cNvSpPr>
          <p:nvPr>
            <p:ph type="sldNum" sz="quarter" idx="5"/>
          </p:nvPr>
        </p:nvSpPr>
        <p:spPr/>
        <p:txBody>
          <a:bodyPr/>
          <a:lstStyle/>
          <a:p>
            <a:fld id="{AEB785A0-7987-46E5-A063-B29C423A58E8}" type="slidenum">
              <a:rPr lang="en-GB" smtClean="0"/>
              <a:t>16</a:t>
            </a:fld>
            <a:endParaRPr lang="en-GB"/>
          </a:p>
        </p:txBody>
      </p:sp>
    </p:spTree>
    <p:extLst>
      <p:ext uri="{BB962C8B-B14F-4D97-AF65-F5344CB8AC3E}">
        <p14:creationId xmlns:p14="http://schemas.microsoft.com/office/powerpoint/2010/main" val="33369395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Tags: esters, nucleophilic addition elimination, multiple representations</a:t>
            </a:r>
          </a:p>
          <a:p>
            <a:r>
              <a:rPr lang="en-GB" dirty="0"/>
              <a:t>ANSWER: B</a:t>
            </a:r>
          </a:p>
          <a:p>
            <a:r>
              <a:rPr lang="en-GB" dirty="0"/>
              <a:t>Feedback: look for the hints in the question; flavours and fragrances are an indicator of the ester functional group.</a:t>
            </a:r>
          </a:p>
        </p:txBody>
      </p:sp>
      <p:sp>
        <p:nvSpPr>
          <p:cNvPr id="4" name="Slide Number Placeholder 3"/>
          <p:cNvSpPr>
            <a:spLocks noGrp="1"/>
          </p:cNvSpPr>
          <p:nvPr>
            <p:ph type="sldNum" sz="quarter" idx="5"/>
          </p:nvPr>
        </p:nvSpPr>
        <p:spPr/>
        <p:txBody>
          <a:bodyPr/>
          <a:lstStyle/>
          <a:p>
            <a:fld id="{AEB785A0-7987-46E5-A063-B29C423A58E8}" type="slidenum">
              <a:rPr lang="en-GB" smtClean="0"/>
              <a:t>17</a:t>
            </a:fld>
            <a:endParaRPr lang="en-GB"/>
          </a:p>
        </p:txBody>
      </p:sp>
    </p:spTree>
    <p:extLst>
      <p:ext uri="{BB962C8B-B14F-4D97-AF65-F5344CB8AC3E}">
        <p14:creationId xmlns:p14="http://schemas.microsoft.com/office/powerpoint/2010/main" val="16401102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Tags: aromatic chemistry, benzene, amines</a:t>
            </a:r>
          </a:p>
          <a:p>
            <a:r>
              <a:rPr lang="en-GB" dirty="0"/>
              <a:t>ANSWER: A</a:t>
            </a:r>
          </a:p>
          <a:p>
            <a:r>
              <a:rPr lang="en-GB" dirty="0"/>
              <a:t>Feedback: just because a molecule contains a benzene ring doesn’t necessarily mean that the ring itself is reacting. Remember any side chains will react in predictable ways. Ask your students to draw the correct structure of A as shown in </a:t>
            </a:r>
            <a:r>
              <a:rPr lang="en-GB"/>
              <a:t>the answers.</a:t>
            </a:r>
            <a:endParaRPr lang="en-GB" dirty="0"/>
          </a:p>
        </p:txBody>
      </p:sp>
      <p:sp>
        <p:nvSpPr>
          <p:cNvPr id="4" name="Slide Number Placeholder 3"/>
          <p:cNvSpPr>
            <a:spLocks noGrp="1"/>
          </p:cNvSpPr>
          <p:nvPr>
            <p:ph type="sldNum" sz="quarter" idx="5"/>
          </p:nvPr>
        </p:nvSpPr>
        <p:spPr/>
        <p:txBody>
          <a:bodyPr/>
          <a:lstStyle/>
          <a:p>
            <a:fld id="{AEB785A0-7987-46E5-A063-B29C423A58E8}" type="slidenum">
              <a:rPr lang="en-GB" smtClean="0"/>
              <a:t>18</a:t>
            </a:fld>
            <a:endParaRPr lang="en-GB"/>
          </a:p>
        </p:txBody>
      </p:sp>
    </p:spTree>
    <p:extLst>
      <p:ext uri="{BB962C8B-B14F-4D97-AF65-F5344CB8AC3E}">
        <p14:creationId xmlns:p14="http://schemas.microsoft.com/office/powerpoint/2010/main" val="14400785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EB785A0-7987-46E5-A063-B29C423A58E8}" type="slidenum">
              <a:rPr lang="en-GB" smtClean="0"/>
              <a:t>19</a:t>
            </a:fld>
            <a:endParaRPr lang="en-GB"/>
          </a:p>
        </p:txBody>
      </p:sp>
    </p:spTree>
    <p:extLst>
      <p:ext uri="{BB962C8B-B14F-4D97-AF65-F5344CB8AC3E}">
        <p14:creationId xmlns:p14="http://schemas.microsoft.com/office/powerpoint/2010/main" val="23369089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Tags: alkenes, electrophilic addition, reduction, nucleophilic substitution, Markovnikov, multiple representations</a:t>
            </a:r>
          </a:p>
          <a:p>
            <a:r>
              <a:rPr lang="en-GB" dirty="0"/>
              <a:t>ANSWER: A</a:t>
            </a:r>
          </a:p>
          <a:p>
            <a:r>
              <a:rPr lang="en-GB" dirty="0"/>
              <a:t>Feedback: sketch a skeletal formula of the amine mentioned and work backwards. Remember that addition to an alkene is regioselective (Markovnikov’s rule due to carbocation stability).</a:t>
            </a:r>
          </a:p>
        </p:txBody>
      </p:sp>
      <p:sp>
        <p:nvSpPr>
          <p:cNvPr id="4" name="Slide Number Placeholder 3"/>
          <p:cNvSpPr>
            <a:spLocks noGrp="1"/>
          </p:cNvSpPr>
          <p:nvPr>
            <p:ph type="sldNum" sz="quarter" idx="5"/>
          </p:nvPr>
        </p:nvSpPr>
        <p:spPr/>
        <p:txBody>
          <a:bodyPr/>
          <a:lstStyle/>
          <a:p>
            <a:fld id="{AEB785A0-7987-46E5-A063-B29C423A58E8}" type="slidenum">
              <a:rPr lang="en-GB" smtClean="0"/>
              <a:t>5</a:t>
            </a:fld>
            <a:endParaRPr lang="en-GB"/>
          </a:p>
        </p:txBody>
      </p:sp>
    </p:spTree>
    <p:extLst>
      <p:ext uri="{BB962C8B-B14F-4D97-AF65-F5344CB8AC3E}">
        <p14:creationId xmlns:p14="http://schemas.microsoft.com/office/powerpoint/2010/main" val="39532316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Tags: multiple representations, reaction types, alkanes, halogenoalkanes, amines, nitriles, amides</a:t>
            </a:r>
          </a:p>
          <a:p>
            <a:r>
              <a:rPr lang="en-GB" dirty="0"/>
              <a:t>ANSWER: D</a:t>
            </a:r>
          </a:p>
          <a:p>
            <a:r>
              <a:rPr lang="en-GB" dirty="0"/>
              <a:t>Feedback: look at the four options and visualise what the reaction types are.</a:t>
            </a:r>
          </a:p>
        </p:txBody>
      </p:sp>
      <p:sp>
        <p:nvSpPr>
          <p:cNvPr id="4" name="Slide Number Placeholder 3"/>
          <p:cNvSpPr>
            <a:spLocks noGrp="1"/>
          </p:cNvSpPr>
          <p:nvPr>
            <p:ph type="sldNum" sz="quarter" idx="5"/>
          </p:nvPr>
        </p:nvSpPr>
        <p:spPr/>
        <p:txBody>
          <a:bodyPr/>
          <a:lstStyle/>
          <a:p>
            <a:fld id="{AEB785A0-7987-46E5-A063-B29C423A58E8}" type="slidenum">
              <a:rPr lang="en-GB" smtClean="0"/>
              <a:t>6</a:t>
            </a:fld>
            <a:endParaRPr lang="en-GB"/>
          </a:p>
        </p:txBody>
      </p:sp>
    </p:spTree>
    <p:extLst>
      <p:ext uri="{BB962C8B-B14F-4D97-AF65-F5344CB8AC3E}">
        <p14:creationId xmlns:p14="http://schemas.microsoft.com/office/powerpoint/2010/main" val="8721226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Tags: free radicals, bonding, multiple representations, reaction types</a:t>
            </a:r>
          </a:p>
          <a:p>
            <a:r>
              <a:rPr lang="en-GB" dirty="0"/>
              <a:t>ANSWER: C</a:t>
            </a:r>
          </a:p>
          <a:p>
            <a:r>
              <a:rPr lang="en-GB" dirty="0"/>
              <a:t>Feedback: don’t let the words put you off. We don’t tend to use words like halogenation in our everyday class language but you know what it means </a:t>
            </a:r>
            <a:r>
              <a:rPr lang="en-GB" sz="1800" dirty="0">
                <a:effectLst/>
                <a:latin typeface="Arial" panose="020B0604020202020204" pitchFamily="34" charset="0"/>
                <a:ea typeface="Calibri" panose="020F0502020204030204" pitchFamily="34" charset="0"/>
              </a:rPr>
              <a:t>– </a:t>
            </a:r>
            <a:r>
              <a:rPr lang="en-GB" dirty="0"/>
              <a:t>adding a halogen atom.</a:t>
            </a:r>
          </a:p>
        </p:txBody>
      </p:sp>
      <p:sp>
        <p:nvSpPr>
          <p:cNvPr id="4" name="Slide Number Placeholder 3"/>
          <p:cNvSpPr>
            <a:spLocks noGrp="1"/>
          </p:cNvSpPr>
          <p:nvPr>
            <p:ph type="sldNum" sz="quarter" idx="5"/>
          </p:nvPr>
        </p:nvSpPr>
        <p:spPr/>
        <p:txBody>
          <a:bodyPr/>
          <a:lstStyle/>
          <a:p>
            <a:fld id="{AEB785A0-7987-46E5-A063-B29C423A58E8}" type="slidenum">
              <a:rPr lang="en-GB" smtClean="0"/>
              <a:t>7</a:t>
            </a:fld>
            <a:endParaRPr lang="en-GB"/>
          </a:p>
        </p:txBody>
      </p:sp>
    </p:spTree>
    <p:extLst>
      <p:ext uri="{BB962C8B-B14F-4D97-AF65-F5344CB8AC3E}">
        <p14:creationId xmlns:p14="http://schemas.microsoft.com/office/powerpoint/2010/main" val="13490226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Tags: oxidation, alcohols, alkenes</a:t>
            </a:r>
          </a:p>
          <a:p>
            <a:r>
              <a:rPr lang="en-GB" dirty="0"/>
              <a:t>ANSWER: B and D</a:t>
            </a:r>
          </a:p>
          <a:p>
            <a:r>
              <a:rPr lang="en-GB" dirty="0"/>
              <a:t>Feedback: consider the role of each of the reagents you have been presented with in the answers. What do they need to react with in order to make an alcohol?</a:t>
            </a:r>
          </a:p>
        </p:txBody>
      </p:sp>
      <p:sp>
        <p:nvSpPr>
          <p:cNvPr id="4" name="Slide Number Placeholder 3"/>
          <p:cNvSpPr>
            <a:spLocks noGrp="1"/>
          </p:cNvSpPr>
          <p:nvPr>
            <p:ph type="sldNum" sz="quarter" idx="5"/>
          </p:nvPr>
        </p:nvSpPr>
        <p:spPr/>
        <p:txBody>
          <a:bodyPr/>
          <a:lstStyle/>
          <a:p>
            <a:fld id="{AEB785A0-7987-46E5-A063-B29C423A58E8}" type="slidenum">
              <a:rPr lang="en-GB" smtClean="0"/>
              <a:t>8</a:t>
            </a:fld>
            <a:endParaRPr lang="en-GB"/>
          </a:p>
        </p:txBody>
      </p:sp>
    </p:spTree>
    <p:extLst>
      <p:ext uri="{BB962C8B-B14F-4D97-AF65-F5344CB8AC3E}">
        <p14:creationId xmlns:p14="http://schemas.microsoft.com/office/powerpoint/2010/main" val="4061435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Tags: polymers, monomers, multiple representations</a:t>
            </a:r>
          </a:p>
          <a:p>
            <a:r>
              <a:rPr lang="en-GB" dirty="0"/>
              <a:t>ANSWER: C</a:t>
            </a:r>
          </a:p>
          <a:p>
            <a:r>
              <a:rPr lang="en-GB" dirty="0"/>
              <a:t>Feedback: remember there are two types of polymerisation, addition and condensation. Consider which types of monomers are needed for each. </a:t>
            </a:r>
          </a:p>
        </p:txBody>
      </p:sp>
      <p:sp>
        <p:nvSpPr>
          <p:cNvPr id="4" name="Slide Number Placeholder 3"/>
          <p:cNvSpPr>
            <a:spLocks noGrp="1"/>
          </p:cNvSpPr>
          <p:nvPr>
            <p:ph type="sldNum" sz="quarter" idx="5"/>
          </p:nvPr>
        </p:nvSpPr>
        <p:spPr/>
        <p:txBody>
          <a:bodyPr/>
          <a:lstStyle/>
          <a:p>
            <a:fld id="{AEB785A0-7987-46E5-A063-B29C423A58E8}" type="slidenum">
              <a:rPr lang="en-GB" smtClean="0"/>
              <a:t>9</a:t>
            </a:fld>
            <a:endParaRPr lang="en-GB"/>
          </a:p>
        </p:txBody>
      </p:sp>
    </p:spTree>
    <p:extLst>
      <p:ext uri="{BB962C8B-B14F-4D97-AF65-F5344CB8AC3E}">
        <p14:creationId xmlns:p14="http://schemas.microsoft.com/office/powerpoint/2010/main" val="28589557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Tags: green chemistry, multiple representations, reaction types</a:t>
            </a:r>
          </a:p>
          <a:p>
            <a:r>
              <a:rPr lang="en-GB" dirty="0"/>
              <a:t>ANSWER: C</a:t>
            </a:r>
          </a:p>
          <a:p>
            <a:r>
              <a:rPr lang="en-GB" dirty="0"/>
              <a:t>Feedback: visualise what each of the reaction types is and think about how many products they form.</a:t>
            </a:r>
          </a:p>
        </p:txBody>
      </p:sp>
      <p:sp>
        <p:nvSpPr>
          <p:cNvPr id="4" name="Slide Number Placeholder 3"/>
          <p:cNvSpPr>
            <a:spLocks noGrp="1"/>
          </p:cNvSpPr>
          <p:nvPr>
            <p:ph type="sldNum" sz="quarter" idx="5"/>
          </p:nvPr>
        </p:nvSpPr>
        <p:spPr/>
        <p:txBody>
          <a:bodyPr/>
          <a:lstStyle/>
          <a:p>
            <a:fld id="{AEB785A0-7987-46E5-A063-B29C423A58E8}" type="slidenum">
              <a:rPr lang="en-GB" smtClean="0"/>
              <a:t>10</a:t>
            </a:fld>
            <a:endParaRPr lang="en-GB"/>
          </a:p>
        </p:txBody>
      </p:sp>
    </p:spTree>
    <p:extLst>
      <p:ext uri="{BB962C8B-B14F-4D97-AF65-F5344CB8AC3E}">
        <p14:creationId xmlns:p14="http://schemas.microsoft.com/office/powerpoint/2010/main" val="25901554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Tags: amides, formulae</a:t>
            </a:r>
          </a:p>
          <a:p>
            <a:r>
              <a:rPr lang="en-GB" dirty="0"/>
              <a:t>ANSWER: B</a:t>
            </a:r>
          </a:p>
          <a:p>
            <a:r>
              <a:rPr lang="en-GB" dirty="0"/>
              <a:t>Feedback: draw the mechanism for the formation of an amide if you need to.</a:t>
            </a:r>
          </a:p>
        </p:txBody>
      </p:sp>
      <p:sp>
        <p:nvSpPr>
          <p:cNvPr id="4" name="Slide Number Placeholder 3"/>
          <p:cNvSpPr>
            <a:spLocks noGrp="1"/>
          </p:cNvSpPr>
          <p:nvPr>
            <p:ph type="sldNum" sz="quarter" idx="5"/>
          </p:nvPr>
        </p:nvSpPr>
        <p:spPr/>
        <p:txBody>
          <a:bodyPr/>
          <a:lstStyle/>
          <a:p>
            <a:fld id="{AEB785A0-7987-46E5-A063-B29C423A58E8}" type="slidenum">
              <a:rPr lang="en-GB" smtClean="0"/>
              <a:t>11</a:t>
            </a:fld>
            <a:endParaRPr lang="en-GB"/>
          </a:p>
        </p:txBody>
      </p:sp>
    </p:spTree>
    <p:extLst>
      <p:ext uri="{BB962C8B-B14F-4D97-AF65-F5344CB8AC3E}">
        <p14:creationId xmlns:p14="http://schemas.microsoft.com/office/powerpoint/2010/main" val="28921158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Tags: aromatic chemistry, benzene, amines,</a:t>
            </a:r>
          </a:p>
          <a:p>
            <a:r>
              <a:rPr lang="en-GB" dirty="0"/>
              <a:t>ANSWER: B</a:t>
            </a:r>
          </a:p>
          <a:p>
            <a:r>
              <a:rPr lang="en-GB" dirty="0"/>
              <a:t>Feedback: try to remember what kind of reaction benzene does and consider how you could introduce nitrogen into a benzene ring.</a:t>
            </a:r>
          </a:p>
        </p:txBody>
      </p:sp>
      <p:sp>
        <p:nvSpPr>
          <p:cNvPr id="4" name="Slide Number Placeholder 3"/>
          <p:cNvSpPr>
            <a:spLocks noGrp="1"/>
          </p:cNvSpPr>
          <p:nvPr>
            <p:ph type="sldNum" sz="quarter" idx="5"/>
          </p:nvPr>
        </p:nvSpPr>
        <p:spPr/>
        <p:txBody>
          <a:bodyPr/>
          <a:lstStyle/>
          <a:p>
            <a:fld id="{AEB785A0-7987-46E5-A063-B29C423A58E8}" type="slidenum">
              <a:rPr lang="en-GB" smtClean="0"/>
              <a:t>12</a:t>
            </a:fld>
            <a:endParaRPr lang="en-GB"/>
          </a:p>
        </p:txBody>
      </p:sp>
    </p:spTree>
    <p:extLst>
      <p:ext uri="{BB962C8B-B14F-4D97-AF65-F5344CB8AC3E}">
        <p14:creationId xmlns:p14="http://schemas.microsoft.com/office/powerpoint/2010/main" val="1807532"/>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6-18 years Title, double line, content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7EB0FE3-AB82-D741-BF8E-593C0DDAC86A}"/>
              </a:ext>
            </a:extLst>
          </p:cNvPr>
          <p:cNvPicPr>
            <a:picLocks/>
          </p:cNvPicPr>
          <p:nvPr userDrawn="1"/>
        </p:nvPicPr>
        <p:blipFill>
          <a:blip r:embed="rId2"/>
          <a:stretch>
            <a:fillRect/>
          </a:stretch>
        </p:blipFill>
        <p:spPr>
          <a:xfrm>
            <a:off x="0" y="0"/>
            <a:ext cx="12196800" cy="6858000"/>
          </a:xfrm>
          <a:prstGeom prst="rect">
            <a:avLst/>
          </a:prstGeom>
        </p:spPr>
      </p:pic>
      <p:pic>
        <p:nvPicPr>
          <p:cNvPr id="12" name="Picture 11">
            <a:extLst>
              <a:ext uri="{FF2B5EF4-FFF2-40B4-BE49-F238E27FC236}">
                <a16:creationId xmlns:a16="http://schemas.microsoft.com/office/drawing/2014/main" id="{E98D5065-4312-E04D-95ED-F94F032D113A}"/>
              </a:ext>
            </a:extLst>
          </p:cNvPr>
          <p:cNvPicPr>
            <a:picLocks noChangeAspect="1"/>
          </p:cNvPicPr>
          <p:nvPr userDrawn="1"/>
        </p:nvPicPr>
        <p:blipFill>
          <a:blip r:embed="rId3"/>
          <a:stretch>
            <a:fillRect/>
          </a:stretch>
        </p:blipFill>
        <p:spPr>
          <a:xfrm>
            <a:off x="5339212" y="0"/>
            <a:ext cx="6858000" cy="6858000"/>
          </a:xfrm>
          <a:prstGeom prst="rect">
            <a:avLst/>
          </a:prstGeom>
        </p:spPr>
      </p:pic>
      <p:pic>
        <p:nvPicPr>
          <p:cNvPr id="13" name="Picture 12">
            <a:extLst>
              <a:ext uri="{FF2B5EF4-FFF2-40B4-BE49-F238E27FC236}">
                <a16:creationId xmlns:a16="http://schemas.microsoft.com/office/drawing/2014/main" id="{4F6326F3-0E88-3840-9E38-194E7D2EB78C}"/>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9" name="Picture 18">
            <a:extLst>
              <a:ext uri="{FF2B5EF4-FFF2-40B4-BE49-F238E27FC236}">
                <a16:creationId xmlns:a16="http://schemas.microsoft.com/office/drawing/2014/main" id="{D33495EF-5145-164C-9D77-A1103BF157A9}"/>
              </a:ext>
            </a:extLst>
          </p:cNvPr>
          <p:cNvPicPr>
            <a:picLocks noChangeAspect="1"/>
          </p:cNvPicPr>
          <p:nvPr userDrawn="1"/>
        </p:nvPicPr>
        <p:blipFill>
          <a:blip r:embed="rId5"/>
          <a:stretch>
            <a:fillRect/>
          </a:stretch>
        </p:blipFill>
        <p:spPr>
          <a:xfrm>
            <a:off x="3633293" y="0"/>
            <a:ext cx="3785480" cy="6858000"/>
          </a:xfrm>
          <a:prstGeom prst="rect">
            <a:avLst/>
          </a:prstGeom>
        </p:spPr>
      </p:pic>
      <p:pic>
        <p:nvPicPr>
          <p:cNvPr id="21" name="Picture 20">
            <a:extLst>
              <a:ext uri="{FF2B5EF4-FFF2-40B4-BE49-F238E27FC236}">
                <a16:creationId xmlns:a16="http://schemas.microsoft.com/office/drawing/2014/main" id="{2954F5F3-8E4F-7A4A-BBC8-4E32DF32B9F1}"/>
              </a:ext>
            </a:extLst>
          </p:cNvPr>
          <p:cNvPicPr>
            <a:picLocks noChangeAspect="1"/>
          </p:cNvPicPr>
          <p:nvPr userDrawn="1"/>
        </p:nvPicPr>
        <p:blipFill>
          <a:blip r:embed="rId6"/>
          <a:stretch>
            <a:fillRect/>
          </a:stretch>
        </p:blipFill>
        <p:spPr>
          <a:xfrm>
            <a:off x="4456757" y="-2"/>
            <a:ext cx="3164400" cy="2822303"/>
          </a:xfrm>
          <a:prstGeom prst="rect">
            <a:avLst/>
          </a:prstGeom>
        </p:spPr>
      </p:pic>
      <p:sp>
        <p:nvSpPr>
          <p:cNvPr id="22" name="Title 1">
            <a:extLst>
              <a:ext uri="{FF2B5EF4-FFF2-40B4-BE49-F238E27FC236}">
                <a16:creationId xmlns:a16="http://schemas.microsoft.com/office/drawing/2014/main" id="{76DE75C8-4478-6042-B5CA-2D3B97A00F0A}"/>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16–18 years</a:t>
            </a:r>
            <a:endParaRPr lang="en-US" dirty="0"/>
          </a:p>
        </p:txBody>
      </p:sp>
      <p:sp>
        <p:nvSpPr>
          <p:cNvPr id="23" name="Subtitle 2">
            <a:extLst>
              <a:ext uri="{FF2B5EF4-FFF2-40B4-BE49-F238E27FC236}">
                <a16:creationId xmlns:a16="http://schemas.microsoft.com/office/drawing/2014/main" id="{E4822845-1AD5-F74B-92EE-A1C89FEECAD5}"/>
              </a:ext>
            </a:extLst>
          </p:cNvPr>
          <p:cNvSpPr>
            <a:spLocks noGrp="1"/>
          </p:cNvSpPr>
          <p:nvPr>
            <p:ph type="subTitle" idx="1" hasCustomPrompt="1"/>
          </p:nvPr>
        </p:nvSpPr>
        <p:spPr>
          <a:xfrm>
            <a:off x="540000" y="1980000"/>
            <a:ext cx="5220000" cy="1610693"/>
          </a:xfrm>
        </p:spPr>
        <p:txBody>
          <a:bodyPr lIns="0" tIns="0" rIns="0" bIns="0">
            <a:noAutofit/>
          </a:bodyPr>
          <a:lstStyle>
            <a:lvl1pPr marL="0" indent="0" algn="l">
              <a:spcBef>
                <a:spcPts val="0"/>
              </a:spcBef>
              <a:buNone/>
              <a:defRPr sz="5000" b="1" i="0">
                <a:solidFill>
                  <a:srgbClr val="48A9C5"/>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4" name="Picture 23">
            <a:extLst>
              <a:ext uri="{FF2B5EF4-FFF2-40B4-BE49-F238E27FC236}">
                <a16:creationId xmlns:a16="http://schemas.microsoft.com/office/drawing/2014/main" id="{59A325A4-82CA-D04B-B04D-EE3746B3E287}"/>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33491CC4-8009-EC43-BEC5-EDC8D0A297D5}"/>
              </a:ext>
            </a:extLst>
          </p:cNvPr>
          <p:cNvPicPr>
            <a:picLocks noChangeAspect="1"/>
          </p:cNvPicPr>
          <p:nvPr userDrawn="1"/>
        </p:nvPicPr>
        <p:blipFill>
          <a:blip r:embed="rId8"/>
          <a:stretch>
            <a:fillRect/>
          </a:stretch>
        </p:blipFill>
        <p:spPr>
          <a:xfrm>
            <a:off x="3648960" y="5816600"/>
            <a:ext cx="1754412" cy="417717"/>
          </a:xfrm>
          <a:prstGeom prst="rect">
            <a:avLst/>
          </a:prstGeom>
        </p:spPr>
      </p:pic>
    </p:spTree>
    <p:extLst>
      <p:ext uri="{BB962C8B-B14F-4D97-AF65-F5344CB8AC3E}">
        <p14:creationId xmlns:p14="http://schemas.microsoft.com/office/powerpoint/2010/main" val="1425952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6-18 years Content - single column/normal tex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EB488D4-3149-244A-8DBD-0EAED19D3735}"/>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9BC518D6-218F-BB4A-B80A-49A6C38EC01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EBDD7E71-A8DD-8C4A-B29D-28B35751454B}"/>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3E06BDD3-008F-7D4A-ABAB-7C051E525CCC}"/>
              </a:ext>
            </a:extLst>
          </p:cNvPr>
          <p:cNvSpPr/>
          <p:nvPr userDrawn="1"/>
        </p:nvSpPr>
        <p:spPr>
          <a:xfrm>
            <a:off x="11382000" y="0"/>
            <a:ext cx="810000" cy="6858000"/>
          </a:xfrm>
          <a:prstGeom prst="rect">
            <a:avLst/>
          </a:prstGeom>
          <a:solidFill>
            <a:srgbClr val="0049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592FDCE-C1C4-204C-81AA-055C3B2B5AFC}"/>
              </a:ext>
            </a:extLst>
          </p:cNvPr>
          <p:cNvPicPr>
            <a:picLocks noChangeAspect="1"/>
          </p:cNvPicPr>
          <p:nvPr userDrawn="1"/>
        </p:nvPicPr>
        <p:blipFill>
          <a:blip r:embed="rId3"/>
          <a:stretch>
            <a:fillRect/>
          </a:stretch>
        </p:blipFill>
        <p:spPr>
          <a:xfrm>
            <a:off x="11020969" y="4643257"/>
            <a:ext cx="1167461" cy="2214743"/>
          </a:xfrm>
          <a:prstGeom prst="rect">
            <a:avLst/>
          </a:prstGeom>
        </p:spPr>
      </p:pic>
      <p:pic>
        <p:nvPicPr>
          <p:cNvPr id="19" name="Picture 18">
            <a:extLst>
              <a:ext uri="{FF2B5EF4-FFF2-40B4-BE49-F238E27FC236}">
                <a16:creationId xmlns:a16="http://schemas.microsoft.com/office/drawing/2014/main" id="{E71652B6-A6AF-1444-A402-E4D4EDC4F71B}"/>
              </a:ext>
            </a:extLst>
          </p:cNvPr>
          <p:cNvPicPr>
            <a:picLocks noChangeAspect="1"/>
          </p:cNvPicPr>
          <p:nvPr userDrawn="1"/>
        </p:nvPicPr>
        <p:blipFill>
          <a:blip r:embed="rId4"/>
          <a:stretch>
            <a:fillRect/>
          </a:stretch>
        </p:blipFill>
        <p:spPr>
          <a:xfrm>
            <a:off x="10832051" y="4777200"/>
            <a:ext cx="1251034" cy="2080800"/>
          </a:xfrm>
          <a:prstGeom prst="rect">
            <a:avLst/>
          </a:prstGeom>
        </p:spPr>
      </p:pic>
    </p:spTree>
    <p:extLst>
      <p:ext uri="{BB962C8B-B14F-4D97-AF65-F5344CB8AC3E}">
        <p14:creationId xmlns:p14="http://schemas.microsoft.com/office/powerpoint/2010/main" val="1593365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6-18 years Content - single column/numbered lis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2CC2F7C-CD59-A34D-8F97-2017C4E920DE}"/>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9" name="Title 1">
            <a:extLst>
              <a:ext uri="{FF2B5EF4-FFF2-40B4-BE49-F238E27FC236}">
                <a16:creationId xmlns:a16="http://schemas.microsoft.com/office/drawing/2014/main" id="{1436D6DC-9728-CB44-989C-851D1AC8CFCA}"/>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Heading</a:t>
            </a:r>
            <a:endParaRPr lang="en-US" dirty="0"/>
          </a:p>
        </p:txBody>
      </p:sp>
      <p:sp>
        <p:nvSpPr>
          <p:cNvPr id="11" name="Rectangle 10">
            <a:extLst>
              <a:ext uri="{FF2B5EF4-FFF2-40B4-BE49-F238E27FC236}">
                <a16:creationId xmlns:a16="http://schemas.microsoft.com/office/drawing/2014/main" id="{9CDA2EED-AF96-6440-AB5A-5D4EA44F84BE}"/>
              </a:ext>
            </a:extLst>
          </p:cNvPr>
          <p:cNvSpPr/>
          <p:nvPr userDrawn="1"/>
        </p:nvSpPr>
        <p:spPr>
          <a:xfrm>
            <a:off x="11382000" y="0"/>
            <a:ext cx="810000" cy="6858000"/>
          </a:xfrm>
          <a:prstGeom prst="rect">
            <a:avLst/>
          </a:prstGeom>
          <a:solidFill>
            <a:srgbClr val="0049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DC8FA10A-1827-A748-BA42-D96FDBE2E621}"/>
              </a:ext>
            </a:extLst>
          </p:cNvPr>
          <p:cNvPicPr>
            <a:picLocks noChangeAspect="1"/>
          </p:cNvPicPr>
          <p:nvPr userDrawn="1"/>
        </p:nvPicPr>
        <p:blipFill>
          <a:blip r:embed="rId3"/>
          <a:stretch>
            <a:fillRect/>
          </a:stretch>
        </p:blipFill>
        <p:spPr>
          <a:xfrm>
            <a:off x="11020969" y="4643257"/>
            <a:ext cx="1167461" cy="2214743"/>
          </a:xfrm>
          <a:prstGeom prst="rect">
            <a:avLst/>
          </a:prstGeom>
        </p:spPr>
      </p:pic>
      <p:pic>
        <p:nvPicPr>
          <p:cNvPr id="14" name="Picture 13">
            <a:extLst>
              <a:ext uri="{FF2B5EF4-FFF2-40B4-BE49-F238E27FC236}">
                <a16:creationId xmlns:a16="http://schemas.microsoft.com/office/drawing/2014/main" id="{B69E0EC2-D69C-C245-8534-1634AF0932E2}"/>
              </a:ext>
            </a:extLst>
          </p:cNvPr>
          <p:cNvPicPr>
            <a:picLocks noChangeAspect="1"/>
          </p:cNvPicPr>
          <p:nvPr userDrawn="1"/>
        </p:nvPicPr>
        <p:blipFill>
          <a:blip r:embed="rId4"/>
          <a:stretch>
            <a:fillRect/>
          </a:stretch>
        </p:blipFill>
        <p:spPr>
          <a:xfrm>
            <a:off x="10832051" y="4777200"/>
            <a:ext cx="1251034" cy="2080800"/>
          </a:xfrm>
          <a:prstGeom prst="rect">
            <a:avLst/>
          </a:prstGeom>
        </p:spPr>
      </p:pic>
      <p:sp>
        <p:nvSpPr>
          <p:cNvPr id="15" name="Content Placeholder 2">
            <a:extLst>
              <a:ext uri="{FF2B5EF4-FFF2-40B4-BE49-F238E27FC236}">
                <a16:creationId xmlns:a16="http://schemas.microsoft.com/office/drawing/2014/main" id="{D276AE61-AA03-734B-A9C0-8E4CB13654D2}"/>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48A9C5"/>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4293372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6-18 years Content - two columns/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2120EC3-15E8-7941-95E8-A64D2E42F1EB}"/>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2EB1397B-325E-1D49-A3F5-3F20D09D7CD4}"/>
              </a:ext>
            </a:extLst>
          </p:cNvPr>
          <p:cNvSpPr/>
          <p:nvPr userDrawn="1"/>
        </p:nvSpPr>
        <p:spPr>
          <a:xfrm>
            <a:off x="11382000" y="0"/>
            <a:ext cx="810000" cy="6858000"/>
          </a:xfrm>
          <a:prstGeom prst="rect">
            <a:avLst/>
          </a:prstGeom>
          <a:solidFill>
            <a:srgbClr val="0049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A71F5508-80E2-7D46-B6C2-7535ECEBA713}"/>
              </a:ext>
            </a:extLst>
          </p:cNvPr>
          <p:cNvPicPr>
            <a:picLocks noChangeAspect="1"/>
          </p:cNvPicPr>
          <p:nvPr userDrawn="1"/>
        </p:nvPicPr>
        <p:blipFill>
          <a:blip r:embed="rId3"/>
          <a:stretch>
            <a:fillRect/>
          </a:stretch>
        </p:blipFill>
        <p:spPr>
          <a:xfrm>
            <a:off x="11020969" y="4643257"/>
            <a:ext cx="1167461" cy="2214743"/>
          </a:xfrm>
          <a:prstGeom prst="rect">
            <a:avLst/>
          </a:prstGeom>
        </p:spPr>
      </p:pic>
      <p:pic>
        <p:nvPicPr>
          <p:cNvPr id="14" name="Picture 13">
            <a:extLst>
              <a:ext uri="{FF2B5EF4-FFF2-40B4-BE49-F238E27FC236}">
                <a16:creationId xmlns:a16="http://schemas.microsoft.com/office/drawing/2014/main" id="{717FBBF5-4572-EB41-829B-16A4C2F971E6}"/>
              </a:ext>
            </a:extLst>
          </p:cNvPr>
          <p:cNvPicPr>
            <a:picLocks noChangeAspect="1"/>
          </p:cNvPicPr>
          <p:nvPr userDrawn="1"/>
        </p:nvPicPr>
        <p:blipFill>
          <a:blip r:embed="rId4"/>
          <a:stretch>
            <a:fillRect/>
          </a:stretch>
        </p:blipFill>
        <p:spPr>
          <a:xfrm>
            <a:off x="10832051" y="4777200"/>
            <a:ext cx="1251034" cy="20808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Heading</a:t>
            </a:r>
            <a:endParaRPr lang="en-US" dirty="0"/>
          </a:p>
        </p:txBody>
      </p:sp>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159301444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9/28/2022</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9" r:id="rId3"/>
    <p:sldLayoutId id="2147483670"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rsc.li/3R4x4nY"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CFF322-6A4C-3A46-B344-2441C752DBAB}"/>
              </a:ext>
            </a:extLst>
          </p:cNvPr>
          <p:cNvSpPr>
            <a:spLocks noGrp="1"/>
          </p:cNvSpPr>
          <p:nvPr>
            <p:ph type="ctrTitle"/>
          </p:nvPr>
        </p:nvSpPr>
        <p:spPr/>
        <p:txBody>
          <a:bodyPr/>
          <a:lstStyle/>
          <a:p>
            <a:r>
              <a:rPr lang="en-US" dirty="0"/>
              <a:t>16–18 years</a:t>
            </a:r>
          </a:p>
        </p:txBody>
      </p:sp>
      <p:sp>
        <p:nvSpPr>
          <p:cNvPr id="3" name="Subtitle 2">
            <a:extLst>
              <a:ext uri="{FF2B5EF4-FFF2-40B4-BE49-F238E27FC236}">
                <a16:creationId xmlns:a16="http://schemas.microsoft.com/office/drawing/2014/main" id="{299D8518-C9E4-E94A-B755-7B1325DA9900}"/>
              </a:ext>
            </a:extLst>
          </p:cNvPr>
          <p:cNvSpPr>
            <a:spLocks noGrp="1"/>
          </p:cNvSpPr>
          <p:nvPr>
            <p:ph type="subTitle" idx="1"/>
          </p:nvPr>
        </p:nvSpPr>
        <p:spPr/>
        <p:txBody>
          <a:bodyPr/>
          <a:lstStyle/>
          <a:p>
            <a:r>
              <a:rPr lang="en-US" dirty="0"/>
              <a:t>Organic synthesis quiz</a:t>
            </a:r>
          </a:p>
        </p:txBody>
      </p:sp>
      <p:sp>
        <p:nvSpPr>
          <p:cNvPr id="4" name="Title 1">
            <a:extLst>
              <a:ext uri="{FF2B5EF4-FFF2-40B4-BE49-F238E27FC236}">
                <a16:creationId xmlns:a16="http://schemas.microsoft.com/office/drawing/2014/main" id="{8FE29498-CA99-BE1F-CADD-7893B29B80A8}"/>
              </a:ext>
            </a:extLst>
          </p:cNvPr>
          <p:cNvSpPr txBox="1">
            <a:spLocks/>
          </p:cNvSpPr>
          <p:nvPr/>
        </p:nvSpPr>
        <p:spPr>
          <a:xfrm>
            <a:off x="7871791" y="5665304"/>
            <a:ext cx="3738209" cy="541351"/>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rPr>
              <a:t>Available from </a:t>
            </a: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rsc.li/3R4x4nY</a:t>
            </a:r>
            <a:endParaRPr lang="en-US" sz="1600" u="none" dirty="0">
              <a:solidFill>
                <a:schemeClr val="bg1"/>
              </a:solidFill>
            </a:endParaRPr>
          </a:p>
        </p:txBody>
      </p:sp>
    </p:spTree>
    <p:extLst>
      <p:ext uri="{BB962C8B-B14F-4D97-AF65-F5344CB8AC3E}">
        <p14:creationId xmlns:p14="http://schemas.microsoft.com/office/powerpoint/2010/main" val="18163160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0D76B-3F1A-A4A7-DE22-076F23509BE7}"/>
              </a:ext>
            </a:extLst>
          </p:cNvPr>
          <p:cNvSpPr>
            <a:spLocks noGrp="1"/>
          </p:cNvSpPr>
          <p:nvPr>
            <p:ph type="title"/>
          </p:nvPr>
        </p:nvSpPr>
        <p:spPr/>
        <p:txBody>
          <a:bodyPr/>
          <a:lstStyle/>
          <a:p>
            <a:r>
              <a:rPr lang="en-GB" dirty="0"/>
              <a:t>7. High atom economy is one of the aims of green chemistry. Which of the following types of reaction has the highest atom economy?</a:t>
            </a:r>
            <a:br>
              <a:rPr lang="en-GB" dirty="0"/>
            </a:br>
            <a:endParaRPr lang="en-GB" dirty="0"/>
          </a:p>
        </p:txBody>
      </p:sp>
      <p:sp>
        <p:nvSpPr>
          <p:cNvPr id="3" name="Content Placeholder 2">
            <a:extLst>
              <a:ext uri="{FF2B5EF4-FFF2-40B4-BE49-F238E27FC236}">
                <a16:creationId xmlns:a16="http://schemas.microsoft.com/office/drawing/2014/main" id="{57D21D0F-9496-1E2C-6EFF-0A2C9D01DC1F}"/>
              </a:ext>
            </a:extLst>
          </p:cNvPr>
          <p:cNvSpPr>
            <a:spLocks noGrp="1"/>
          </p:cNvSpPr>
          <p:nvPr>
            <p:ph idx="1"/>
          </p:nvPr>
        </p:nvSpPr>
        <p:spPr>
          <a:xfrm>
            <a:off x="540000" y="2160929"/>
            <a:ext cx="10080000" cy="3732865"/>
          </a:xfrm>
        </p:spPr>
        <p:txBody>
          <a:bodyPr/>
          <a:lstStyle/>
          <a:p>
            <a:pPr>
              <a:buAutoNum type="alphaUcPeriod"/>
            </a:pPr>
            <a:r>
              <a:rPr lang="en-GB" dirty="0"/>
              <a:t>elimination </a:t>
            </a:r>
          </a:p>
          <a:p>
            <a:pPr>
              <a:buAutoNum type="alphaUcPeriod"/>
            </a:pPr>
            <a:r>
              <a:rPr lang="en-GB" dirty="0"/>
              <a:t>hydrolysis</a:t>
            </a:r>
          </a:p>
          <a:p>
            <a:pPr>
              <a:buAutoNum type="alphaUcPeriod"/>
            </a:pPr>
            <a:r>
              <a:rPr lang="en-GB" dirty="0"/>
              <a:t>addition</a:t>
            </a:r>
          </a:p>
          <a:p>
            <a:pPr>
              <a:buAutoNum type="alphaUcPeriod"/>
            </a:pPr>
            <a:r>
              <a:rPr lang="en-GB" dirty="0"/>
              <a:t>substitution</a:t>
            </a:r>
          </a:p>
          <a:p>
            <a:pPr>
              <a:buFont typeface="+mj-lt"/>
              <a:buAutoNum type="alphaUcPeriod"/>
            </a:pPr>
            <a:endParaRPr lang="en-GB" dirty="0"/>
          </a:p>
        </p:txBody>
      </p:sp>
      <p:sp>
        <p:nvSpPr>
          <p:cNvPr id="4" name="Vertical Title 1">
            <a:extLst>
              <a:ext uri="{FF2B5EF4-FFF2-40B4-BE49-F238E27FC236}">
                <a16:creationId xmlns:a16="http://schemas.microsoft.com/office/drawing/2014/main" id="{F286B5F0-D89A-DE29-20B9-D12B8A0CAFC4}"/>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Question</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34117594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361B7-A816-18B9-F00B-EDA1437AFF52}"/>
              </a:ext>
            </a:extLst>
          </p:cNvPr>
          <p:cNvSpPr>
            <a:spLocks noGrp="1"/>
          </p:cNvSpPr>
          <p:nvPr>
            <p:ph type="title"/>
          </p:nvPr>
        </p:nvSpPr>
        <p:spPr/>
        <p:txBody>
          <a:bodyPr/>
          <a:lstStyle/>
          <a:p>
            <a:r>
              <a:rPr lang="en-GB" dirty="0"/>
              <a:t>8. Select which pair(s) of reagents could be used to make the amide CH</a:t>
            </a:r>
            <a:r>
              <a:rPr lang="en-GB" baseline="-25000" dirty="0"/>
              <a:t>3</a:t>
            </a:r>
            <a:r>
              <a:rPr lang="en-GB" dirty="0"/>
              <a:t>CH</a:t>
            </a:r>
            <a:r>
              <a:rPr lang="en-GB" baseline="-25000" dirty="0"/>
              <a:t>2</a:t>
            </a:r>
            <a:r>
              <a:rPr lang="en-GB" dirty="0"/>
              <a:t>CONHCH</a:t>
            </a:r>
            <a:r>
              <a:rPr lang="en-GB" baseline="-25000" dirty="0"/>
              <a:t>3</a:t>
            </a:r>
            <a:r>
              <a:rPr lang="en-GB" dirty="0"/>
              <a:t>?</a:t>
            </a:r>
            <a:br>
              <a:rPr lang="en-GB" dirty="0"/>
            </a:br>
            <a:endParaRPr lang="en-GB" dirty="0"/>
          </a:p>
        </p:txBody>
      </p:sp>
      <p:sp>
        <p:nvSpPr>
          <p:cNvPr id="3" name="Content Placeholder 2">
            <a:extLst>
              <a:ext uri="{FF2B5EF4-FFF2-40B4-BE49-F238E27FC236}">
                <a16:creationId xmlns:a16="http://schemas.microsoft.com/office/drawing/2014/main" id="{7E6E7C9B-E4CC-3635-F0F2-EC08991487DB}"/>
              </a:ext>
            </a:extLst>
          </p:cNvPr>
          <p:cNvSpPr>
            <a:spLocks noGrp="1"/>
          </p:cNvSpPr>
          <p:nvPr>
            <p:ph idx="1"/>
          </p:nvPr>
        </p:nvSpPr>
        <p:spPr>
          <a:xfrm>
            <a:off x="540000" y="1699541"/>
            <a:ext cx="10080000" cy="4721098"/>
          </a:xfrm>
        </p:spPr>
        <p:txBody>
          <a:bodyPr/>
          <a:lstStyle/>
          <a:p>
            <a:pPr>
              <a:buFont typeface="+mj-lt"/>
              <a:buAutoNum type="alphaUcPeriod"/>
            </a:pPr>
            <a:r>
              <a:rPr lang="en-GB" dirty="0"/>
              <a:t>CH</a:t>
            </a:r>
            <a:r>
              <a:rPr lang="en-GB" baseline="-25000" dirty="0"/>
              <a:t>3</a:t>
            </a:r>
            <a:r>
              <a:rPr lang="en-GB" dirty="0"/>
              <a:t>CH</a:t>
            </a:r>
            <a:r>
              <a:rPr lang="en-GB" baseline="-25000" dirty="0"/>
              <a:t>2</a:t>
            </a:r>
            <a:r>
              <a:rPr lang="en-GB" dirty="0"/>
              <a:t>CONH</a:t>
            </a:r>
            <a:r>
              <a:rPr lang="en-GB" baseline="-25000" dirty="0"/>
              <a:t>2</a:t>
            </a:r>
            <a:r>
              <a:rPr lang="en-GB" dirty="0"/>
              <a:t> and CH</a:t>
            </a:r>
            <a:r>
              <a:rPr lang="en-GB" baseline="-25000" dirty="0"/>
              <a:t>3</a:t>
            </a:r>
            <a:r>
              <a:rPr lang="en-GB" dirty="0"/>
              <a:t>Br</a:t>
            </a:r>
          </a:p>
          <a:p>
            <a:pPr>
              <a:buFont typeface="+mj-lt"/>
              <a:buAutoNum type="alphaUcPeriod"/>
            </a:pPr>
            <a:r>
              <a:rPr lang="en-GB" dirty="0"/>
              <a:t>CH</a:t>
            </a:r>
            <a:r>
              <a:rPr lang="en-GB" baseline="-25000" dirty="0"/>
              <a:t>3</a:t>
            </a:r>
            <a:r>
              <a:rPr lang="en-GB" dirty="0"/>
              <a:t>CH</a:t>
            </a:r>
            <a:r>
              <a:rPr lang="en-GB" baseline="-25000" dirty="0"/>
              <a:t>2</a:t>
            </a:r>
            <a:r>
              <a:rPr lang="en-GB" dirty="0"/>
              <a:t>COCl and CH</a:t>
            </a:r>
            <a:r>
              <a:rPr lang="en-GB" baseline="-25000" dirty="0"/>
              <a:t>3</a:t>
            </a:r>
            <a:r>
              <a:rPr lang="en-GB" dirty="0"/>
              <a:t>NH</a:t>
            </a:r>
            <a:r>
              <a:rPr lang="en-GB" baseline="-25000" dirty="0"/>
              <a:t>2</a:t>
            </a:r>
          </a:p>
          <a:p>
            <a:pPr>
              <a:buFont typeface="+mj-lt"/>
              <a:buAutoNum type="alphaUcPeriod"/>
            </a:pPr>
            <a:r>
              <a:rPr lang="en-GB" dirty="0"/>
              <a:t>CH</a:t>
            </a:r>
            <a:r>
              <a:rPr lang="en-GB" baseline="-25000" dirty="0"/>
              <a:t>3</a:t>
            </a:r>
            <a:r>
              <a:rPr lang="en-GB" dirty="0"/>
              <a:t>CH</a:t>
            </a:r>
            <a:r>
              <a:rPr lang="en-GB" baseline="-25000" dirty="0"/>
              <a:t>2</a:t>
            </a:r>
            <a:r>
              <a:rPr lang="en-GB" dirty="0"/>
              <a:t>COCH</a:t>
            </a:r>
            <a:r>
              <a:rPr lang="en-GB" baseline="-25000" dirty="0"/>
              <a:t>3</a:t>
            </a:r>
            <a:r>
              <a:rPr lang="en-GB" dirty="0"/>
              <a:t> and NH</a:t>
            </a:r>
            <a:r>
              <a:rPr lang="en-GB" baseline="-25000" dirty="0"/>
              <a:t>3</a:t>
            </a:r>
            <a:r>
              <a:rPr lang="en-GB" dirty="0"/>
              <a:t> </a:t>
            </a:r>
          </a:p>
          <a:p>
            <a:pPr>
              <a:buFont typeface="+mj-lt"/>
              <a:buAutoNum type="alphaUcPeriod"/>
            </a:pPr>
            <a:r>
              <a:rPr lang="en-GB" dirty="0"/>
              <a:t>CH</a:t>
            </a:r>
            <a:r>
              <a:rPr lang="en-GB" baseline="-25000" dirty="0"/>
              <a:t>3</a:t>
            </a:r>
            <a:r>
              <a:rPr lang="en-GB" dirty="0"/>
              <a:t>CH</a:t>
            </a:r>
            <a:r>
              <a:rPr lang="en-GB" baseline="-25000" dirty="0"/>
              <a:t>2</a:t>
            </a:r>
            <a:r>
              <a:rPr lang="en-GB" dirty="0"/>
              <a:t>COONa and CH</a:t>
            </a:r>
            <a:r>
              <a:rPr lang="en-GB" baseline="-25000" dirty="0"/>
              <a:t>3</a:t>
            </a:r>
            <a:r>
              <a:rPr lang="en-GB" dirty="0"/>
              <a:t>NH</a:t>
            </a:r>
            <a:r>
              <a:rPr lang="en-GB" baseline="-25000" dirty="0"/>
              <a:t>2</a:t>
            </a:r>
          </a:p>
          <a:p>
            <a:pPr>
              <a:buAutoNum type="alphaUcPeriod"/>
            </a:pPr>
            <a:endParaRPr lang="en-GB" dirty="0"/>
          </a:p>
        </p:txBody>
      </p:sp>
      <p:sp>
        <p:nvSpPr>
          <p:cNvPr id="4" name="Vertical Title 1">
            <a:extLst>
              <a:ext uri="{FF2B5EF4-FFF2-40B4-BE49-F238E27FC236}">
                <a16:creationId xmlns:a16="http://schemas.microsoft.com/office/drawing/2014/main" id="{312CCD15-EDA1-C57B-C35F-F442AA8DD635}"/>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Question</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6361701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41E3A-954D-694C-578E-64CECC737258}"/>
              </a:ext>
            </a:extLst>
          </p:cNvPr>
          <p:cNvSpPr>
            <a:spLocks noGrp="1"/>
          </p:cNvSpPr>
          <p:nvPr>
            <p:ph type="title"/>
          </p:nvPr>
        </p:nvSpPr>
        <p:spPr/>
        <p:txBody>
          <a:bodyPr/>
          <a:lstStyle/>
          <a:p>
            <a:r>
              <a:rPr lang="en-GB" dirty="0"/>
              <a:t>9. The shortest synthetic pathway from benzene to phenylamine requires how many steps?</a:t>
            </a:r>
            <a:br>
              <a:rPr lang="en-GB" dirty="0"/>
            </a:br>
            <a:endParaRPr lang="en-GB" dirty="0"/>
          </a:p>
        </p:txBody>
      </p:sp>
      <p:sp>
        <p:nvSpPr>
          <p:cNvPr id="3" name="Content Placeholder 2">
            <a:extLst>
              <a:ext uri="{FF2B5EF4-FFF2-40B4-BE49-F238E27FC236}">
                <a16:creationId xmlns:a16="http://schemas.microsoft.com/office/drawing/2014/main" id="{66202575-9D48-BAC5-494E-112B5C347761}"/>
              </a:ext>
            </a:extLst>
          </p:cNvPr>
          <p:cNvSpPr>
            <a:spLocks noGrp="1"/>
          </p:cNvSpPr>
          <p:nvPr>
            <p:ph idx="1"/>
          </p:nvPr>
        </p:nvSpPr>
        <p:spPr>
          <a:xfrm>
            <a:off x="540000" y="1720415"/>
            <a:ext cx="10080000" cy="4374648"/>
          </a:xfrm>
        </p:spPr>
        <p:txBody>
          <a:bodyPr/>
          <a:lstStyle/>
          <a:p>
            <a:pPr>
              <a:buFont typeface="+mj-lt"/>
              <a:buAutoNum type="alphaUcPeriod"/>
            </a:pPr>
            <a:r>
              <a:rPr lang="en-GB" dirty="0"/>
              <a:t>one</a:t>
            </a:r>
          </a:p>
          <a:p>
            <a:pPr>
              <a:buFont typeface="+mj-lt"/>
              <a:buAutoNum type="alphaUcPeriod"/>
            </a:pPr>
            <a:r>
              <a:rPr lang="en-GB" dirty="0"/>
              <a:t>two</a:t>
            </a:r>
          </a:p>
          <a:p>
            <a:pPr>
              <a:buFont typeface="+mj-lt"/>
              <a:buAutoNum type="alphaUcPeriod"/>
            </a:pPr>
            <a:r>
              <a:rPr lang="en-GB" dirty="0"/>
              <a:t>three</a:t>
            </a:r>
          </a:p>
          <a:p>
            <a:pPr>
              <a:buFont typeface="+mj-lt"/>
              <a:buAutoNum type="alphaUcPeriod"/>
            </a:pPr>
            <a:r>
              <a:rPr lang="en-GB" dirty="0"/>
              <a:t>four</a:t>
            </a:r>
          </a:p>
          <a:p>
            <a:pPr>
              <a:buAutoNum type="alphaUcPeriod"/>
            </a:pPr>
            <a:endParaRPr lang="en-GB" dirty="0"/>
          </a:p>
        </p:txBody>
      </p:sp>
      <p:sp>
        <p:nvSpPr>
          <p:cNvPr id="4" name="Vertical Title 1">
            <a:extLst>
              <a:ext uri="{FF2B5EF4-FFF2-40B4-BE49-F238E27FC236}">
                <a16:creationId xmlns:a16="http://schemas.microsoft.com/office/drawing/2014/main" id="{7C90AB9F-F718-FB57-D17B-E173B430023B}"/>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Question</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31384775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4DB991-F1E5-B456-DC0C-25093B277BD1}"/>
              </a:ext>
            </a:extLst>
          </p:cNvPr>
          <p:cNvSpPr>
            <a:spLocks noGrp="1"/>
          </p:cNvSpPr>
          <p:nvPr>
            <p:ph type="title"/>
          </p:nvPr>
        </p:nvSpPr>
        <p:spPr/>
        <p:txBody>
          <a:bodyPr/>
          <a:lstStyle/>
          <a:p>
            <a:r>
              <a:rPr lang="en-GB" dirty="0"/>
              <a:t>10. What is the IUPAC systematic name of the major product formed in the reaction between 2-ethylbut-1-ene and hydrogen bromide?</a:t>
            </a:r>
            <a:br>
              <a:rPr lang="en-GB" dirty="0"/>
            </a:br>
            <a:endParaRPr lang="en-GB" dirty="0"/>
          </a:p>
        </p:txBody>
      </p:sp>
      <p:sp>
        <p:nvSpPr>
          <p:cNvPr id="3" name="Content Placeholder 2">
            <a:extLst>
              <a:ext uri="{FF2B5EF4-FFF2-40B4-BE49-F238E27FC236}">
                <a16:creationId xmlns:a16="http://schemas.microsoft.com/office/drawing/2014/main" id="{0ABD8D66-2A05-F597-6296-D719F3962F76}"/>
              </a:ext>
            </a:extLst>
          </p:cNvPr>
          <p:cNvSpPr>
            <a:spLocks noGrp="1"/>
          </p:cNvSpPr>
          <p:nvPr>
            <p:ph idx="1"/>
          </p:nvPr>
        </p:nvSpPr>
        <p:spPr>
          <a:xfrm>
            <a:off x="540000" y="2216823"/>
            <a:ext cx="10080000" cy="4244020"/>
          </a:xfrm>
        </p:spPr>
        <p:txBody>
          <a:bodyPr/>
          <a:lstStyle/>
          <a:p>
            <a:pPr>
              <a:buFont typeface="+mj-lt"/>
              <a:buAutoNum type="alphaUcPeriod"/>
            </a:pPr>
            <a:r>
              <a:rPr lang="en-GB" dirty="0"/>
              <a:t>1-bromo-2-ethylbutane</a:t>
            </a:r>
          </a:p>
          <a:p>
            <a:pPr>
              <a:buFont typeface="+mj-lt"/>
              <a:buAutoNum type="alphaUcPeriod"/>
            </a:pPr>
            <a:r>
              <a:rPr lang="en-GB" dirty="0"/>
              <a:t>2-bromo-2-methylpentane</a:t>
            </a:r>
          </a:p>
          <a:p>
            <a:pPr>
              <a:buFont typeface="+mj-lt"/>
              <a:buAutoNum type="alphaUcPeriod"/>
            </a:pPr>
            <a:r>
              <a:rPr lang="en-GB" dirty="0"/>
              <a:t>2-bromo-2-ethylbutane</a:t>
            </a:r>
          </a:p>
          <a:p>
            <a:pPr>
              <a:buFont typeface="+mj-lt"/>
              <a:buAutoNum type="alphaUcPeriod"/>
            </a:pPr>
            <a:r>
              <a:rPr lang="en-GB" dirty="0"/>
              <a:t>3-bromo-3-methylpentane</a:t>
            </a:r>
          </a:p>
          <a:p>
            <a:pPr>
              <a:buAutoNum type="alphaUcPeriod"/>
            </a:pPr>
            <a:endParaRPr lang="en-GB" dirty="0"/>
          </a:p>
        </p:txBody>
      </p:sp>
      <p:sp>
        <p:nvSpPr>
          <p:cNvPr id="4" name="Vertical Title 1">
            <a:extLst>
              <a:ext uri="{FF2B5EF4-FFF2-40B4-BE49-F238E27FC236}">
                <a16:creationId xmlns:a16="http://schemas.microsoft.com/office/drawing/2014/main" id="{AF3D287E-72DA-A58A-6471-E95E5757D846}"/>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Question</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35733386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F88D50-4FF7-4D7F-CEC6-406C56211AD0}"/>
              </a:ext>
            </a:extLst>
          </p:cNvPr>
          <p:cNvSpPr>
            <a:spLocks noGrp="1"/>
          </p:cNvSpPr>
          <p:nvPr>
            <p:ph type="title"/>
          </p:nvPr>
        </p:nvSpPr>
        <p:spPr/>
        <p:txBody>
          <a:bodyPr/>
          <a:lstStyle/>
          <a:p>
            <a:r>
              <a:rPr lang="en-GB" dirty="0"/>
              <a:t>11. State which compound from the list below is not able to act as an electrophile.</a:t>
            </a:r>
            <a:br>
              <a:rPr lang="en-GB" dirty="0"/>
            </a:br>
            <a:endParaRPr lang="en-GB" dirty="0"/>
          </a:p>
        </p:txBody>
      </p:sp>
      <p:sp>
        <p:nvSpPr>
          <p:cNvPr id="3" name="Content Placeholder 2">
            <a:extLst>
              <a:ext uri="{FF2B5EF4-FFF2-40B4-BE49-F238E27FC236}">
                <a16:creationId xmlns:a16="http://schemas.microsoft.com/office/drawing/2014/main" id="{117F0FFC-C5DD-8A62-4550-C2D1A53E0A66}"/>
              </a:ext>
            </a:extLst>
          </p:cNvPr>
          <p:cNvSpPr>
            <a:spLocks noGrp="1"/>
          </p:cNvSpPr>
          <p:nvPr>
            <p:ph idx="1"/>
          </p:nvPr>
        </p:nvSpPr>
        <p:spPr>
          <a:xfrm>
            <a:off x="540000" y="1727530"/>
            <a:ext cx="10080000" cy="4590470"/>
          </a:xfrm>
        </p:spPr>
        <p:txBody>
          <a:bodyPr/>
          <a:lstStyle/>
          <a:p>
            <a:pPr>
              <a:buFont typeface="+mj-lt"/>
              <a:buAutoNum type="alphaUcPeriod"/>
            </a:pPr>
            <a:r>
              <a:rPr lang="en-GB" dirty="0"/>
              <a:t>hydrogen bromide</a:t>
            </a:r>
          </a:p>
          <a:p>
            <a:pPr>
              <a:buFont typeface="+mj-lt"/>
              <a:buAutoNum type="alphaUcPeriod"/>
            </a:pPr>
            <a:r>
              <a:rPr lang="en-GB" dirty="0"/>
              <a:t>aminomethane</a:t>
            </a:r>
          </a:p>
          <a:p>
            <a:pPr>
              <a:buFont typeface="+mj-lt"/>
              <a:buAutoNum type="alphaUcPeriod"/>
            </a:pPr>
            <a:r>
              <a:rPr lang="en-GB" dirty="0"/>
              <a:t>sulfuric acid</a:t>
            </a:r>
          </a:p>
          <a:p>
            <a:pPr>
              <a:buFont typeface="+mj-lt"/>
              <a:buAutoNum type="alphaUcPeriod"/>
            </a:pPr>
            <a:r>
              <a:rPr lang="en-GB" dirty="0"/>
              <a:t>bromomethane</a:t>
            </a:r>
          </a:p>
          <a:p>
            <a:pPr>
              <a:buAutoNum type="alphaUcPeriod"/>
            </a:pPr>
            <a:endParaRPr lang="en-GB" dirty="0"/>
          </a:p>
        </p:txBody>
      </p:sp>
      <p:sp>
        <p:nvSpPr>
          <p:cNvPr id="4" name="Vertical Title 1">
            <a:extLst>
              <a:ext uri="{FF2B5EF4-FFF2-40B4-BE49-F238E27FC236}">
                <a16:creationId xmlns:a16="http://schemas.microsoft.com/office/drawing/2014/main" id="{1E7059FC-CE72-589B-59D1-F06AD2C4A82B}"/>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Question</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10173168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02A1C-04B0-692E-4C3B-4EF1A5354960}"/>
              </a:ext>
            </a:extLst>
          </p:cNvPr>
          <p:cNvSpPr>
            <a:spLocks noGrp="1"/>
          </p:cNvSpPr>
          <p:nvPr>
            <p:ph type="title"/>
          </p:nvPr>
        </p:nvSpPr>
        <p:spPr/>
        <p:txBody>
          <a:bodyPr/>
          <a:lstStyle/>
          <a:p>
            <a:r>
              <a:rPr lang="en-GB" dirty="0"/>
              <a:t>12. 2-bromopropane is reacted with potassium cyanide in ethanol. The product is isolated and then reduced with sodium </a:t>
            </a:r>
            <a:r>
              <a:rPr lang="en-GB" dirty="0" err="1"/>
              <a:t>tetrahydridoborate</a:t>
            </a:r>
            <a:r>
              <a:rPr lang="en-GB" dirty="0"/>
              <a:t>. What is the length of the longest carbon chain in the final product molecule?</a:t>
            </a:r>
            <a:br>
              <a:rPr lang="en-GB" dirty="0"/>
            </a:br>
            <a:endParaRPr lang="en-GB" dirty="0"/>
          </a:p>
        </p:txBody>
      </p:sp>
      <p:sp>
        <p:nvSpPr>
          <p:cNvPr id="3" name="Content Placeholder 2">
            <a:extLst>
              <a:ext uri="{FF2B5EF4-FFF2-40B4-BE49-F238E27FC236}">
                <a16:creationId xmlns:a16="http://schemas.microsoft.com/office/drawing/2014/main" id="{054FB228-4B88-963E-F976-3166EE184498}"/>
              </a:ext>
            </a:extLst>
          </p:cNvPr>
          <p:cNvSpPr>
            <a:spLocks noGrp="1"/>
          </p:cNvSpPr>
          <p:nvPr>
            <p:ph idx="1"/>
          </p:nvPr>
        </p:nvSpPr>
        <p:spPr>
          <a:xfrm>
            <a:off x="540000" y="3151138"/>
            <a:ext cx="10080000" cy="3783980"/>
          </a:xfrm>
        </p:spPr>
        <p:txBody>
          <a:bodyPr/>
          <a:lstStyle/>
          <a:p>
            <a:pPr>
              <a:buFont typeface="+mj-lt"/>
              <a:buAutoNum type="alphaUcPeriod"/>
            </a:pPr>
            <a:r>
              <a:rPr lang="pt-BR" dirty="0"/>
              <a:t>two</a:t>
            </a:r>
          </a:p>
          <a:p>
            <a:pPr>
              <a:buFont typeface="+mj-lt"/>
              <a:buAutoNum type="alphaUcPeriod"/>
            </a:pPr>
            <a:r>
              <a:rPr lang="pt-BR" dirty="0"/>
              <a:t>three</a:t>
            </a:r>
          </a:p>
          <a:p>
            <a:pPr>
              <a:buFont typeface="+mj-lt"/>
              <a:buAutoNum type="alphaUcPeriod"/>
            </a:pPr>
            <a:r>
              <a:rPr lang="pt-BR" dirty="0"/>
              <a:t>four</a:t>
            </a:r>
          </a:p>
          <a:p>
            <a:pPr>
              <a:buFont typeface="+mj-lt"/>
              <a:buAutoNum type="alphaUcPeriod"/>
            </a:pPr>
            <a:r>
              <a:rPr lang="pt-BR" dirty="0"/>
              <a:t>five</a:t>
            </a:r>
          </a:p>
          <a:p>
            <a:pPr>
              <a:buAutoNum type="alphaUcPeriod"/>
            </a:pPr>
            <a:endParaRPr lang="en-GB" dirty="0"/>
          </a:p>
        </p:txBody>
      </p:sp>
      <p:sp>
        <p:nvSpPr>
          <p:cNvPr id="4" name="Vertical Title 1">
            <a:extLst>
              <a:ext uri="{FF2B5EF4-FFF2-40B4-BE49-F238E27FC236}">
                <a16:creationId xmlns:a16="http://schemas.microsoft.com/office/drawing/2014/main" id="{3A50A25C-C70B-CD2A-763E-55F826D9786C}"/>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Question</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35052084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400AB5-D9B5-CAB4-C263-A376A24AF8B1}"/>
              </a:ext>
            </a:extLst>
          </p:cNvPr>
          <p:cNvSpPr>
            <a:spLocks noGrp="1"/>
          </p:cNvSpPr>
          <p:nvPr>
            <p:ph type="title"/>
          </p:nvPr>
        </p:nvSpPr>
        <p:spPr/>
        <p:txBody>
          <a:bodyPr/>
          <a:lstStyle/>
          <a:p>
            <a:r>
              <a:rPr lang="en-GB" dirty="0"/>
              <a:t>13. What happens when 2-methylpropan-1-ol is heated together with acidified potassium dichromate(</a:t>
            </a:r>
            <a:r>
              <a:rPr lang="en-GB" cap="small" dirty="0"/>
              <a:t>VI</a:t>
            </a:r>
            <a:r>
              <a:rPr lang="en-GB" dirty="0"/>
              <a:t>) and immediately distilled?</a:t>
            </a:r>
            <a:br>
              <a:rPr lang="en-GB" dirty="0"/>
            </a:br>
            <a:endParaRPr lang="en-GB" dirty="0"/>
          </a:p>
        </p:txBody>
      </p:sp>
      <p:sp>
        <p:nvSpPr>
          <p:cNvPr id="3" name="Content Placeholder 2">
            <a:extLst>
              <a:ext uri="{FF2B5EF4-FFF2-40B4-BE49-F238E27FC236}">
                <a16:creationId xmlns:a16="http://schemas.microsoft.com/office/drawing/2014/main" id="{34EB92EB-02BC-66DD-2E0B-570D83CFDF0C}"/>
              </a:ext>
            </a:extLst>
          </p:cNvPr>
          <p:cNvSpPr>
            <a:spLocks noGrp="1"/>
          </p:cNvSpPr>
          <p:nvPr>
            <p:ph idx="1"/>
          </p:nvPr>
        </p:nvSpPr>
        <p:spPr>
          <a:xfrm>
            <a:off x="540000" y="2162633"/>
            <a:ext cx="10080000" cy="4204263"/>
          </a:xfrm>
        </p:spPr>
        <p:txBody>
          <a:bodyPr/>
          <a:lstStyle/>
          <a:p>
            <a:pPr>
              <a:buFont typeface="+mj-lt"/>
              <a:buAutoNum type="alphaUcPeriod"/>
            </a:pPr>
            <a:r>
              <a:rPr lang="en-GB" dirty="0"/>
              <a:t>no new product is formed</a:t>
            </a:r>
          </a:p>
          <a:p>
            <a:pPr>
              <a:buFont typeface="+mj-lt"/>
              <a:buAutoNum type="alphaUcPeriod"/>
            </a:pPr>
            <a:r>
              <a:rPr lang="en-GB" dirty="0"/>
              <a:t>2-methylpropanoic acid is isolated</a:t>
            </a:r>
          </a:p>
          <a:p>
            <a:pPr>
              <a:buFont typeface="+mj-lt"/>
              <a:buAutoNum type="alphaUcPeriod"/>
            </a:pPr>
            <a:r>
              <a:rPr lang="en-GB" dirty="0"/>
              <a:t>butanone is isolated</a:t>
            </a:r>
          </a:p>
          <a:p>
            <a:pPr>
              <a:buFont typeface="+mj-lt"/>
              <a:buAutoNum type="alphaUcPeriod"/>
            </a:pPr>
            <a:r>
              <a:rPr lang="en-GB" dirty="0"/>
              <a:t>2-methylpropanal is isolated</a:t>
            </a:r>
          </a:p>
          <a:p>
            <a:pPr>
              <a:buAutoNum type="alphaUcPeriod"/>
            </a:pPr>
            <a:endParaRPr lang="en-GB" dirty="0"/>
          </a:p>
        </p:txBody>
      </p:sp>
      <p:sp>
        <p:nvSpPr>
          <p:cNvPr id="4" name="Vertical Title 1">
            <a:extLst>
              <a:ext uri="{FF2B5EF4-FFF2-40B4-BE49-F238E27FC236}">
                <a16:creationId xmlns:a16="http://schemas.microsoft.com/office/drawing/2014/main" id="{D270DA1D-F593-A4EF-0017-84F147160EA1}"/>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Question</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26910412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0E8E85-4A69-0E4A-BC7A-6C6F851EE7C6}"/>
              </a:ext>
            </a:extLst>
          </p:cNvPr>
          <p:cNvSpPr>
            <a:spLocks noGrp="1"/>
          </p:cNvSpPr>
          <p:nvPr>
            <p:ph type="title"/>
          </p:nvPr>
        </p:nvSpPr>
        <p:spPr/>
        <p:txBody>
          <a:bodyPr/>
          <a:lstStyle/>
          <a:p>
            <a:r>
              <a:rPr lang="en-GB" dirty="0"/>
              <a:t>14. Which pair of reagents results in the formation of a compound that has a functional group which is commonly found in flavourings and perfumes?</a:t>
            </a:r>
            <a:br>
              <a:rPr lang="en-GB" dirty="0"/>
            </a:br>
            <a:endParaRPr lang="en-GB" dirty="0"/>
          </a:p>
        </p:txBody>
      </p:sp>
      <p:sp>
        <p:nvSpPr>
          <p:cNvPr id="4" name="Vertical Title 1">
            <a:extLst>
              <a:ext uri="{FF2B5EF4-FFF2-40B4-BE49-F238E27FC236}">
                <a16:creationId xmlns:a16="http://schemas.microsoft.com/office/drawing/2014/main" id="{D3289182-C312-CF5C-219B-54A11D92CE48}"/>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Question</a:t>
            </a:r>
            <a:endParaRPr lang="en-US" sz="2200" b="1" i="0" dirty="0">
              <a:solidFill>
                <a:schemeClr val="bg1"/>
              </a:solidFill>
              <a:latin typeface="Century Gothic" panose="020B0502020202020204" pitchFamily="34" charset="0"/>
            </a:endParaRPr>
          </a:p>
        </p:txBody>
      </p:sp>
      <p:sp>
        <p:nvSpPr>
          <p:cNvPr id="7" name="Content Placeholder 2">
            <a:extLst>
              <a:ext uri="{FF2B5EF4-FFF2-40B4-BE49-F238E27FC236}">
                <a16:creationId xmlns:a16="http://schemas.microsoft.com/office/drawing/2014/main" id="{1783FFE8-3F91-9346-ECEC-E6017A8A921B}"/>
              </a:ext>
            </a:extLst>
          </p:cNvPr>
          <p:cNvSpPr txBox="1">
            <a:spLocks/>
          </p:cNvSpPr>
          <p:nvPr/>
        </p:nvSpPr>
        <p:spPr>
          <a:xfrm>
            <a:off x="540000" y="2679735"/>
            <a:ext cx="10080000" cy="2364104"/>
          </a:xfrm>
          <a:prstGeom prst="rect">
            <a:avLst/>
          </a:prstGeom>
        </p:spPr>
        <p:txBody>
          <a:bodyPr vert="horz" lIns="0" tIns="0" rIns="0" bIns="0" rtlCol="0">
            <a:normAutofit/>
          </a:bodyPr>
          <a:lstStyle>
            <a:lvl1pPr marL="457200" indent="-457200" algn="l" defTabSz="914400" rtl="0" eaLnBrk="1" latinLnBrk="0" hangingPunct="1">
              <a:lnSpc>
                <a:spcPct val="100000"/>
              </a:lnSpc>
              <a:spcBef>
                <a:spcPts val="0"/>
              </a:spcBef>
              <a:spcAft>
                <a:spcPts val="1200"/>
              </a:spcAft>
              <a:buClr>
                <a:srgbClr val="48A9C5"/>
              </a:buClr>
              <a:buSzPct val="100000"/>
              <a:buFont typeface="+mj-lt"/>
              <a:buAutoNum type="arabicPeriod"/>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mj-lt"/>
              <a:buAutoNum type="alphaUcPeriod"/>
            </a:pPr>
            <a:r>
              <a:rPr lang="en-GB" dirty="0"/>
              <a:t>CH</a:t>
            </a:r>
            <a:r>
              <a:rPr lang="en-GB" baseline="-25000" dirty="0"/>
              <a:t>3</a:t>
            </a:r>
            <a:r>
              <a:rPr lang="en-GB" dirty="0"/>
              <a:t>CH</a:t>
            </a:r>
            <a:r>
              <a:rPr lang="en-GB" baseline="-25000" dirty="0"/>
              <a:t>2</a:t>
            </a:r>
            <a:r>
              <a:rPr lang="en-GB" dirty="0"/>
              <a:t>CH</a:t>
            </a:r>
            <a:r>
              <a:rPr lang="en-GB" baseline="-25000" dirty="0"/>
              <a:t>2</a:t>
            </a:r>
            <a:r>
              <a:rPr lang="en-GB" dirty="0"/>
              <a:t>COCl + CH</a:t>
            </a:r>
            <a:r>
              <a:rPr lang="en-GB" baseline="-25000" dirty="0"/>
              <a:t>3</a:t>
            </a:r>
            <a:r>
              <a:rPr lang="en-GB" dirty="0"/>
              <a:t>NH</a:t>
            </a:r>
            <a:r>
              <a:rPr lang="en-GB" baseline="-25000" dirty="0"/>
              <a:t>2</a:t>
            </a:r>
          </a:p>
          <a:p>
            <a:pPr>
              <a:buFont typeface="+mj-lt"/>
              <a:buAutoNum type="alphaUcPeriod"/>
            </a:pPr>
            <a:r>
              <a:rPr lang="en-GB" dirty="0"/>
              <a:t>CH</a:t>
            </a:r>
            <a:r>
              <a:rPr lang="en-GB" baseline="-25000" dirty="0"/>
              <a:t>3</a:t>
            </a:r>
            <a:r>
              <a:rPr lang="en-GB" dirty="0"/>
              <a:t>CH</a:t>
            </a:r>
            <a:r>
              <a:rPr lang="en-GB" baseline="-25000" dirty="0"/>
              <a:t>2</a:t>
            </a:r>
            <a:r>
              <a:rPr lang="en-GB" dirty="0"/>
              <a:t>COCl + CH</a:t>
            </a:r>
            <a:r>
              <a:rPr lang="en-GB" baseline="-25000" dirty="0"/>
              <a:t>2</a:t>
            </a:r>
            <a:r>
              <a:rPr lang="en-GB" dirty="0"/>
              <a:t>CH</a:t>
            </a:r>
            <a:r>
              <a:rPr lang="en-GB" baseline="-25000" dirty="0"/>
              <a:t>2</a:t>
            </a:r>
            <a:r>
              <a:rPr lang="en-GB" dirty="0"/>
              <a:t>OH</a:t>
            </a:r>
          </a:p>
          <a:p>
            <a:pPr>
              <a:buFont typeface="+mj-lt"/>
              <a:buAutoNum type="alphaUcPeriod"/>
            </a:pPr>
            <a:r>
              <a:rPr lang="en-GB" dirty="0"/>
              <a:t>CH</a:t>
            </a:r>
            <a:r>
              <a:rPr lang="en-GB" baseline="-25000" dirty="0"/>
              <a:t>3</a:t>
            </a:r>
            <a:r>
              <a:rPr lang="en-GB" dirty="0"/>
              <a:t>COOH + CH</a:t>
            </a:r>
            <a:r>
              <a:rPr lang="en-GB" baseline="-25000" dirty="0"/>
              <a:t>3</a:t>
            </a:r>
            <a:r>
              <a:rPr lang="en-GB" dirty="0"/>
              <a:t>Cl</a:t>
            </a:r>
          </a:p>
          <a:p>
            <a:pPr>
              <a:buFont typeface="+mj-lt"/>
              <a:buAutoNum type="alphaUcPeriod"/>
            </a:pPr>
            <a:r>
              <a:rPr lang="en-GB" dirty="0"/>
              <a:t>(CH</a:t>
            </a:r>
            <a:r>
              <a:rPr lang="en-GB" baseline="-25000" dirty="0"/>
              <a:t>3</a:t>
            </a:r>
            <a:r>
              <a:rPr lang="en-GB" dirty="0"/>
              <a:t>CO)</a:t>
            </a:r>
            <a:r>
              <a:rPr lang="en-GB" baseline="-25000" dirty="0"/>
              <a:t>2</a:t>
            </a:r>
            <a:r>
              <a:rPr lang="en-GB" dirty="0"/>
              <a:t>O + H</a:t>
            </a:r>
            <a:r>
              <a:rPr lang="en-GB" baseline="-25000" dirty="0"/>
              <a:t>2</a:t>
            </a:r>
            <a:r>
              <a:rPr lang="en-GB" dirty="0"/>
              <a:t>O</a:t>
            </a:r>
          </a:p>
        </p:txBody>
      </p:sp>
    </p:spTree>
    <p:extLst>
      <p:ext uri="{BB962C8B-B14F-4D97-AF65-F5344CB8AC3E}">
        <p14:creationId xmlns:p14="http://schemas.microsoft.com/office/powerpoint/2010/main" val="15006641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887D2A-2EB3-A9F5-DA5E-D66D38589913}"/>
              </a:ext>
            </a:extLst>
          </p:cNvPr>
          <p:cNvSpPr>
            <a:spLocks noGrp="1"/>
          </p:cNvSpPr>
          <p:nvPr>
            <p:ph type="title"/>
          </p:nvPr>
        </p:nvSpPr>
        <p:spPr/>
        <p:txBody>
          <a:bodyPr/>
          <a:lstStyle/>
          <a:p>
            <a:r>
              <a:rPr lang="en-GB" dirty="0"/>
              <a:t>15. The image shows a student’s revision map of reactions of benzene. State which structure, A, B, C, or D, is incorrect.</a:t>
            </a:r>
          </a:p>
        </p:txBody>
      </p:sp>
      <p:sp>
        <p:nvSpPr>
          <p:cNvPr id="4" name="Vertical Title 1">
            <a:extLst>
              <a:ext uri="{FF2B5EF4-FFF2-40B4-BE49-F238E27FC236}">
                <a16:creationId xmlns:a16="http://schemas.microsoft.com/office/drawing/2014/main" id="{3B7130BC-2867-ED69-99CF-5D9EC2262D8E}"/>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Question</a:t>
            </a:r>
            <a:endParaRPr lang="en-US" sz="2200" b="1" i="0" dirty="0">
              <a:solidFill>
                <a:schemeClr val="bg1"/>
              </a:solidFill>
              <a:latin typeface="Century Gothic" panose="020B0502020202020204" pitchFamily="34" charset="0"/>
            </a:endParaRPr>
          </a:p>
        </p:txBody>
      </p:sp>
      <p:pic>
        <p:nvPicPr>
          <p:cNvPr id="10" name="Content Placeholder 9" descr="A student’s revision map of reactions of methyl benzene">
            <a:extLst>
              <a:ext uri="{FF2B5EF4-FFF2-40B4-BE49-F238E27FC236}">
                <a16:creationId xmlns:a16="http://schemas.microsoft.com/office/drawing/2014/main" id="{A66E9E01-6AE1-FAF0-3BA5-8E4586949CF4}"/>
              </a:ext>
            </a:extLst>
          </p:cNvPr>
          <p:cNvPicPr>
            <a:picLocks noGrp="1" noChangeAspect="1"/>
          </p:cNvPicPr>
          <p:nvPr>
            <p:ph idx="1"/>
          </p:nvPr>
        </p:nvPicPr>
        <p:blipFill>
          <a:blip r:embed="rId3"/>
          <a:stretch>
            <a:fillRect/>
          </a:stretch>
        </p:blipFill>
        <p:spPr>
          <a:xfrm>
            <a:off x="1882249" y="1897380"/>
            <a:ext cx="7135416" cy="4756944"/>
          </a:xfrm>
        </p:spPr>
      </p:pic>
    </p:spTree>
    <p:extLst>
      <p:ext uri="{BB962C8B-B14F-4D97-AF65-F5344CB8AC3E}">
        <p14:creationId xmlns:p14="http://schemas.microsoft.com/office/powerpoint/2010/main" val="25720619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B12CF-F701-25D6-7789-316F82E23DF7}"/>
              </a:ext>
            </a:extLst>
          </p:cNvPr>
          <p:cNvSpPr>
            <a:spLocks noGrp="1"/>
          </p:cNvSpPr>
          <p:nvPr>
            <p:ph type="title"/>
          </p:nvPr>
        </p:nvSpPr>
        <p:spPr/>
        <p:txBody>
          <a:bodyPr/>
          <a:lstStyle/>
          <a:p>
            <a:r>
              <a:rPr lang="en-GB" dirty="0"/>
              <a:t>Answers</a:t>
            </a:r>
          </a:p>
        </p:txBody>
      </p:sp>
      <p:sp>
        <p:nvSpPr>
          <p:cNvPr id="3" name="Content Placeholder 2">
            <a:extLst>
              <a:ext uri="{FF2B5EF4-FFF2-40B4-BE49-F238E27FC236}">
                <a16:creationId xmlns:a16="http://schemas.microsoft.com/office/drawing/2014/main" id="{C02655C2-E5D1-AC25-F632-E3A48DF1B6E9}"/>
              </a:ext>
            </a:extLst>
          </p:cNvPr>
          <p:cNvSpPr>
            <a:spLocks noGrp="1"/>
          </p:cNvSpPr>
          <p:nvPr>
            <p:ph idx="1"/>
          </p:nvPr>
        </p:nvSpPr>
        <p:spPr>
          <a:xfrm>
            <a:off x="540000" y="1260000"/>
            <a:ext cx="10080000" cy="5195884"/>
          </a:xfrm>
        </p:spPr>
        <p:txBody>
          <a:bodyPr numCol="2">
            <a:normAutofit fontScale="92500" lnSpcReduction="10000"/>
          </a:bodyPr>
          <a:lstStyle/>
          <a:p>
            <a:r>
              <a:rPr lang="en-GB" dirty="0"/>
              <a:t>B – 2-methylpropan-1-ol</a:t>
            </a:r>
          </a:p>
          <a:p>
            <a:r>
              <a:rPr lang="en-GB" dirty="0"/>
              <a:t>A – but-2-ene</a:t>
            </a:r>
          </a:p>
          <a:p>
            <a:r>
              <a:rPr lang="en-GB" dirty="0"/>
              <a:t>D – oxidation</a:t>
            </a:r>
          </a:p>
          <a:p>
            <a:r>
              <a:rPr lang="en-GB" dirty="0"/>
              <a:t>C – halogenation of propane</a:t>
            </a:r>
          </a:p>
          <a:p>
            <a:r>
              <a:rPr lang="en-GB" dirty="0"/>
              <a:t>D – steam and concentrated phosphoric acid</a:t>
            </a:r>
          </a:p>
          <a:p>
            <a:r>
              <a:rPr lang="en-GB" dirty="0"/>
              <a:t>C – chloropropane</a:t>
            </a:r>
          </a:p>
          <a:p>
            <a:r>
              <a:rPr lang="en-GB" dirty="0"/>
              <a:t>C – addition</a:t>
            </a:r>
          </a:p>
          <a:p>
            <a:r>
              <a:rPr lang="en-GB" dirty="0"/>
              <a:t>B – CH</a:t>
            </a:r>
            <a:r>
              <a:rPr lang="en-GB" baseline="-25000" dirty="0"/>
              <a:t>3</a:t>
            </a:r>
            <a:r>
              <a:rPr lang="en-GB" dirty="0"/>
              <a:t>CH</a:t>
            </a:r>
            <a:r>
              <a:rPr lang="en-GB" baseline="-25000" dirty="0"/>
              <a:t>2</a:t>
            </a:r>
            <a:r>
              <a:rPr lang="en-GB" dirty="0"/>
              <a:t>COCl and CH</a:t>
            </a:r>
            <a:r>
              <a:rPr lang="en-GB" baseline="-25000" dirty="0"/>
              <a:t>3</a:t>
            </a:r>
            <a:r>
              <a:rPr lang="en-GB" dirty="0"/>
              <a:t>NH</a:t>
            </a:r>
            <a:r>
              <a:rPr lang="en-GB" baseline="-25000" dirty="0"/>
              <a:t>2</a:t>
            </a:r>
          </a:p>
          <a:p>
            <a:r>
              <a:rPr lang="en-GB" dirty="0"/>
              <a:t>B – two</a:t>
            </a:r>
          </a:p>
          <a:p>
            <a:r>
              <a:rPr lang="en-GB" dirty="0"/>
              <a:t>D – 3-bromo-3-methylpentane</a:t>
            </a:r>
          </a:p>
          <a:p>
            <a:r>
              <a:rPr lang="en-GB" dirty="0"/>
              <a:t>B – aminomethane</a:t>
            </a:r>
          </a:p>
          <a:p>
            <a:r>
              <a:rPr lang="en-GB" dirty="0"/>
              <a:t>B – three</a:t>
            </a:r>
          </a:p>
          <a:p>
            <a:r>
              <a:rPr lang="en-GB" dirty="0"/>
              <a:t>D – 2-methylpropanal is isolated</a:t>
            </a:r>
          </a:p>
          <a:p>
            <a:r>
              <a:rPr lang="en-GB" dirty="0"/>
              <a:t>B – CH</a:t>
            </a:r>
            <a:r>
              <a:rPr lang="en-GB" baseline="-25000" dirty="0"/>
              <a:t>3</a:t>
            </a:r>
            <a:r>
              <a:rPr lang="en-GB" dirty="0"/>
              <a:t>CH</a:t>
            </a:r>
            <a:r>
              <a:rPr lang="en-GB" baseline="-25000" dirty="0"/>
              <a:t>2</a:t>
            </a:r>
            <a:r>
              <a:rPr lang="en-GB" dirty="0"/>
              <a:t>COCl + CH</a:t>
            </a:r>
            <a:r>
              <a:rPr lang="en-GB" baseline="-25000" dirty="0"/>
              <a:t>2</a:t>
            </a:r>
            <a:r>
              <a:rPr lang="en-GB" dirty="0"/>
              <a:t>CH</a:t>
            </a:r>
            <a:r>
              <a:rPr lang="en-GB" baseline="-25000" dirty="0"/>
              <a:t>2</a:t>
            </a:r>
            <a:r>
              <a:rPr lang="en-GB" dirty="0"/>
              <a:t>OH</a:t>
            </a:r>
          </a:p>
          <a:p>
            <a:r>
              <a:rPr lang="en-GB" dirty="0"/>
              <a:t>A is incorrect</a:t>
            </a:r>
          </a:p>
          <a:p>
            <a:pPr marL="457200" lvl="1" indent="0">
              <a:buNone/>
            </a:pPr>
            <a:r>
              <a:rPr lang="en-GB" sz="2000" dirty="0">
                <a:latin typeface="Century Gothic" panose="020B0502020202020204" pitchFamily="34" charset="0"/>
              </a:rPr>
              <a:t>Correct structure of A: </a:t>
            </a:r>
          </a:p>
        </p:txBody>
      </p:sp>
      <p:pic>
        <p:nvPicPr>
          <p:cNvPr id="6" name="Picture 5" descr="Skeletal formula of (bromomethyl)benzene">
            <a:extLst>
              <a:ext uri="{FF2B5EF4-FFF2-40B4-BE49-F238E27FC236}">
                <a16:creationId xmlns:a16="http://schemas.microsoft.com/office/drawing/2014/main" id="{86F67888-DDB1-8411-4830-0612BCF96AA3}"/>
              </a:ext>
            </a:extLst>
          </p:cNvPr>
          <p:cNvPicPr>
            <a:picLocks noChangeAspect="1"/>
          </p:cNvPicPr>
          <p:nvPr/>
        </p:nvPicPr>
        <p:blipFill>
          <a:blip r:embed="rId3"/>
          <a:stretch>
            <a:fillRect/>
          </a:stretch>
        </p:blipFill>
        <p:spPr>
          <a:xfrm>
            <a:off x="5580000" y="3548349"/>
            <a:ext cx="2682651" cy="2682651"/>
          </a:xfrm>
          <a:prstGeom prst="rect">
            <a:avLst/>
          </a:prstGeom>
        </p:spPr>
      </p:pic>
      <p:sp>
        <p:nvSpPr>
          <p:cNvPr id="4" name="Vertical Title 1">
            <a:extLst>
              <a:ext uri="{FF2B5EF4-FFF2-40B4-BE49-F238E27FC236}">
                <a16:creationId xmlns:a16="http://schemas.microsoft.com/office/drawing/2014/main" id="{7CAE6986-79DD-21A6-ADBC-75DDB1D587C0}"/>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Answers</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7083810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DDF7E-AB89-C921-DFC9-173555E226E0}"/>
              </a:ext>
            </a:extLst>
          </p:cNvPr>
          <p:cNvSpPr>
            <a:spLocks noGrp="1"/>
          </p:cNvSpPr>
          <p:nvPr>
            <p:ph type="title"/>
          </p:nvPr>
        </p:nvSpPr>
        <p:spPr/>
        <p:txBody>
          <a:bodyPr/>
          <a:lstStyle/>
          <a:p>
            <a:r>
              <a:rPr lang="en-GB" dirty="0"/>
              <a:t>Learning objectives</a:t>
            </a:r>
          </a:p>
        </p:txBody>
      </p:sp>
      <p:sp>
        <p:nvSpPr>
          <p:cNvPr id="3" name="Content Placeholder 2">
            <a:extLst>
              <a:ext uri="{FF2B5EF4-FFF2-40B4-BE49-F238E27FC236}">
                <a16:creationId xmlns:a16="http://schemas.microsoft.com/office/drawing/2014/main" id="{A06FF771-44A8-B4EE-6222-48793FB52454}"/>
              </a:ext>
            </a:extLst>
          </p:cNvPr>
          <p:cNvSpPr>
            <a:spLocks noGrp="1"/>
          </p:cNvSpPr>
          <p:nvPr>
            <p:ph idx="1"/>
          </p:nvPr>
        </p:nvSpPr>
        <p:spPr/>
        <p:txBody>
          <a:bodyPr/>
          <a:lstStyle/>
          <a:p>
            <a:pPr marL="342900" lvl="0" indent="-342900" algn="just">
              <a:lnSpc>
                <a:spcPct val="150000"/>
              </a:lnSpc>
              <a:buClr>
                <a:srgbClr val="004976"/>
              </a:buClr>
              <a:buFont typeface="+mj-lt"/>
              <a:buAutoNum type="arabicPeriod"/>
            </a:pPr>
            <a:r>
              <a:rPr lang="en-GB" dirty="0">
                <a:effectLst/>
                <a:latin typeface="Century Gothic" panose="020B0502020202020204" pitchFamily="34" charset="0"/>
                <a:ea typeface="Calibri" panose="020F0502020204030204" pitchFamily="34" charset="0"/>
                <a:cs typeface="Arial" panose="020B0604020202020204" pitchFamily="34" charset="0"/>
              </a:rPr>
              <a:t>Apply IUPAC nomenclature rules to a range of organic compounds.</a:t>
            </a:r>
          </a:p>
          <a:p>
            <a:pPr marL="342900" lvl="0" indent="-342900" algn="just">
              <a:lnSpc>
                <a:spcPct val="150000"/>
              </a:lnSpc>
              <a:buClr>
                <a:srgbClr val="004976"/>
              </a:buClr>
              <a:buFont typeface="+mj-lt"/>
              <a:buAutoNum type="arabicPeriod"/>
            </a:pPr>
            <a:r>
              <a:rPr lang="en-GB" dirty="0">
                <a:effectLst/>
                <a:latin typeface="Century Gothic" panose="020B0502020202020204" pitchFamily="34" charset="0"/>
                <a:ea typeface="Calibri" panose="020F0502020204030204" pitchFamily="34" charset="0"/>
                <a:cs typeface="Arial" panose="020B0604020202020204" pitchFamily="34" charset="0"/>
              </a:rPr>
              <a:t>Recall reagents and conditions for given interconversions in single- and multi-stage organic pathways.</a:t>
            </a:r>
          </a:p>
          <a:p>
            <a:pPr marL="342900" lvl="0" indent="-342900" algn="just">
              <a:lnSpc>
                <a:spcPct val="150000"/>
              </a:lnSpc>
              <a:buClr>
                <a:srgbClr val="004976"/>
              </a:buClr>
              <a:buFont typeface="+mj-lt"/>
              <a:buAutoNum type="arabicPeriod"/>
            </a:pPr>
            <a:r>
              <a:rPr lang="en-GB" dirty="0">
                <a:effectLst/>
                <a:latin typeface="Century Gothic" panose="020B0502020202020204" pitchFamily="34" charset="0"/>
                <a:ea typeface="Calibri" panose="020F0502020204030204" pitchFamily="34" charset="0"/>
                <a:cs typeface="Arial" panose="020B0604020202020204" pitchFamily="34" charset="0"/>
              </a:rPr>
              <a:t>Determine correct structures as intermediates or products in reaction sequences.</a:t>
            </a:r>
          </a:p>
          <a:p>
            <a:pPr marL="342900" lvl="0" indent="-342900" algn="just">
              <a:lnSpc>
                <a:spcPct val="150000"/>
              </a:lnSpc>
              <a:buClr>
                <a:srgbClr val="004976"/>
              </a:buClr>
              <a:buFont typeface="+mj-lt"/>
              <a:buAutoNum type="arabicPeriod"/>
            </a:pPr>
            <a:endParaRPr lang="en-GB" sz="1800" dirty="0">
              <a:solidFill>
                <a:srgbClr val="004976"/>
              </a:solidFill>
              <a:ea typeface="Calibri" panose="020F0502020204030204" pitchFamily="34" charset="0"/>
              <a:cs typeface="Arial" panose="020B0604020202020204" pitchFamily="34" charset="0"/>
            </a:endParaRPr>
          </a:p>
          <a:p>
            <a:pPr lvl="0" algn="just">
              <a:lnSpc>
                <a:spcPct val="150000"/>
              </a:lnSpc>
              <a:buClr>
                <a:srgbClr val="004976"/>
              </a:buClr>
            </a:pPr>
            <a:endParaRPr lang="en-GB" sz="1800" dirty="0">
              <a:effectLst/>
              <a:latin typeface="Century Gothic" panose="020B0502020202020204" pitchFamily="34" charset="0"/>
              <a:ea typeface="Calibri" panose="020F0502020204030204" pitchFamily="34" charset="0"/>
              <a:cs typeface="Arial" panose="020B0604020202020204" pitchFamily="34" charset="0"/>
            </a:endParaRPr>
          </a:p>
          <a:p>
            <a:endParaRPr lang="en-GB" dirty="0"/>
          </a:p>
        </p:txBody>
      </p:sp>
      <p:sp>
        <p:nvSpPr>
          <p:cNvPr id="4" name="Vertical Title 1">
            <a:extLst>
              <a:ext uri="{FF2B5EF4-FFF2-40B4-BE49-F238E27FC236}">
                <a16:creationId xmlns:a16="http://schemas.microsoft.com/office/drawing/2014/main" id="{73362CBA-1F52-7D85-F59B-70281BC8EF15}"/>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Learning objectives</a:t>
            </a:r>
            <a:endParaRPr lang="en-US" sz="2200" b="1"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7351632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2D8218-2EAA-0744-9CB0-4B70E3A946A6}"/>
              </a:ext>
            </a:extLst>
          </p:cNvPr>
          <p:cNvSpPr>
            <a:spLocks noGrp="1"/>
          </p:cNvSpPr>
          <p:nvPr>
            <p:ph type="title"/>
          </p:nvPr>
        </p:nvSpPr>
        <p:spPr/>
        <p:txBody>
          <a:bodyPr/>
          <a:lstStyle/>
          <a:p>
            <a:r>
              <a:rPr lang="en-US" dirty="0"/>
              <a:t>Get ready</a:t>
            </a:r>
          </a:p>
        </p:txBody>
      </p:sp>
      <p:sp>
        <p:nvSpPr>
          <p:cNvPr id="3" name="Content Placeholder 2">
            <a:extLst>
              <a:ext uri="{FF2B5EF4-FFF2-40B4-BE49-F238E27FC236}">
                <a16:creationId xmlns:a16="http://schemas.microsoft.com/office/drawing/2014/main" id="{42D261EF-CB17-734D-9279-25E68CB25C9B}"/>
              </a:ext>
            </a:extLst>
          </p:cNvPr>
          <p:cNvSpPr>
            <a:spLocks noGrp="1"/>
          </p:cNvSpPr>
          <p:nvPr>
            <p:ph idx="1"/>
          </p:nvPr>
        </p:nvSpPr>
        <p:spPr>
          <a:xfrm>
            <a:off x="539999" y="1260000"/>
            <a:ext cx="10239697" cy="5040000"/>
          </a:xfrm>
        </p:spPr>
        <p:txBody>
          <a:bodyPr/>
          <a:lstStyle/>
          <a:p>
            <a:pPr marL="342900" indent="-342900">
              <a:buClr>
                <a:srgbClr val="004976"/>
              </a:buClr>
              <a:buFont typeface="Arial" panose="020B0604020202020204" pitchFamily="34" charset="0"/>
              <a:buChar char="•"/>
            </a:pPr>
            <a:r>
              <a:rPr lang="en-GB" dirty="0"/>
              <a:t>This quiz has 15 questions on organic synthesis.</a:t>
            </a:r>
          </a:p>
          <a:p>
            <a:pPr marL="342900" indent="-342900">
              <a:buClr>
                <a:srgbClr val="004976"/>
              </a:buClr>
              <a:buFont typeface="Arial" panose="020B0604020202020204" pitchFamily="34" charset="0"/>
              <a:buChar char="•"/>
            </a:pPr>
            <a:r>
              <a:rPr lang="en-GB" dirty="0"/>
              <a:t>Write the numbers 1–15 on a page in your book or on scrap paper.</a:t>
            </a:r>
          </a:p>
        </p:txBody>
      </p:sp>
      <p:sp>
        <p:nvSpPr>
          <p:cNvPr id="5" name="Vertical Title 1">
            <a:extLst>
              <a:ext uri="{FF2B5EF4-FFF2-40B4-BE49-F238E27FC236}">
                <a16:creationId xmlns:a16="http://schemas.microsoft.com/office/drawing/2014/main" id="{76D69270-DF54-0F49-8E8A-A56623E50520}"/>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Introduction</a:t>
            </a:r>
            <a:endParaRPr lang="en-US" sz="2200" b="1"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23043094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10194-ACF4-F142-8C73-780866DDE4E8}"/>
              </a:ext>
            </a:extLst>
          </p:cNvPr>
          <p:cNvSpPr>
            <a:spLocks noGrp="1"/>
          </p:cNvSpPr>
          <p:nvPr>
            <p:ph type="title"/>
          </p:nvPr>
        </p:nvSpPr>
        <p:spPr/>
        <p:txBody>
          <a:bodyPr/>
          <a:lstStyle/>
          <a:p>
            <a:r>
              <a:rPr lang="en-GB" dirty="0"/>
              <a:t>1. Carboxylic acid (CH</a:t>
            </a:r>
            <a:r>
              <a:rPr lang="en-GB" baseline="-25000" dirty="0"/>
              <a:t>3</a:t>
            </a:r>
            <a:r>
              <a:rPr lang="en-GB" dirty="0"/>
              <a:t>)</a:t>
            </a:r>
            <a:r>
              <a:rPr lang="en-GB" baseline="-25000" dirty="0"/>
              <a:t>2</a:t>
            </a:r>
            <a:r>
              <a:rPr lang="en-GB" dirty="0"/>
              <a:t>CHCOOH can be produced by oxidation of an alcohol at reflux. Deduce which alcohol would be oxidised at reflux to produce this carboxylic acid.</a:t>
            </a:r>
            <a:br>
              <a:rPr lang="en-GB" dirty="0"/>
            </a:br>
            <a:endParaRPr lang="en-US" dirty="0"/>
          </a:p>
        </p:txBody>
      </p:sp>
      <p:sp>
        <p:nvSpPr>
          <p:cNvPr id="3" name="Content Placeholder 2">
            <a:extLst>
              <a:ext uri="{FF2B5EF4-FFF2-40B4-BE49-F238E27FC236}">
                <a16:creationId xmlns:a16="http://schemas.microsoft.com/office/drawing/2014/main" id="{FE0D38AB-28F8-7D43-B9AD-B65F2C663FD2}"/>
              </a:ext>
            </a:extLst>
          </p:cNvPr>
          <p:cNvSpPr>
            <a:spLocks noGrp="1"/>
          </p:cNvSpPr>
          <p:nvPr>
            <p:ph idx="1"/>
          </p:nvPr>
        </p:nvSpPr>
        <p:spPr>
          <a:xfrm>
            <a:off x="540000" y="2655006"/>
            <a:ext cx="10080000" cy="3579518"/>
          </a:xfrm>
        </p:spPr>
        <p:txBody>
          <a:bodyPr>
            <a:normAutofit/>
          </a:bodyPr>
          <a:lstStyle/>
          <a:p>
            <a:pPr>
              <a:buFont typeface="+mj-lt"/>
              <a:buAutoNum type="alphaUcPeriod"/>
            </a:pPr>
            <a:r>
              <a:rPr lang="en-GB" dirty="0"/>
              <a:t>2-methylbutan-1-ol</a:t>
            </a:r>
          </a:p>
          <a:p>
            <a:pPr>
              <a:buAutoNum type="alphaUcPeriod"/>
            </a:pPr>
            <a:r>
              <a:rPr lang="en-GB" dirty="0"/>
              <a:t>2-methylpropan-1-ol</a:t>
            </a:r>
          </a:p>
          <a:p>
            <a:pPr>
              <a:buAutoNum type="alphaUcPeriod"/>
            </a:pPr>
            <a:r>
              <a:rPr lang="en-GB" dirty="0"/>
              <a:t>1,1-dimethylethanol</a:t>
            </a:r>
          </a:p>
          <a:p>
            <a:pPr>
              <a:buAutoNum type="alphaUcPeriod"/>
            </a:pPr>
            <a:r>
              <a:rPr lang="en-GB" dirty="0"/>
              <a:t>propan-2-ol</a:t>
            </a:r>
          </a:p>
        </p:txBody>
      </p:sp>
      <p:sp>
        <p:nvSpPr>
          <p:cNvPr id="4" name="Vertical Title 1">
            <a:extLst>
              <a:ext uri="{FF2B5EF4-FFF2-40B4-BE49-F238E27FC236}">
                <a16:creationId xmlns:a16="http://schemas.microsoft.com/office/drawing/2014/main" id="{350AFE14-7558-414E-BACA-B5608B6942FE}"/>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Question</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19915690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5E5C5C-301E-E838-2C95-49D5B11B7EE6}"/>
              </a:ext>
            </a:extLst>
          </p:cNvPr>
          <p:cNvSpPr>
            <a:spLocks noGrp="1"/>
          </p:cNvSpPr>
          <p:nvPr>
            <p:ph type="title"/>
          </p:nvPr>
        </p:nvSpPr>
        <p:spPr>
          <a:xfrm>
            <a:off x="540000" y="540001"/>
            <a:ext cx="10080000" cy="3426072"/>
          </a:xfrm>
        </p:spPr>
        <p:txBody>
          <a:bodyPr/>
          <a:lstStyle/>
          <a:p>
            <a:r>
              <a:rPr lang="en-GB" dirty="0"/>
              <a:t>2. 2-methylbutylamine can be made in a three-step process starting from an alkene. The synthesis has the reagents and conditions:</a:t>
            </a:r>
            <a:br>
              <a:rPr lang="en-GB" dirty="0"/>
            </a:br>
            <a:r>
              <a:rPr lang="en-GB" dirty="0"/>
              <a:t>Step 1: HBr</a:t>
            </a:r>
            <a:br>
              <a:rPr lang="en-GB" dirty="0"/>
            </a:br>
            <a:r>
              <a:rPr lang="en-GB" dirty="0"/>
              <a:t>Step 2: Ethanolic KCN</a:t>
            </a:r>
            <a:br>
              <a:rPr lang="en-GB" dirty="0"/>
            </a:br>
            <a:r>
              <a:rPr lang="en-GB" dirty="0"/>
              <a:t>Step 3: LiAlH</a:t>
            </a:r>
            <a:r>
              <a:rPr lang="en-GB" baseline="-25000" dirty="0"/>
              <a:t>4</a:t>
            </a:r>
            <a:br>
              <a:rPr lang="en-GB" baseline="-25000" dirty="0"/>
            </a:br>
            <a:br>
              <a:rPr lang="en-GB" dirty="0"/>
            </a:br>
            <a:r>
              <a:rPr lang="en-GB" dirty="0"/>
              <a:t>What was the starting alkene?</a:t>
            </a:r>
            <a:br>
              <a:rPr lang="en-GB" dirty="0"/>
            </a:br>
            <a:endParaRPr lang="en-GB" dirty="0"/>
          </a:p>
        </p:txBody>
      </p:sp>
      <p:sp>
        <p:nvSpPr>
          <p:cNvPr id="3" name="Content Placeholder 2">
            <a:extLst>
              <a:ext uri="{FF2B5EF4-FFF2-40B4-BE49-F238E27FC236}">
                <a16:creationId xmlns:a16="http://schemas.microsoft.com/office/drawing/2014/main" id="{511DA4E9-7826-4F99-F5A0-6478343D049E}"/>
              </a:ext>
            </a:extLst>
          </p:cNvPr>
          <p:cNvSpPr>
            <a:spLocks noGrp="1"/>
          </p:cNvSpPr>
          <p:nvPr>
            <p:ph idx="1"/>
          </p:nvPr>
        </p:nvSpPr>
        <p:spPr>
          <a:xfrm>
            <a:off x="540000" y="4540024"/>
            <a:ext cx="10080000" cy="1869988"/>
          </a:xfrm>
        </p:spPr>
        <p:txBody>
          <a:bodyPr>
            <a:normAutofit lnSpcReduction="10000"/>
          </a:bodyPr>
          <a:lstStyle/>
          <a:p>
            <a:pPr>
              <a:buFont typeface="+mj-lt"/>
              <a:buAutoNum type="alphaUcPeriod"/>
            </a:pPr>
            <a:r>
              <a:rPr lang="nb-NO" dirty="0"/>
              <a:t>but-2-ene</a:t>
            </a:r>
          </a:p>
          <a:p>
            <a:pPr>
              <a:buFont typeface="+mj-lt"/>
              <a:buAutoNum type="alphaUcPeriod"/>
            </a:pPr>
            <a:r>
              <a:rPr lang="nb-NO" dirty="0"/>
              <a:t>methylpropene</a:t>
            </a:r>
          </a:p>
          <a:p>
            <a:pPr>
              <a:buFont typeface="+mj-lt"/>
              <a:buAutoNum type="alphaUcPeriod"/>
            </a:pPr>
            <a:r>
              <a:rPr lang="nb-NO" dirty="0"/>
              <a:t>2-methylbut-1-ene</a:t>
            </a:r>
          </a:p>
          <a:p>
            <a:pPr>
              <a:buFont typeface="+mj-lt"/>
              <a:buAutoNum type="alphaUcPeriod"/>
            </a:pPr>
            <a:r>
              <a:rPr lang="nb-NO" dirty="0"/>
              <a:t>2-methylbut-2-ene </a:t>
            </a:r>
          </a:p>
          <a:p>
            <a:pPr>
              <a:buAutoNum type="alphaUcPeriod"/>
            </a:pPr>
            <a:endParaRPr lang="en-GB" dirty="0"/>
          </a:p>
        </p:txBody>
      </p:sp>
      <p:sp>
        <p:nvSpPr>
          <p:cNvPr id="4" name="Vertical Title 1">
            <a:extLst>
              <a:ext uri="{FF2B5EF4-FFF2-40B4-BE49-F238E27FC236}">
                <a16:creationId xmlns:a16="http://schemas.microsoft.com/office/drawing/2014/main" id="{0DD3F23B-02A0-6F81-6A8B-286BA132CD95}"/>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Question</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39331010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C168E-8DD0-8D06-62BB-E06ABBA8EE3E}"/>
              </a:ext>
            </a:extLst>
          </p:cNvPr>
          <p:cNvSpPr>
            <a:spLocks noGrp="1"/>
          </p:cNvSpPr>
          <p:nvPr>
            <p:ph type="title"/>
          </p:nvPr>
        </p:nvSpPr>
        <p:spPr/>
        <p:txBody>
          <a:bodyPr/>
          <a:lstStyle/>
          <a:p>
            <a:r>
              <a:rPr lang="en-GB" dirty="0"/>
              <a:t>3. Consider the reaction sequence represented by the displayed formulae below. State which type of reaction is not involved in the synthetic sequence.</a:t>
            </a:r>
            <a:br>
              <a:rPr lang="en-GB" dirty="0"/>
            </a:br>
            <a:br>
              <a:rPr lang="en-GB" dirty="0"/>
            </a:br>
            <a:r>
              <a:rPr lang="en-GB" sz="1800" dirty="0"/>
              <a:t>CH</a:t>
            </a:r>
            <a:r>
              <a:rPr lang="en-GB" sz="1800" baseline="-25000" dirty="0"/>
              <a:t>3</a:t>
            </a:r>
            <a:r>
              <a:rPr lang="en-GB" sz="1800" dirty="0"/>
              <a:t>CH</a:t>
            </a:r>
            <a:r>
              <a:rPr lang="en-GB" sz="1800" baseline="-25000" dirty="0"/>
              <a:t>2</a:t>
            </a:r>
            <a:r>
              <a:rPr lang="en-GB" sz="1800" dirty="0"/>
              <a:t>CH</a:t>
            </a:r>
            <a:r>
              <a:rPr lang="en-GB" sz="1800" baseline="-25000" dirty="0"/>
              <a:t>3</a:t>
            </a:r>
            <a:r>
              <a:rPr lang="en-GB" sz="1800" dirty="0"/>
              <a:t> </a:t>
            </a:r>
            <a:r>
              <a:rPr lang="en-GB" sz="1800" dirty="0">
                <a:sym typeface="Wingdings" panose="05000000000000000000" pitchFamily="2" charset="2"/>
              </a:rPr>
              <a:t></a:t>
            </a:r>
            <a:r>
              <a:rPr lang="en-GB" sz="1800" dirty="0"/>
              <a:t> (CH</a:t>
            </a:r>
            <a:r>
              <a:rPr lang="en-GB" sz="1800" baseline="-25000" dirty="0"/>
              <a:t>3</a:t>
            </a:r>
            <a:r>
              <a:rPr lang="en-GB" sz="1800" dirty="0"/>
              <a:t>)</a:t>
            </a:r>
            <a:r>
              <a:rPr lang="en-GB" sz="1800" baseline="-25000" dirty="0"/>
              <a:t>2</a:t>
            </a:r>
            <a:r>
              <a:rPr lang="en-GB" sz="1800" dirty="0"/>
              <a:t>CHCl </a:t>
            </a:r>
            <a:r>
              <a:rPr lang="en-GB" sz="1800" dirty="0">
                <a:sym typeface="Wingdings" panose="05000000000000000000" pitchFamily="2" charset="2"/>
              </a:rPr>
              <a:t></a:t>
            </a:r>
            <a:r>
              <a:rPr lang="en-GB" sz="1800" dirty="0"/>
              <a:t> (CH</a:t>
            </a:r>
            <a:r>
              <a:rPr lang="en-GB" sz="1800" baseline="-25000" dirty="0"/>
              <a:t>3</a:t>
            </a:r>
            <a:r>
              <a:rPr lang="en-GB" sz="1800" dirty="0"/>
              <a:t>)</a:t>
            </a:r>
            <a:r>
              <a:rPr lang="en-GB" sz="1800" baseline="-25000" dirty="0"/>
              <a:t>2</a:t>
            </a:r>
            <a:r>
              <a:rPr lang="en-GB" sz="1800" dirty="0"/>
              <a:t>CHCN </a:t>
            </a:r>
            <a:r>
              <a:rPr lang="en-GB" sz="1800" dirty="0">
                <a:sym typeface="Wingdings" panose="05000000000000000000" pitchFamily="2" charset="2"/>
              </a:rPr>
              <a:t></a:t>
            </a:r>
            <a:r>
              <a:rPr lang="en-GB" sz="1800" dirty="0"/>
              <a:t> (CH</a:t>
            </a:r>
            <a:r>
              <a:rPr lang="en-GB" sz="1800" baseline="-25000" dirty="0"/>
              <a:t>3</a:t>
            </a:r>
            <a:r>
              <a:rPr lang="en-GB" sz="1800" dirty="0"/>
              <a:t>)</a:t>
            </a:r>
            <a:r>
              <a:rPr lang="en-GB" sz="1800" baseline="-25000" dirty="0"/>
              <a:t>2</a:t>
            </a:r>
            <a:r>
              <a:rPr lang="en-GB" sz="1800" dirty="0"/>
              <a:t>CHCH</a:t>
            </a:r>
            <a:r>
              <a:rPr lang="en-GB" sz="1800" baseline="-25000" dirty="0"/>
              <a:t>2</a:t>
            </a:r>
            <a:r>
              <a:rPr lang="en-GB" sz="1800" dirty="0"/>
              <a:t>NH</a:t>
            </a:r>
            <a:r>
              <a:rPr lang="en-GB" sz="1800" baseline="-25000" dirty="0"/>
              <a:t>2</a:t>
            </a:r>
            <a:r>
              <a:rPr lang="en-GB" sz="1800" dirty="0"/>
              <a:t> </a:t>
            </a:r>
            <a:r>
              <a:rPr lang="en-GB" sz="1800" dirty="0">
                <a:sym typeface="Wingdings" panose="05000000000000000000" pitchFamily="2" charset="2"/>
              </a:rPr>
              <a:t> </a:t>
            </a:r>
            <a:r>
              <a:rPr lang="en-GB" sz="1800" dirty="0"/>
              <a:t>(CH</a:t>
            </a:r>
            <a:r>
              <a:rPr lang="en-GB" sz="1800" baseline="-25000" dirty="0"/>
              <a:t>3</a:t>
            </a:r>
            <a:r>
              <a:rPr lang="en-GB" sz="1800" dirty="0"/>
              <a:t>)</a:t>
            </a:r>
            <a:r>
              <a:rPr lang="en-GB" sz="1800" baseline="-25000" dirty="0"/>
              <a:t>2</a:t>
            </a:r>
            <a:r>
              <a:rPr lang="en-GB" sz="1800" dirty="0"/>
              <a:t>CHCH</a:t>
            </a:r>
            <a:r>
              <a:rPr lang="en-GB" sz="1800" baseline="-25000" dirty="0"/>
              <a:t>2</a:t>
            </a:r>
            <a:r>
              <a:rPr lang="en-GB" sz="1800" dirty="0"/>
              <a:t>NHCOCH</a:t>
            </a:r>
            <a:r>
              <a:rPr lang="en-GB" sz="1800" baseline="-25000" dirty="0"/>
              <a:t>3</a:t>
            </a:r>
            <a:br>
              <a:rPr lang="en-GB" dirty="0"/>
            </a:br>
            <a:endParaRPr lang="en-GB" dirty="0"/>
          </a:p>
        </p:txBody>
      </p:sp>
      <p:sp>
        <p:nvSpPr>
          <p:cNvPr id="3" name="Content Placeholder 2">
            <a:extLst>
              <a:ext uri="{FF2B5EF4-FFF2-40B4-BE49-F238E27FC236}">
                <a16:creationId xmlns:a16="http://schemas.microsoft.com/office/drawing/2014/main" id="{4E49C693-94ED-D90C-8560-18D4AC1F10DA}"/>
              </a:ext>
            </a:extLst>
          </p:cNvPr>
          <p:cNvSpPr>
            <a:spLocks noGrp="1"/>
          </p:cNvSpPr>
          <p:nvPr>
            <p:ph idx="1"/>
          </p:nvPr>
        </p:nvSpPr>
        <p:spPr>
          <a:xfrm>
            <a:off x="540000" y="3429000"/>
            <a:ext cx="10080000" cy="2119891"/>
          </a:xfrm>
        </p:spPr>
        <p:txBody>
          <a:bodyPr/>
          <a:lstStyle/>
          <a:p>
            <a:pPr>
              <a:buFont typeface="+mj-lt"/>
              <a:buAutoNum type="alphaUcPeriod"/>
            </a:pPr>
            <a:r>
              <a:rPr lang="en-GB" dirty="0"/>
              <a:t>halogenation</a:t>
            </a:r>
          </a:p>
          <a:p>
            <a:pPr>
              <a:buFont typeface="+mj-lt"/>
              <a:buAutoNum type="alphaUcPeriod"/>
            </a:pPr>
            <a:r>
              <a:rPr lang="en-GB" dirty="0"/>
              <a:t>acylation</a:t>
            </a:r>
          </a:p>
          <a:p>
            <a:pPr>
              <a:buFont typeface="+mj-lt"/>
              <a:buAutoNum type="alphaUcPeriod"/>
            </a:pPr>
            <a:r>
              <a:rPr lang="en-GB" dirty="0"/>
              <a:t>reduction</a:t>
            </a:r>
          </a:p>
          <a:p>
            <a:pPr>
              <a:buFont typeface="+mj-lt"/>
              <a:buAutoNum type="alphaUcPeriod"/>
            </a:pPr>
            <a:r>
              <a:rPr lang="en-GB" dirty="0"/>
              <a:t>oxidation</a:t>
            </a:r>
          </a:p>
        </p:txBody>
      </p:sp>
      <p:sp>
        <p:nvSpPr>
          <p:cNvPr id="4" name="Vertical Title 1">
            <a:extLst>
              <a:ext uri="{FF2B5EF4-FFF2-40B4-BE49-F238E27FC236}">
                <a16:creationId xmlns:a16="http://schemas.microsoft.com/office/drawing/2014/main" id="{FEEAD30B-DAA9-871A-1A2A-7E8CBF2D9A0B}"/>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Question</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11138819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E91F8-BCA0-A69C-046A-4D0D3DFEF730}"/>
              </a:ext>
            </a:extLst>
          </p:cNvPr>
          <p:cNvSpPr>
            <a:spLocks noGrp="1"/>
          </p:cNvSpPr>
          <p:nvPr>
            <p:ph type="title"/>
          </p:nvPr>
        </p:nvSpPr>
        <p:spPr/>
        <p:txBody>
          <a:bodyPr/>
          <a:lstStyle/>
          <a:p>
            <a:r>
              <a:rPr lang="en-GB" dirty="0"/>
              <a:t>4. Which of the following reactions involve free radicals?</a:t>
            </a:r>
            <a:br>
              <a:rPr lang="en-GB" dirty="0"/>
            </a:br>
            <a:endParaRPr lang="en-GB" dirty="0"/>
          </a:p>
        </p:txBody>
      </p:sp>
      <p:sp>
        <p:nvSpPr>
          <p:cNvPr id="3" name="Content Placeholder 2">
            <a:extLst>
              <a:ext uri="{FF2B5EF4-FFF2-40B4-BE49-F238E27FC236}">
                <a16:creationId xmlns:a16="http://schemas.microsoft.com/office/drawing/2014/main" id="{9C2CC514-C51C-EA5C-26D8-B2461166D736}"/>
              </a:ext>
            </a:extLst>
          </p:cNvPr>
          <p:cNvSpPr>
            <a:spLocks noGrp="1"/>
          </p:cNvSpPr>
          <p:nvPr>
            <p:ph idx="1"/>
          </p:nvPr>
        </p:nvSpPr>
        <p:spPr>
          <a:xfrm>
            <a:off x="540000" y="1697633"/>
            <a:ext cx="10080000" cy="4669982"/>
          </a:xfrm>
        </p:spPr>
        <p:txBody>
          <a:bodyPr/>
          <a:lstStyle/>
          <a:p>
            <a:pPr>
              <a:buAutoNum type="alphaUcPeriod"/>
            </a:pPr>
            <a:r>
              <a:rPr lang="en-GB" dirty="0" err="1"/>
              <a:t>dihalogenation</a:t>
            </a:r>
            <a:r>
              <a:rPr lang="en-GB" dirty="0"/>
              <a:t> of propene</a:t>
            </a:r>
          </a:p>
          <a:p>
            <a:pPr>
              <a:buAutoNum type="alphaUcPeriod"/>
            </a:pPr>
            <a:r>
              <a:rPr lang="en-GB" dirty="0"/>
              <a:t>hydrohalogenation of ethene</a:t>
            </a:r>
          </a:p>
          <a:p>
            <a:pPr>
              <a:buAutoNum type="alphaUcPeriod"/>
            </a:pPr>
            <a:r>
              <a:rPr lang="en-GB" dirty="0"/>
              <a:t>halogenation of propane</a:t>
            </a:r>
          </a:p>
          <a:p>
            <a:pPr>
              <a:buAutoNum type="alphaUcPeriod"/>
            </a:pPr>
            <a:r>
              <a:rPr lang="en-GB" dirty="0"/>
              <a:t>halogenation of benzene</a:t>
            </a:r>
          </a:p>
          <a:p>
            <a:pPr marL="0" indent="0">
              <a:buNone/>
            </a:pPr>
            <a:endParaRPr lang="en-GB" dirty="0"/>
          </a:p>
        </p:txBody>
      </p:sp>
      <p:sp>
        <p:nvSpPr>
          <p:cNvPr id="4" name="Vertical Title 1">
            <a:extLst>
              <a:ext uri="{FF2B5EF4-FFF2-40B4-BE49-F238E27FC236}">
                <a16:creationId xmlns:a16="http://schemas.microsoft.com/office/drawing/2014/main" id="{2C58CF44-B56B-307C-1335-D62ED07D884F}"/>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Question</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37109758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72E431-AFBC-1E47-A97F-9CF212DE6064}"/>
              </a:ext>
            </a:extLst>
          </p:cNvPr>
          <p:cNvSpPr>
            <a:spLocks noGrp="1"/>
          </p:cNvSpPr>
          <p:nvPr>
            <p:ph type="title"/>
          </p:nvPr>
        </p:nvSpPr>
        <p:spPr/>
        <p:txBody>
          <a:bodyPr/>
          <a:lstStyle/>
          <a:p>
            <a:r>
              <a:rPr lang="en-GB" dirty="0"/>
              <a:t>5. Select the reagent from the list below which could produce an alcohol from an alkene.</a:t>
            </a:r>
            <a:br>
              <a:rPr lang="en-GB" dirty="0"/>
            </a:br>
            <a:endParaRPr lang="en-GB" dirty="0"/>
          </a:p>
        </p:txBody>
      </p:sp>
      <p:sp>
        <p:nvSpPr>
          <p:cNvPr id="3" name="Content Placeholder 2">
            <a:extLst>
              <a:ext uri="{FF2B5EF4-FFF2-40B4-BE49-F238E27FC236}">
                <a16:creationId xmlns:a16="http://schemas.microsoft.com/office/drawing/2014/main" id="{A49C5B6D-C426-6C87-0991-96C6A0E1E357}"/>
              </a:ext>
            </a:extLst>
          </p:cNvPr>
          <p:cNvSpPr>
            <a:spLocks noGrp="1"/>
          </p:cNvSpPr>
          <p:nvPr>
            <p:ph idx="1"/>
          </p:nvPr>
        </p:nvSpPr>
        <p:spPr>
          <a:xfrm>
            <a:off x="540000" y="1705211"/>
            <a:ext cx="10080000" cy="3878965"/>
          </a:xfrm>
        </p:spPr>
        <p:txBody>
          <a:bodyPr/>
          <a:lstStyle/>
          <a:p>
            <a:pPr>
              <a:buAutoNum type="alphaUcPeriod"/>
            </a:pPr>
            <a:r>
              <a:rPr lang="en-GB" dirty="0"/>
              <a:t>acidified potassium dichromate(</a:t>
            </a:r>
            <a:r>
              <a:rPr lang="en-GB" cap="small" dirty="0"/>
              <a:t>VI</a:t>
            </a:r>
            <a:r>
              <a:rPr lang="en-GB" dirty="0"/>
              <a:t>)</a:t>
            </a:r>
          </a:p>
          <a:p>
            <a:pPr>
              <a:buAutoNum type="alphaUcPeriod"/>
            </a:pPr>
            <a:r>
              <a:rPr lang="en-GB" dirty="0"/>
              <a:t>warm dilute acid</a:t>
            </a:r>
          </a:p>
          <a:p>
            <a:pPr>
              <a:buAutoNum type="alphaUcPeriod"/>
            </a:pPr>
            <a:r>
              <a:rPr lang="en-GB" dirty="0"/>
              <a:t>aqueous sodium hydroxide</a:t>
            </a:r>
          </a:p>
          <a:p>
            <a:pPr>
              <a:buAutoNum type="alphaUcPeriod"/>
            </a:pPr>
            <a:r>
              <a:rPr lang="en-GB" dirty="0"/>
              <a:t>steam and concentrated phosphoric acid</a:t>
            </a:r>
          </a:p>
          <a:p>
            <a:pPr>
              <a:buFont typeface="+mj-lt"/>
              <a:buAutoNum type="alphaUcPeriod"/>
            </a:pPr>
            <a:endParaRPr lang="en-GB" dirty="0"/>
          </a:p>
        </p:txBody>
      </p:sp>
      <p:sp>
        <p:nvSpPr>
          <p:cNvPr id="4" name="Vertical Title 1">
            <a:extLst>
              <a:ext uri="{FF2B5EF4-FFF2-40B4-BE49-F238E27FC236}">
                <a16:creationId xmlns:a16="http://schemas.microsoft.com/office/drawing/2014/main" id="{828D79AB-C888-72CF-7B34-BCFD43CAD7E1}"/>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Question</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16985306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301F39-3337-F486-D3AD-C58FF2B3E14D}"/>
              </a:ext>
            </a:extLst>
          </p:cNvPr>
          <p:cNvSpPr>
            <a:spLocks noGrp="1"/>
          </p:cNvSpPr>
          <p:nvPr>
            <p:ph type="title"/>
          </p:nvPr>
        </p:nvSpPr>
        <p:spPr/>
        <p:txBody>
          <a:bodyPr/>
          <a:lstStyle/>
          <a:p>
            <a:r>
              <a:rPr lang="en-GB" dirty="0"/>
              <a:t>6. Identify the compound that could not act as a monomer.</a:t>
            </a:r>
            <a:br>
              <a:rPr lang="en-GB" dirty="0"/>
            </a:br>
            <a:endParaRPr lang="en-GB" dirty="0"/>
          </a:p>
        </p:txBody>
      </p:sp>
      <p:sp>
        <p:nvSpPr>
          <p:cNvPr id="3" name="Content Placeholder 2">
            <a:extLst>
              <a:ext uri="{FF2B5EF4-FFF2-40B4-BE49-F238E27FC236}">
                <a16:creationId xmlns:a16="http://schemas.microsoft.com/office/drawing/2014/main" id="{75D0F0FA-B9D3-0D90-7841-3734F54D4178}"/>
              </a:ext>
            </a:extLst>
          </p:cNvPr>
          <p:cNvSpPr>
            <a:spLocks noGrp="1"/>
          </p:cNvSpPr>
          <p:nvPr>
            <p:ph idx="1"/>
          </p:nvPr>
        </p:nvSpPr>
        <p:spPr>
          <a:xfrm>
            <a:off x="540000" y="1696949"/>
            <a:ext cx="10080000" cy="4675662"/>
          </a:xfrm>
        </p:spPr>
        <p:txBody>
          <a:bodyPr/>
          <a:lstStyle/>
          <a:p>
            <a:pPr>
              <a:buAutoNum type="alphaUcPeriod"/>
            </a:pPr>
            <a:r>
              <a:rPr lang="en-GB" dirty="0"/>
              <a:t>chloroethene</a:t>
            </a:r>
          </a:p>
          <a:p>
            <a:pPr>
              <a:buAutoNum type="alphaUcPeriod"/>
            </a:pPr>
            <a:r>
              <a:rPr lang="en-GB" dirty="0"/>
              <a:t>2-amino-2-chloroethanoic acid</a:t>
            </a:r>
          </a:p>
          <a:p>
            <a:pPr>
              <a:buAutoNum type="alphaUcPeriod"/>
            </a:pPr>
            <a:r>
              <a:rPr lang="en-GB" dirty="0"/>
              <a:t>chloropropane</a:t>
            </a:r>
          </a:p>
          <a:p>
            <a:pPr>
              <a:buAutoNum type="alphaUcPeriod"/>
            </a:pPr>
            <a:r>
              <a:rPr lang="en-GB" dirty="0" err="1"/>
              <a:t>ethanedioic</a:t>
            </a:r>
            <a:r>
              <a:rPr lang="en-GB" dirty="0"/>
              <a:t> acid</a:t>
            </a:r>
          </a:p>
          <a:p>
            <a:pPr>
              <a:buFont typeface="+mj-lt"/>
              <a:buAutoNum type="alphaUcPeriod"/>
            </a:pPr>
            <a:endParaRPr lang="en-GB" dirty="0"/>
          </a:p>
        </p:txBody>
      </p:sp>
      <p:sp>
        <p:nvSpPr>
          <p:cNvPr id="4" name="Vertical Title 1">
            <a:extLst>
              <a:ext uri="{FF2B5EF4-FFF2-40B4-BE49-F238E27FC236}">
                <a16:creationId xmlns:a16="http://schemas.microsoft.com/office/drawing/2014/main" id="{B85144AF-E156-4DC8-63ED-D25F15D26228}"/>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Question</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12629367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3561</TotalTime>
  <Words>1229</Words>
  <Application>Microsoft Office PowerPoint</Application>
  <PresentationFormat>Widescreen</PresentationFormat>
  <Paragraphs>178</Paragraphs>
  <Slides>19</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Calibri Light</vt:lpstr>
      <vt:lpstr>Century Gothic</vt:lpstr>
      <vt:lpstr>Office Theme</vt:lpstr>
      <vt:lpstr>16–18 years</vt:lpstr>
      <vt:lpstr>Learning objectives</vt:lpstr>
      <vt:lpstr>Get ready</vt:lpstr>
      <vt:lpstr>1. Carboxylic acid (CH3)2CHCOOH can be produced by oxidation of an alcohol at reflux. Deduce which alcohol would be oxidised at reflux to produce this carboxylic acid. </vt:lpstr>
      <vt:lpstr>2. 2-methylbutylamine can be made in a three-step process starting from an alkene. The synthesis has the reagents and conditions: Step 1: HBr Step 2: Ethanolic KCN Step 3: LiAlH4  What was the starting alkene? </vt:lpstr>
      <vt:lpstr>3. Consider the reaction sequence represented by the displayed formulae below. State which type of reaction is not involved in the synthetic sequence.  CH3CH2CH3  (CH3)2CHCl  (CH3)2CHCN  (CH3)2CHCH2NH2  (CH3)2CHCH2NHCOCH3 </vt:lpstr>
      <vt:lpstr>4. Which of the following reactions involve free radicals? </vt:lpstr>
      <vt:lpstr>5. Select the reagent from the list below which could produce an alcohol from an alkene. </vt:lpstr>
      <vt:lpstr>6. Identify the compound that could not act as a monomer. </vt:lpstr>
      <vt:lpstr>7. High atom economy is one of the aims of green chemistry. Which of the following types of reaction has the highest atom economy? </vt:lpstr>
      <vt:lpstr>8. Select which pair(s) of reagents could be used to make the amide CH3CH2CONHCH3? </vt:lpstr>
      <vt:lpstr>9. The shortest synthetic pathway from benzene to phenylamine requires how many steps? </vt:lpstr>
      <vt:lpstr>10. What is the IUPAC systematic name of the major product formed in the reaction between 2-ethylbut-1-ene and hydrogen bromide? </vt:lpstr>
      <vt:lpstr>11. State which compound from the list below is not able to act as an electrophile. </vt:lpstr>
      <vt:lpstr>12. 2-bromopropane is reacted with potassium cyanide in ethanol. The product is isolated and then reduced with sodium tetrahydridoborate. What is the length of the longest carbon chain in the final product molecule? </vt:lpstr>
      <vt:lpstr>13. What happens when 2-methylpropan-1-ol is heated together with acidified potassium dichromate(VI) and immediately distilled? </vt:lpstr>
      <vt:lpstr>14. Which pair of reagents results in the formation of a compound that has a functional group which is commonly found in flavourings and perfumes? </vt:lpstr>
      <vt:lpstr>15. The image shows a student’s revision map of reactions of benzene. State which structure, A, B, C, or D, is incorrect.</vt:lpstr>
      <vt:lpstr>Answers</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Organic synthesis quiz</dc:title>
  <dc:creator>Royal Society of Chemistry</dc:creator>
  <cp:keywords>organic chemistry; organic synthesis; alcohol; addition; aldehyde; alkane; alkene; amide; amine; benzene; bonding; carbonyl; carboxylic acid; electrophile; electrophilic addition; ester; formulae; free radical; green chemistry; halogenoalkane; Markovnikov; monomer; multiple representations; nitrile; nomenclature; nucleophilic addition-elimination; nucleophilic substitution; oxidation; polymer; reactivity; reduction</cp:keywords>
  <dc:description>From Teaching organic synthesis at post-16, Education in Chemistry, https://rsc.li/3Sn2tmU</dc:description>
  <cp:lastModifiedBy>Georgia Murphy</cp:lastModifiedBy>
  <cp:revision>593</cp:revision>
  <dcterms:created xsi:type="dcterms:W3CDTF">2021-04-13T16:26:00Z</dcterms:created>
  <dcterms:modified xsi:type="dcterms:W3CDTF">2022-09-28T08:11:28Z</dcterms:modified>
</cp:coreProperties>
</file>