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1" r:id="rId5"/>
    <p:sldId id="263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758B"/>
    <a:srgbClr val="505759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9535" autoAdjust="0"/>
  </p:normalViewPr>
  <p:slideViewPr>
    <p:cSldViewPr>
      <p:cViewPr varScale="1">
        <p:scale>
          <a:sx n="80" d="100"/>
          <a:sy n="80" d="100"/>
        </p:scale>
        <p:origin x="251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514779C-79A7-49E8-BEAB-D399194BACEE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2.0/deed.en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2.0/deed.en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starter.</a:t>
            </a:r>
          </a:p>
          <a:p>
            <a:r>
              <a:rPr lang="en-GB" baseline="0" dirty="0" smtClean="0"/>
              <a:t>Image credit: 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Photograph of a human retina: Ku C Yong, Tan A </a:t>
            </a:r>
            <a:r>
              <a:rPr lang="en-GB" sz="120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Kah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, </a:t>
            </a:r>
            <a:r>
              <a:rPr lang="en-GB" sz="120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Yeap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 T Ghee, Lim C Siang and Mae-Lynn C Bastion, Department of Ophthalmology, </a:t>
            </a:r>
            <a:r>
              <a:rPr lang="en-GB" sz="120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Universiti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n-GB" sz="120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Kebangsaan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 Malaysia Medical Centre (UKMMC) and </a:t>
            </a:r>
            <a:r>
              <a:rPr lang="en-GB" sz="120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Universiti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 Malaysia Sarawak (UNIMAS), Kuala Lumpur, Malaysia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/ 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  <a:hlinkClick r:id="rId3"/>
              </a:rPr>
              <a:t>CC BY 2.0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477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starter.</a:t>
            </a:r>
          </a:p>
          <a:p>
            <a:r>
              <a:rPr lang="en-GB" baseline="0" dirty="0" smtClean="0"/>
              <a:t>Image credit: 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Photograph of a human retina: Ku C Yong, Tan A </a:t>
            </a:r>
            <a:r>
              <a:rPr lang="en-GB" sz="120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Kah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, </a:t>
            </a:r>
            <a:r>
              <a:rPr lang="en-GB" sz="120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Yeap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 T Ghee, Lim C Siang and Mae-Lynn C Bastion, Department of Ophthalmology, </a:t>
            </a:r>
            <a:r>
              <a:rPr lang="en-GB" sz="120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Universiti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n-GB" sz="120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Kebangsaan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 Malaysia Medical Centre (UKMMC) and </a:t>
            </a:r>
            <a:r>
              <a:rPr lang="en-GB" sz="120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Universiti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 Malaysia Sarawak (UNIMAS), Kuala Lumpur, Malaysia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/ </a:t>
            </a: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  <a:hlinkClick r:id="rId3"/>
              </a:rPr>
              <a:t>CC BY 2.0</a:t>
            </a:r>
            <a:endParaRPr lang="en-GB" sz="120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1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- Advantages: thinner (this is only implied in the text), curves, causes less damage; disadvantages: more expensive, doesn’t match the detail of normal eyesight</a:t>
            </a:r>
          </a:p>
          <a:p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2- Look for a well argued opinion. You could then pair up people who have different opinions for a discussion; then get them to ‘swap’ opinions and discuss from the opposite point of view</a:t>
            </a:r>
          </a:p>
          <a:p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3- A simple data collection exercise. You could follow it up by commenting that human eyes are very complex, but many people have problems with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them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912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MJgEo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hyperlink" Target="https://creativecommons.org/licenses/by/2.0/deed.e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MJgEo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s://creativecommons.org/licenses/by/2.0/deed.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3527" y="204444"/>
            <a:ext cx="4464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Synthetic retina is looking good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3526" y="867274"/>
            <a:ext cx="3240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bg1"/>
                </a:solidFill>
              </a:rPr>
              <a:t>Read the full article at </a:t>
            </a:r>
            <a:r>
              <a:rPr lang="en-GB" sz="1200" i="1" dirty="0" smtClean="0">
                <a:solidFill>
                  <a:schemeClr val="bg1"/>
                </a:solidFill>
                <a:hlinkClick r:id="rId3"/>
              </a:rPr>
              <a:t>rsc.li/2MJgEoa</a:t>
            </a:r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3526" y="1300624"/>
            <a:ext cx="46778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The inside, back surface of your eye is called the retina. If it gets damaged it can be fixed using a silicon implant. Silicon is rigid and flat, which can cause further damage.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79912" y="5602131"/>
            <a:ext cx="49569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More work needs to be done to get the implant to match the detail of normal eyesight.</a:t>
            </a:r>
          </a:p>
        </p:txBody>
      </p:sp>
      <p:sp>
        <p:nvSpPr>
          <p:cNvPr id="6" name="Rectangle 5"/>
          <p:cNvSpPr/>
          <p:nvPr/>
        </p:nvSpPr>
        <p:spPr>
          <a:xfrm>
            <a:off x="5599941" y="3270238"/>
            <a:ext cx="330074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>
                <a:solidFill>
                  <a:srgbClr val="222222"/>
                </a:solidFill>
                <a:latin typeface="Arial" panose="020B0604020202020204" pitchFamily="34" charset="0"/>
              </a:rPr>
              <a:t>Photograph of a human retina: Yong et al </a:t>
            </a:r>
            <a:r>
              <a:rPr lang="en-GB" sz="800" dirty="0">
                <a:solidFill>
                  <a:srgbClr val="222222"/>
                </a:solidFill>
                <a:latin typeface="Arial" panose="020B0604020202020204" pitchFamily="34" charset="0"/>
              </a:rPr>
              <a:t>/ </a:t>
            </a:r>
            <a:r>
              <a:rPr lang="en-GB" sz="800" dirty="0">
                <a:solidFill>
                  <a:srgbClr val="222222"/>
                </a:solidFill>
                <a:latin typeface="Arial" panose="020B0604020202020204" pitchFamily="34" charset="0"/>
                <a:hlinkClick r:id="rId4"/>
              </a:rPr>
              <a:t>CC BY 2.0</a:t>
            </a:r>
            <a:endParaRPr lang="en-GB" sz="800" dirty="0"/>
          </a:p>
        </p:txBody>
      </p:sp>
      <p:sp>
        <p:nvSpPr>
          <p:cNvPr id="2" name="Rectangle 1"/>
          <p:cNvSpPr/>
          <p:nvPr/>
        </p:nvSpPr>
        <p:spPr>
          <a:xfrm>
            <a:off x="329432" y="2657304"/>
            <a:ext cx="48636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An international team of researchers has come up with an implant made of molybdenum disulphide and graphene. The material is </a:t>
            </a:r>
            <a:r>
              <a:rPr lang="el-GR" dirty="0">
                <a:solidFill>
                  <a:schemeClr val="bg1"/>
                </a:solidFill>
              </a:rPr>
              <a:t>1μ</a:t>
            </a:r>
            <a:r>
              <a:rPr lang="en-GB" dirty="0" smtClean="0">
                <a:solidFill>
                  <a:schemeClr val="bg1"/>
                </a:solidFill>
              </a:rPr>
              <a:t>m thick and curves with the retina, causing less damage, but it is more expensive.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3072" y="3678204"/>
            <a:ext cx="37354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The implant can convert light into electrical signals. The team also showed that rat brains treat electrical signals from this implant similar to electrical signals from a normal retina.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072" y="204444"/>
            <a:ext cx="3543770" cy="290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37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3527" y="204444"/>
            <a:ext cx="4464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Synthetic retina is looking good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3526" y="867274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bg1"/>
                </a:solidFill>
              </a:rPr>
              <a:t>Read the full article at </a:t>
            </a:r>
            <a:r>
              <a:rPr lang="en-GB" sz="1200" i="1" dirty="0">
                <a:solidFill>
                  <a:schemeClr val="bg1"/>
                </a:solidFill>
                <a:hlinkClick r:id="rId3"/>
              </a:rPr>
              <a:t>rsc.li/2MJgEoa</a:t>
            </a:r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3525" y="1300624"/>
            <a:ext cx="59719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The inside, back surface of your eye is called the retina. If it gets damaged it can be fixed using a silicon implant. Silicon is rigid and flat, which can cause further damage.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61776" y="2193847"/>
            <a:ext cx="267133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>
                <a:solidFill>
                  <a:srgbClr val="222222"/>
                </a:solidFill>
                <a:latin typeface="Arial" panose="020B0604020202020204" pitchFamily="34" charset="0"/>
              </a:rPr>
              <a:t>Photograph of a human retina: Yong et al </a:t>
            </a:r>
            <a:r>
              <a:rPr lang="en-GB" sz="800" dirty="0">
                <a:solidFill>
                  <a:srgbClr val="222222"/>
                </a:solidFill>
                <a:latin typeface="Arial" panose="020B0604020202020204" pitchFamily="34" charset="0"/>
              </a:rPr>
              <a:t>/ </a:t>
            </a:r>
            <a:r>
              <a:rPr lang="en-GB" sz="800" dirty="0">
                <a:solidFill>
                  <a:srgbClr val="222222"/>
                </a:solidFill>
                <a:latin typeface="Arial" panose="020B0604020202020204" pitchFamily="34" charset="0"/>
                <a:hlinkClick r:id="rId4"/>
              </a:rPr>
              <a:t>CC BY 2.0</a:t>
            </a:r>
            <a:endParaRPr lang="en-GB" sz="800" dirty="0"/>
          </a:p>
        </p:txBody>
      </p:sp>
      <p:sp>
        <p:nvSpPr>
          <p:cNvPr id="2" name="Rectangle 1"/>
          <p:cNvSpPr/>
          <p:nvPr/>
        </p:nvSpPr>
        <p:spPr>
          <a:xfrm>
            <a:off x="329432" y="2377714"/>
            <a:ext cx="84074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An international team of researchers has come up with an implant made of molybdenum disulphide and graphene. The material is </a:t>
            </a:r>
            <a:r>
              <a:rPr lang="el-GR" dirty="0">
                <a:solidFill>
                  <a:schemeClr val="bg1"/>
                </a:solidFill>
              </a:rPr>
              <a:t>1μ</a:t>
            </a:r>
            <a:r>
              <a:rPr lang="en-GB" dirty="0" smtClean="0">
                <a:solidFill>
                  <a:schemeClr val="bg1"/>
                </a:solidFill>
              </a:rPr>
              <a:t>m thick and curves with the retina, causing less damage, but it is more expensive.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3525" y="3454804"/>
            <a:ext cx="841331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The implant can convert light into electrical signals. The team also showed that rat brains treat electrical signals from this implant similar to electrical signals from a normal </a:t>
            </a:r>
            <a:r>
              <a:rPr lang="en-GB" dirty="0">
                <a:solidFill>
                  <a:schemeClr val="bg1"/>
                </a:solidFill>
              </a:rPr>
              <a:t>retina. More work needs to be done to get the implant to match the detail of normal eyesight.</a:t>
            </a:r>
          </a:p>
          <a:p>
            <a:endParaRPr lang="en-GB" dirty="0" smtClean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487" y="193427"/>
            <a:ext cx="2441355" cy="200042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707904" y="4563852"/>
            <a:ext cx="50289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What are the advantages and disadvantages of the new implant?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A lot of medical treatments use evidence from experiments on animals. How do you feel about animal experimentation? Why?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Find out what percentage of people in your class wear glasses.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05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765011-A555-4DFA-AE85-6BF42B9B2042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27d643f5-4560-4eff-9f48-d0fe6b2bec2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3899</TotalTime>
  <Words>596</Words>
  <Application>Microsoft Office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 slides: Synthetic retina</dc:title>
  <dc:creator>Matt Baldwin</dc:creator>
  <cp:lastModifiedBy>Luke Blackburn</cp:lastModifiedBy>
  <cp:revision>344</cp:revision>
  <cp:lastPrinted>2018-04-19T13:17:15Z</cp:lastPrinted>
  <dcterms:created xsi:type="dcterms:W3CDTF">2013-06-04T12:27:23Z</dcterms:created>
  <dcterms:modified xsi:type="dcterms:W3CDTF">2018-08-23T09:51:52Z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