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4"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837" autoAdjust="0"/>
  </p:normalViewPr>
  <p:slideViewPr>
    <p:cSldViewPr>
      <p:cViewPr varScale="1">
        <p:scale>
          <a:sx n="90" d="100"/>
          <a:sy n="90" d="100"/>
        </p:scale>
        <p:origin x="90" y="2598"/>
      </p:cViewPr>
      <p:guideLst>
        <p:guide orient="horz" pos="2160"/>
        <p:guide pos="2880"/>
      </p:guideLst>
    </p:cSldViewPr>
  </p:slideViewPr>
  <p:notesTextViewPr>
    <p:cViewPr>
      <p:scale>
        <a:sx n="3" d="2"/>
        <a:sy n="3" d="2"/>
      </p:scale>
      <p:origin x="0" y="-151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23/10/2018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ommons.wikimedia.org/wiki/User:Benjah-bmm27"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mmons.wikimedia.org/wiki/User:Benjah-bmm27"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err="1" smtClean="0">
                <a:solidFill>
                  <a:srgbClr val="000000"/>
                </a:solidFill>
                <a:latin typeface="Linux Libertine"/>
              </a:rPr>
              <a:t>Tetrafluoroethylene</a:t>
            </a:r>
            <a:r>
              <a:rPr lang="en-GB" sz="1200" dirty="0" smtClean="0">
                <a:solidFill>
                  <a:srgbClr val="000000"/>
                </a:solidFill>
                <a:latin typeface="Linux Libertine"/>
              </a:rPr>
              <a:t>. </a:t>
            </a:r>
            <a:r>
              <a:rPr lang="en-GB" sz="1200" u="sng" dirty="0" smtClean="0">
                <a:solidFill>
                  <a:srgbClr val="0B0080"/>
                </a:solidFill>
                <a:latin typeface="Arial" panose="020B0604020202020204" pitchFamily="34" charset="0"/>
                <a:hlinkClick r:id="rId3" tooltip="User:Benjah-bmm27"/>
              </a:rPr>
              <a:t>Benjah-bmm27</a:t>
            </a:r>
            <a:r>
              <a:rPr lang="en-GB" sz="1200" dirty="0" smtClean="0">
                <a:solidFill>
                  <a:schemeClr val="bg1"/>
                </a:solidFill>
                <a:latin typeface="Arial" panose="020B0604020202020204" pitchFamily="34" charset="0"/>
              </a:rPr>
              <a:t>. This work is in the public domain</a:t>
            </a:r>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a:t>
            </a:r>
          </a:p>
          <a:p>
            <a:r>
              <a:rPr lang="en-GB" baseline="0" dirty="0" smtClean="0"/>
              <a:t>Image credit: </a:t>
            </a:r>
            <a:r>
              <a:rPr lang="en-GB" sz="1200" dirty="0" err="1" smtClean="0">
                <a:solidFill>
                  <a:srgbClr val="000000"/>
                </a:solidFill>
                <a:latin typeface="Linux Libertine"/>
              </a:rPr>
              <a:t>Tetrafluoroethylene</a:t>
            </a:r>
            <a:r>
              <a:rPr lang="en-GB" sz="1200" dirty="0" smtClean="0">
                <a:solidFill>
                  <a:srgbClr val="000000"/>
                </a:solidFill>
                <a:latin typeface="Linux Libertine"/>
              </a:rPr>
              <a:t>. </a:t>
            </a:r>
            <a:r>
              <a:rPr lang="en-GB" sz="1200" u="sng" dirty="0" smtClean="0">
                <a:solidFill>
                  <a:srgbClr val="0B0080"/>
                </a:solidFill>
                <a:latin typeface="Arial" panose="020B0604020202020204" pitchFamily="34" charset="0"/>
                <a:hlinkClick r:id="rId3" tooltip="User:Benjah-bmm27"/>
              </a:rPr>
              <a:t>Benjah-bmm27</a:t>
            </a:r>
            <a:r>
              <a:rPr lang="en-GB" sz="1200" dirty="0" smtClean="0">
                <a:solidFill>
                  <a:schemeClr val="bg1"/>
                </a:solidFill>
                <a:latin typeface="Arial" panose="020B0604020202020204" pitchFamily="34" charset="0"/>
              </a:rPr>
              <a:t>. This work is in the public domain</a:t>
            </a:r>
            <a:endParaRPr lang="en-GB" sz="120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1 Advantages: to recognise</a:t>
            </a:r>
            <a:r>
              <a:rPr lang="en-GB" sz="1200" baseline="0" dirty="0" smtClean="0">
                <a:solidFill>
                  <a:srgbClr val="222222"/>
                </a:solidFill>
                <a:latin typeface="Arial" panose="020B0604020202020204" pitchFamily="34" charset="0"/>
              </a:rPr>
              <a:t> great achievements; to encourage other people to do excellent work; to promote their work to the public. Disadvantages: many people contribute to a scientific achievement and some might be left out; the judging committee are probably worse at judging the science than academia or industry; prizes usually go to white men, this doesn’t sound fair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rgbClr val="222222"/>
                </a:solidFill>
                <a:latin typeface="Arial" panose="020B0604020202020204" pitchFamily="34" charset="0"/>
              </a:rPr>
              <a:t>2 Look for a well-justified answer. </a:t>
            </a:r>
            <a:r>
              <a:rPr lang="en-GB" sz="1200" baseline="0" dirty="0" err="1" smtClean="0">
                <a:solidFill>
                  <a:srgbClr val="222222"/>
                </a:solidFill>
                <a:latin typeface="Arial" panose="020B0604020202020204" pitchFamily="34" charset="0"/>
              </a:rPr>
              <a:t>Eg</a:t>
            </a:r>
            <a:r>
              <a:rPr lang="en-GB" sz="1200" baseline="0" dirty="0" smtClean="0">
                <a:solidFill>
                  <a:srgbClr val="222222"/>
                </a:solidFill>
                <a:latin typeface="Arial" panose="020B0604020202020204" pitchFamily="34" charset="0"/>
              </a:rPr>
              <a:t> it is important because: everyone ages so it affects everyone; a lot of people would pay money to reduce the effects of ageing; perhaps illness/disease is connected to ageing, so the research could make us healthier. It is unimportant because: ageing is different to illness/disease, so we’re still going to get ill; research should focus on diseases that affect younger people instead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rgbClr val="222222"/>
                </a:solidFill>
                <a:latin typeface="Arial" panose="020B0604020202020204" pitchFamily="34" charset="0"/>
              </a:rPr>
              <a:t>3 This gets students thinking about the basics of collision theory, for example speed and temperature. A higher level answer would talk about how many unpaired electrons there are, what particles are colliding (energetics) and the surface they are sitting on (catalysis)</a:t>
            </a:r>
            <a:endParaRPr lang="en-GB" sz="120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4925541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ommons.wikimedia.org/wiki/User:Benjah-bmm27" TargetMode="External"/><Relationship Id="rId4" Type="http://schemas.openxmlformats.org/officeDocument/2006/relationships/hyperlink" Target="https://rsc.li/2PgIARD"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ommons.wikimedia.org/wiki/User:Benjah-bmm27" TargetMode="External"/><Relationship Id="rId4" Type="http://schemas.openxmlformats.org/officeDocument/2006/relationships/hyperlink" Target="https://rsc.li/2PgIAR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9043" y="-94373"/>
            <a:ext cx="3857796" cy="3230028"/>
          </a:xfrm>
          <a:prstGeom prst="rect">
            <a:avLst/>
          </a:prstGeom>
        </p:spPr>
      </p:pic>
      <p:sp>
        <p:nvSpPr>
          <p:cNvPr id="12" name="TextBox 11"/>
          <p:cNvSpPr txBox="1"/>
          <p:nvPr/>
        </p:nvSpPr>
        <p:spPr>
          <a:xfrm>
            <a:off x="323527" y="204444"/>
            <a:ext cx="3816425" cy="369332"/>
          </a:xfrm>
          <a:prstGeom prst="rect">
            <a:avLst/>
          </a:prstGeom>
          <a:noFill/>
        </p:spPr>
        <p:txBody>
          <a:bodyPr wrap="square" rtlCol="0">
            <a:spAutoFit/>
          </a:bodyPr>
          <a:lstStyle/>
          <a:p>
            <a:r>
              <a:rPr lang="en-US" b="1" dirty="0">
                <a:solidFill>
                  <a:schemeClr val="bg1"/>
                </a:solidFill>
              </a:rPr>
              <a:t>A new angle on collision theory</a:t>
            </a:r>
          </a:p>
        </p:txBody>
      </p:sp>
      <p:sp>
        <p:nvSpPr>
          <p:cNvPr id="13" name="TextBox 12"/>
          <p:cNvSpPr txBox="1"/>
          <p:nvPr/>
        </p:nvSpPr>
        <p:spPr>
          <a:xfrm>
            <a:off x="345145" y="764704"/>
            <a:ext cx="324036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a:t>
            </a:r>
            <a:r>
              <a:rPr lang="en-GB" sz="1200" i="1" dirty="0">
                <a:solidFill>
                  <a:schemeClr val="bg1"/>
                </a:solidFill>
              </a:rPr>
              <a:t>: </a:t>
            </a:r>
            <a:r>
              <a:rPr lang="en-GB" sz="1200" i="1" dirty="0" smtClean="0">
                <a:solidFill>
                  <a:schemeClr val="bg1"/>
                </a:solidFill>
                <a:hlinkClick r:id="rId4"/>
              </a:rPr>
              <a:t>rsc.li/2PgIARD</a:t>
            </a:r>
            <a:endParaRPr lang="en-GB" sz="1200" i="1" dirty="0">
              <a:solidFill>
                <a:schemeClr val="bg1"/>
              </a:solidFill>
            </a:endParaRPr>
          </a:p>
        </p:txBody>
      </p:sp>
      <p:sp>
        <p:nvSpPr>
          <p:cNvPr id="8" name="Rectangle 7"/>
          <p:cNvSpPr/>
          <p:nvPr/>
        </p:nvSpPr>
        <p:spPr>
          <a:xfrm>
            <a:off x="345145" y="1123580"/>
            <a:ext cx="4464498" cy="1754326"/>
          </a:xfrm>
          <a:prstGeom prst="rect">
            <a:avLst/>
          </a:prstGeom>
        </p:spPr>
        <p:txBody>
          <a:bodyPr wrap="square">
            <a:spAutoFit/>
          </a:bodyPr>
          <a:lstStyle/>
          <a:p>
            <a:r>
              <a:rPr lang="en-GB" dirty="0" smtClean="0">
                <a:solidFill>
                  <a:schemeClr val="bg1"/>
                </a:solidFill>
              </a:rPr>
              <a:t>A team led by John Polanyi at the University of Toronto has been investigating collision theory by firing molecules at other molecules to see exactly what happens when they collide to form a new bond. </a:t>
            </a:r>
            <a:endParaRPr lang="en-GB" dirty="0">
              <a:solidFill>
                <a:schemeClr val="bg1"/>
              </a:solidFill>
            </a:endParaRPr>
          </a:p>
        </p:txBody>
      </p:sp>
      <p:sp>
        <p:nvSpPr>
          <p:cNvPr id="2" name="Rectangle 1"/>
          <p:cNvSpPr/>
          <p:nvPr/>
        </p:nvSpPr>
        <p:spPr>
          <a:xfrm>
            <a:off x="321120" y="3000613"/>
            <a:ext cx="8525719" cy="1200329"/>
          </a:xfrm>
          <a:prstGeom prst="rect">
            <a:avLst/>
          </a:prstGeom>
        </p:spPr>
        <p:txBody>
          <a:bodyPr wrap="square">
            <a:spAutoFit/>
          </a:bodyPr>
          <a:lstStyle/>
          <a:p>
            <a:r>
              <a:rPr lang="en-GB" dirty="0">
                <a:solidFill>
                  <a:schemeClr val="bg1"/>
                </a:solidFill>
              </a:rPr>
              <a:t>First, the team split a molecule</a:t>
            </a:r>
            <a:r>
              <a:rPr lang="en-GB" dirty="0">
                <a:solidFill>
                  <a:schemeClr val="bg1"/>
                </a:solidFill>
                <a:latin typeface="PlantinStd"/>
              </a:rPr>
              <a:t> to make a CF</a:t>
            </a:r>
            <a:r>
              <a:rPr lang="en-GB" baseline="-25000" dirty="0">
                <a:solidFill>
                  <a:schemeClr val="bg1"/>
                </a:solidFill>
                <a:latin typeface="PlantinStd"/>
              </a:rPr>
              <a:t>2</a:t>
            </a:r>
            <a:r>
              <a:rPr lang="en-GB" dirty="0">
                <a:solidFill>
                  <a:schemeClr val="bg1"/>
                </a:solidFill>
                <a:latin typeface="PlantinStd"/>
              </a:rPr>
              <a:t> radical. A radical is a particle with an unpaired electron. They then fired this into a stationary CF</a:t>
            </a:r>
            <a:r>
              <a:rPr lang="en-GB" baseline="-25000" dirty="0">
                <a:solidFill>
                  <a:schemeClr val="bg1"/>
                </a:solidFill>
                <a:latin typeface="PlantinStd"/>
              </a:rPr>
              <a:t>2</a:t>
            </a:r>
            <a:r>
              <a:rPr lang="en-GB" dirty="0">
                <a:solidFill>
                  <a:schemeClr val="bg1"/>
                </a:solidFill>
                <a:latin typeface="PlantinStd"/>
              </a:rPr>
              <a:t> radical to make </a:t>
            </a:r>
            <a:r>
              <a:rPr lang="en-GB" dirty="0" smtClean="0">
                <a:solidFill>
                  <a:schemeClr val="bg1"/>
                </a:solidFill>
                <a:latin typeface="PlantinStd"/>
              </a:rPr>
              <a:t>C</a:t>
            </a:r>
            <a:r>
              <a:rPr lang="en-GB" baseline="-25000" dirty="0" smtClean="0">
                <a:solidFill>
                  <a:schemeClr val="bg1"/>
                </a:solidFill>
                <a:latin typeface="PlantinStd"/>
              </a:rPr>
              <a:t>2</a:t>
            </a:r>
            <a:r>
              <a:rPr lang="en-GB" dirty="0" smtClean="0">
                <a:solidFill>
                  <a:schemeClr val="bg1"/>
                </a:solidFill>
                <a:latin typeface="PlantinStd"/>
              </a:rPr>
              <a:t>F</a:t>
            </a:r>
            <a:r>
              <a:rPr lang="en-GB" baseline="-25000" dirty="0" smtClean="0">
                <a:solidFill>
                  <a:schemeClr val="bg1"/>
                </a:solidFill>
                <a:latin typeface="PlantinStd"/>
              </a:rPr>
              <a:t>4</a:t>
            </a:r>
            <a:r>
              <a:rPr lang="en-GB" dirty="0" smtClean="0">
                <a:solidFill>
                  <a:schemeClr val="bg1"/>
                </a:solidFill>
                <a:latin typeface="PlantinStd"/>
              </a:rPr>
              <a:t>. </a:t>
            </a:r>
            <a:r>
              <a:rPr lang="en-GB" dirty="0">
                <a:solidFill>
                  <a:schemeClr val="bg1"/>
                </a:solidFill>
                <a:latin typeface="PlantinStd"/>
              </a:rPr>
              <a:t>By changing the position of the stationary radical, they could change the angle of collision.</a:t>
            </a:r>
            <a:endParaRPr lang="en-GB" dirty="0">
              <a:solidFill>
                <a:schemeClr val="bg1"/>
              </a:solidFill>
            </a:endParaRPr>
          </a:p>
        </p:txBody>
      </p:sp>
      <p:sp>
        <p:nvSpPr>
          <p:cNvPr id="11" name="Rectangle 10"/>
          <p:cNvSpPr/>
          <p:nvPr/>
        </p:nvSpPr>
        <p:spPr>
          <a:xfrm>
            <a:off x="6420943" y="2708629"/>
            <a:ext cx="1967481" cy="338554"/>
          </a:xfrm>
          <a:prstGeom prst="rect">
            <a:avLst/>
          </a:prstGeom>
        </p:spPr>
        <p:txBody>
          <a:bodyPr wrap="square">
            <a:spAutoFit/>
          </a:bodyPr>
          <a:lstStyle/>
          <a:p>
            <a:r>
              <a:rPr lang="en-GB" sz="800" dirty="0" err="1" smtClean="0">
                <a:solidFill>
                  <a:srgbClr val="000000"/>
                </a:solidFill>
                <a:latin typeface="Linux Libertine"/>
              </a:rPr>
              <a:t>Tetrafluoroethylene</a:t>
            </a:r>
            <a:r>
              <a:rPr lang="en-GB" sz="800" dirty="0" smtClean="0">
                <a:solidFill>
                  <a:srgbClr val="000000"/>
                </a:solidFill>
                <a:latin typeface="Linux Libertine"/>
              </a:rPr>
              <a:t>. </a:t>
            </a:r>
            <a:r>
              <a:rPr lang="en-GB" sz="800" u="sng" dirty="0" smtClean="0">
                <a:solidFill>
                  <a:srgbClr val="0B0080"/>
                </a:solidFill>
                <a:latin typeface="Arial" panose="020B0604020202020204" pitchFamily="34" charset="0"/>
                <a:hlinkClick r:id="rId5" tooltip="User:Benjah-bmm27"/>
              </a:rPr>
              <a:t>Benjah-bmm27</a:t>
            </a:r>
            <a:r>
              <a:rPr lang="en-GB" sz="800" dirty="0">
                <a:solidFill>
                  <a:schemeClr val="bg1"/>
                </a:solidFill>
                <a:latin typeface="Arial" panose="020B0604020202020204" pitchFamily="34" charset="0"/>
              </a:rPr>
              <a:t>.</a:t>
            </a:r>
            <a:r>
              <a:rPr lang="en-GB" sz="800" dirty="0" smtClean="0">
                <a:solidFill>
                  <a:schemeClr val="bg1"/>
                </a:solidFill>
                <a:latin typeface="Arial" panose="020B0604020202020204" pitchFamily="34" charset="0"/>
              </a:rPr>
              <a:t> This work is in the public domain</a:t>
            </a:r>
            <a:endParaRPr lang="en-GB" sz="800" dirty="0">
              <a:solidFill>
                <a:schemeClr val="bg1"/>
              </a:solidFill>
            </a:endParaRPr>
          </a:p>
        </p:txBody>
      </p:sp>
      <p:sp>
        <p:nvSpPr>
          <p:cNvPr id="4" name="Rectangle 3"/>
          <p:cNvSpPr/>
          <p:nvPr/>
        </p:nvSpPr>
        <p:spPr>
          <a:xfrm>
            <a:off x="3962758" y="4241772"/>
            <a:ext cx="4884081" cy="1200329"/>
          </a:xfrm>
          <a:prstGeom prst="rect">
            <a:avLst/>
          </a:prstGeom>
        </p:spPr>
        <p:txBody>
          <a:bodyPr wrap="square">
            <a:spAutoFit/>
          </a:bodyPr>
          <a:lstStyle/>
          <a:p>
            <a:r>
              <a:rPr lang="en-GB" dirty="0" smtClean="0">
                <a:solidFill>
                  <a:schemeClr val="bg1"/>
                </a:solidFill>
                <a:latin typeface="PlantinStd"/>
              </a:rPr>
              <a:t>In a head-on collision, </a:t>
            </a:r>
            <a:r>
              <a:rPr lang="en-GB" dirty="0">
                <a:solidFill>
                  <a:schemeClr val="bg1"/>
                </a:solidFill>
                <a:latin typeface="PlantinStd"/>
              </a:rPr>
              <a:t>C</a:t>
            </a:r>
            <a:r>
              <a:rPr lang="en-GB" baseline="-25000" dirty="0">
                <a:solidFill>
                  <a:schemeClr val="bg1"/>
                </a:solidFill>
                <a:latin typeface="PlantinStd"/>
              </a:rPr>
              <a:t>2</a:t>
            </a:r>
            <a:r>
              <a:rPr lang="en-GB" dirty="0">
                <a:solidFill>
                  <a:schemeClr val="bg1"/>
                </a:solidFill>
                <a:latin typeface="PlantinStd"/>
              </a:rPr>
              <a:t>F</a:t>
            </a:r>
            <a:r>
              <a:rPr lang="en-GB" baseline="-25000" dirty="0">
                <a:solidFill>
                  <a:schemeClr val="bg1"/>
                </a:solidFill>
                <a:latin typeface="PlantinStd"/>
              </a:rPr>
              <a:t>4 </a:t>
            </a:r>
            <a:r>
              <a:rPr lang="en-GB" dirty="0" smtClean="0">
                <a:solidFill>
                  <a:schemeClr val="bg1"/>
                </a:solidFill>
                <a:latin typeface="PlantinStd"/>
              </a:rPr>
              <a:t>is formed when the radicals collide. In an offset collision, the radicals bounce off each other first, then react slightly later.</a:t>
            </a:r>
            <a:endParaRPr lang="en-GB" dirty="0">
              <a:solidFill>
                <a:schemeClr val="bg1"/>
              </a:solidFill>
            </a:endParaRPr>
          </a:p>
        </p:txBody>
      </p:sp>
      <p:sp>
        <p:nvSpPr>
          <p:cNvPr id="14" name="Rectangle 13"/>
          <p:cNvSpPr/>
          <p:nvPr/>
        </p:nvSpPr>
        <p:spPr>
          <a:xfrm>
            <a:off x="3962758" y="5680914"/>
            <a:ext cx="4884081" cy="923330"/>
          </a:xfrm>
          <a:prstGeom prst="rect">
            <a:avLst/>
          </a:prstGeom>
        </p:spPr>
        <p:txBody>
          <a:bodyPr wrap="square">
            <a:spAutoFit/>
          </a:bodyPr>
          <a:lstStyle/>
          <a:p>
            <a:r>
              <a:rPr lang="en-GB" dirty="0">
                <a:solidFill>
                  <a:schemeClr val="bg1"/>
                </a:solidFill>
              </a:rPr>
              <a:t>B</a:t>
            </a:r>
            <a:r>
              <a:rPr lang="en-GB" dirty="0" smtClean="0">
                <a:solidFill>
                  <a:schemeClr val="bg1"/>
                </a:solidFill>
              </a:rPr>
              <a:t>y </a:t>
            </a:r>
            <a:r>
              <a:rPr lang="en-GB" dirty="0">
                <a:solidFill>
                  <a:schemeClr val="bg1"/>
                </a:solidFill>
              </a:rPr>
              <a:t>firing oxygen at </a:t>
            </a:r>
            <a:r>
              <a:rPr lang="en-GB" dirty="0" smtClean="0">
                <a:solidFill>
                  <a:schemeClr val="bg1"/>
                </a:solidFill>
              </a:rPr>
              <a:t>biomolecules, the technique could be used to investigate the causes of ageing.</a:t>
            </a:r>
            <a:endParaRPr lang="en-GB"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608" y="83643"/>
            <a:ext cx="2156704" cy="1805750"/>
          </a:xfrm>
          <a:prstGeom prst="rect">
            <a:avLst/>
          </a:prstGeom>
        </p:spPr>
      </p:pic>
      <p:sp>
        <p:nvSpPr>
          <p:cNvPr id="12" name="TextBox 11"/>
          <p:cNvSpPr txBox="1"/>
          <p:nvPr/>
        </p:nvSpPr>
        <p:spPr>
          <a:xfrm>
            <a:off x="323527" y="204444"/>
            <a:ext cx="3816425" cy="369332"/>
          </a:xfrm>
          <a:prstGeom prst="rect">
            <a:avLst/>
          </a:prstGeom>
          <a:noFill/>
        </p:spPr>
        <p:txBody>
          <a:bodyPr wrap="square" rtlCol="0">
            <a:spAutoFit/>
          </a:bodyPr>
          <a:lstStyle/>
          <a:p>
            <a:r>
              <a:rPr lang="en-US" b="1" dirty="0" smtClean="0">
                <a:solidFill>
                  <a:schemeClr val="bg1"/>
                </a:solidFill>
              </a:rPr>
              <a:t>A new angle on collision theory</a:t>
            </a:r>
            <a:endParaRPr lang="en-US" b="1" dirty="0">
              <a:solidFill>
                <a:schemeClr val="bg1"/>
              </a:solidFill>
            </a:endParaRPr>
          </a:p>
        </p:txBody>
      </p:sp>
      <p:sp>
        <p:nvSpPr>
          <p:cNvPr id="13" name="TextBox 12"/>
          <p:cNvSpPr txBox="1"/>
          <p:nvPr/>
        </p:nvSpPr>
        <p:spPr>
          <a:xfrm>
            <a:off x="3995936" y="249608"/>
            <a:ext cx="324036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a:t>
            </a:r>
            <a:r>
              <a:rPr lang="en-GB" sz="1200" i="1" dirty="0" smtClean="0">
                <a:solidFill>
                  <a:schemeClr val="bg1"/>
                </a:solidFill>
                <a:hlinkClick r:id="rId4"/>
              </a:rPr>
              <a:t>rsc.li/2PgIARD</a:t>
            </a:r>
            <a:endParaRPr lang="en-GB" sz="1200" i="1" dirty="0">
              <a:solidFill>
                <a:schemeClr val="bg1"/>
              </a:solidFill>
            </a:endParaRPr>
          </a:p>
        </p:txBody>
      </p:sp>
      <p:sp>
        <p:nvSpPr>
          <p:cNvPr id="8" name="Rectangle 7"/>
          <p:cNvSpPr/>
          <p:nvPr/>
        </p:nvSpPr>
        <p:spPr>
          <a:xfrm>
            <a:off x="348206" y="674337"/>
            <a:ext cx="6744074" cy="1200329"/>
          </a:xfrm>
          <a:prstGeom prst="rect">
            <a:avLst/>
          </a:prstGeom>
        </p:spPr>
        <p:txBody>
          <a:bodyPr wrap="square">
            <a:spAutoFit/>
          </a:bodyPr>
          <a:lstStyle/>
          <a:p>
            <a:r>
              <a:rPr lang="en-GB" dirty="0" smtClean="0">
                <a:solidFill>
                  <a:schemeClr val="bg1"/>
                </a:solidFill>
              </a:rPr>
              <a:t>A team led by John Polanyi at the University of Toronto has been investigating collision theory by firing molecules at other molecules to see exactly what happens when they collide to form a new bond. </a:t>
            </a:r>
            <a:endParaRPr lang="en-GB" dirty="0">
              <a:solidFill>
                <a:schemeClr val="bg1"/>
              </a:solidFill>
            </a:endParaRPr>
          </a:p>
        </p:txBody>
      </p:sp>
      <p:sp>
        <p:nvSpPr>
          <p:cNvPr id="2" name="Rectangle 1"/>
          <p:cNvSpPr/>
          <p:nvPr/>
        </p:nvSpPr>
        <p:spPr>
          <a:xfrm>
            <a:off x="323887" y="2002496"/>
            <a:ext cx="8529233" cy="1200329"/>
          </a:xfrm>
          <a:prstGeom prst="rect">
            <a:avLst/>
          </a:prstGeom>
        </p:spPr>
        <p:txBody>
          <a:bodyPr wrap="square">
            <a:spAutoFit/>
          </a:bodyPr>
          <a:lstStyle/>
          <a:p>
            <a:r>
              <a:rPr lang="en-GB" dirty="0" smtClean="0">
                <a:solidFill>
                  <a:schemeClr val="bg1"/>
                </a:solidFill>
              </a:rPr>
              <a:t>First, the team split a molecule</a:t>
            </a:r>
            <a:r>
              <a:rPr lang="en-GB" dirty="0" smtClean="0">
                <a:solidFill>
                  <a:schemeClr val="bg1"/>
                </a:solidFill>
                <a:latin typeface="PlantinStd"/>
              </a:rPr>
              <a:t> to make a CF</a:t>
            </a:r>
            <a:r>
              <a:rPr lang="en-GB" baseline="-25000" dirty="0" smtClean="0">
                <a:solidFill>
                  <a:schemeClr val="bg1"/>
                </a:solidFill>
                <a:latin typeface="PlantinStd"/>
              </a:rPr>
              <a:t>2</a:t>
            </a:r>
            <a:r>
              <a:rPr lang="en-GB" dirty="0">
                <a:solidFill>
                  <a:schemeClr val="bg1"/>
                </a:solidFill>
                <a:latin typeface="PlantinStd"/>
              </a:rPr>
              <a:t> </a:t>
            </a:r>
            <a:r>
              <a:rPr lang="en-GB" dirty="0" smtClean="0">
                <a:solidFill>
                  <a:schemeClr val="bg1"/>
                </a:solidFill>
                <a:latin typeface="PlantinStd"/>
              </a:rPr>
              <a:t>radical. A radical is a particle with an unpaired electron. They then fired this into a stationary CF</a:t>
            </a:r>
            <a:r>
              <a:rPr lang="en-GB" baseline="-25000" dirty="0" smtClean="0">
                <a:solidFill>
                  <a:schemeClr val="bg1"/>
                </a:solidFill>
                <a:latin typeface="PlantinStd"/>
              </a:rPr>
              <a:t>2</a:t>
            </a:r>
            <a:r>
              <a:rPr lang="en-GB" dirty="0" smtClean="0">
                <a:solidFill>
                  <a:schemeClr val="bg1"/>
                </a:solidFill>
                <a:latin typeface="PlantinStd"/>
              </a:rPr>
              <a:t> radical to make </a:t>
            </a:r>
            <a:r>
              <a:rPr lang="en-GB" dirty="0">
                <a:solidFill>
                  <a:schemeClr val="bg1"/>
                </a:solidFill>
                <a:latin typeface="PlantinStd"/>
              </a:rPr>
              <a:t>C</a:t>
            </a:r>
            <a:r>
              <a:rPr lang="en-GB" baseline="-25000" dirty="0">
                <a:solidFill>
                  <a:schemeClr val="bg1"/>
                </a:solidFill>
                <a:latin typeface="PlantinStd"/>
              </a:rPr>
              <a:t>2</a:t>
            </a:r>
            <a:r>
              <a:rPr lang="en-GB" dirty="0">
                <a:solidFill>
                  <a:schemeClr val="bg1"/>
                </a:solidFill>
                <a:latin typeface="PlantinStd"/>
              </a:rPr>
              <a:t>F</a:t>
            </a:r>
            <a:r>
              <a:rPr lang="en-GB" baseline="-25000" dirty="0">
                <a:solidFill>
                  <a:schemeClr val="bg1"/>
                </a:solidFill>
                <a:latin typeface="PlantinStd"/>
              </a:rPr>
              <a:t>4</a:t>
            </a:r>
            <a:r>
              <a:rPr lang="en-GB" dirty="0" smtClean="0">
                <a:solidFill>
                  <a:schemeClr val="bg1"/>
                </a:solidFill>
                <a:latin typeface="PlantinStd"/>
              </a:rPr>
              <a:t>. </a:t>
            </a:r>
            <a:r>
              <a:rPr lang="en-GB" dirty="0" smtClean="0">
                <a:solidFill>
                  <a:schemeClr val="bg1"/>
                </a:solidFill>
                <a:latin typeface="PlantinStd"/>
              </a:rPr>
              <a:t>By changing the position of the stationary radical, they could change the angle of collision.</a:t>
            </a:r>
            <a:endParaRPr lang="en-GB" dirty="0">
              <a:solidFill>
                <a:schemeClr val="bg1"/>
              </a:solidFill>
            </a:endParaRPr>
          </a:p>
        </p:txBody>
      </p:sp>
      <p:sp>
        <p:nvSpPr>
          <p:cNvPr id="11" name="Rectangle 10"/>
          <p:cNvSpPr/>
          <p:nvPr/>
        </p:nvSpPr>
        <p:spPr>
          <a:xfrm>
            <a:off x="7732445" y="1633164"/>
            <a:ext cx="1120675" cy="369332"/>
          </a:xfrm>
          <a:prstGeom prst="rect">
            <a:avLst/>
          </a:prstGeom>
        </p:spPr>
        <p:txBody>
          <a:bodyPr wrap="square">
            <a:spAutoFit/>
          </a:bodyPr>
          <a:lstStyle/>
          <a:p>
            <a:r>
              <a:rPr lang="en-GB" sz="600" dirty="0" err="1">
                <a:solidFill>
                  <a:srgbClr val="000000"/>
                </a:solidFill>
                <a:latin typeface="Linux Libertine"/>
              </a:rPr>
              <a:t>Tetrafluoroethylene</a:t>
            </a:r>
            <a:r>
              <a:rPr lang="en-GB" sz="600" dirty="0">
                <a:solidFill>
                  <a:srgbClr val="000000"/>
                </a:solidFill>
                <a:latin typeface="Linux Libertine"/>
              </a:rPr>
              <a:t>. </a:t>
            </a:r>
            <a:r>
              <a:rPr lang="en-GB" sz="600" u="sng" dirty="0">
                <a:solidFill>
                  <a:srgbClr val="0B0080"/>
                </a:solidFill>
                <a:latin typeface="Arial" panose="020B0604020202020204" pitchFamily="34" charset="0"/>
                <a:hlinkClick r:id="rId5" tooltip="User:Benjah-bmm27"/>
              </a:rPr>
              <a:t>Benjah-bmm27</a:t>
            </a:r>
            <a:r>
              <a:rPr lang="en-GB" sz="600" dirty="0">
                <a:solidFill>
                  <a:schemeClr val="bg1"/>
                </a:solidFill>
                <a:latin typeface="Arial" panose="020B0604020202020204" pitchFamily="34" charset="0"/>
              </a:rPr>
              <a:t>. This work is in the public </a:t>
            </a:r>
            <a:r>
              <a:rPr lang="en-GB" sz="600" dirty="0" smtClean="0">
                <a:solidFill>
                  <a:schemeClr val="bg1"/>
                </a:solidFill>
                <a:latin typeface="Arial" panose="020B0604020202020204" pitchFamily="34" charset="0"/>
              </a:rPr>
              <a:t>domain</a:t>
            </a:r>
            <a:endParaRPr lang="en-GB" sz="600" dirty="0">
              <a:solidFill>
                <a:schemeClr val="bg1"/>
              </a:solidFill>
            </a:endParaRPr>
          </a:p>
        </p:txBody>
      </p:sp>
      <p:sp>
        <p:nvSpPr>
          <p:cNvPr id="4" name="Rectangle 3"/>
          <p:cNvSpPr/>
          <p:nvPr/>
        </p:nvSpPr>
        <p:spPr>
          <a:xfrm>
            <a:off x="3707904" y="4631545"/>
            <a:ext cx="5093357" cy="2862322"/>
          </a:xfrm>
          <a:prstGeom prst="rect">
            <a:avLst/>
          </a:prstGeom>
        </p:spPr>
        <p:txBody>
          <a:bodyPr wrap="square">
            <a:spAutoFit/>
          </a:bodyPr>
          <a:lstStyle/>
          <a:p>
            <a:pPr marL="342900" indent="-342900">
              <a:buAutoNum type="arabicPeriod"/>
            </a:pPr>
            <a:r>
              <a:rPr lang="en-GB" dirty="0" smtClean="0">
                <a:solidFill>
                  <a:schemeClr val="bg1"/>
                </a:solidFill>
                <a:latin typeface="PlantinStd"/>
              </a:rPr>
              <a:t>In 1986, John Polanyi won a Nobel prize in chemistry. What are three advantages and three disadvantages of giving people prizes for scientific achievement?</a:t>
            </a:r>
          </a:p>
          <a:p>
            <a:pPr marL="342900" indent="-342900">
              <a:buAutoNum type="arabicPeriod"/>
            </a:pPr>
            <a:r>
              <a:rPr lang="en-GB" dirty="0" smtClean="0">
                <a:solidFill>
                  <a:schemeClr val="bg1"/>
                </a:solidFill>
                <a:latin typeface="PlantinStd"/>
              </a:rPr>
              <a:t>Do you think it is important to investigate the causes of ageing? Why?</a:t>
            </a:r>
          </a:p>
          <a:p>
            <a:pPr marL="342900" indent="-342900">
              <a:buAutoNum type="arabicPeriod"/>
            </a:pPr>
            <a:r>
              <a:rPr lang="en-GB" dirty="0" smtClean="0">
                <a:solidFill>
                  <a:schemeClr val="bg1"/>
                </a:solidFill>
                <a:latin typeface="PlantinStd"/>
              </a:rPr>
              <a:t>What other factors could affect whether a bond is formed?</a:t>
            </a:r>
          </a:p>
          <a:p>
            <a:pPr marL="342900" indent="-342900">
              <a:buAutoNum type="arabicPeriod"/>
            </a:pPr>
            <a:endParaRPr lang="en-GB" dirty="0">
              <a:solidFill>
                <a:schemeClr val="bg1"/>
              </a:solidFill>
            </a:endParaRPr>
          </a:p>
          <a:p>
            <a:endParaRPr lang="en-GB" dirty="0">
              <a:solidFill>
                <a:schemeClr val="bg1"/>
              </a:solidFill>
            </a:endParaRPr>
          </a:p>
        </p:txBody>
      </p:sp>
      <p:sp>
        <p:nvSpPr>
          <p:cNvPr id="15" name="Rectangle 14"/>
          <p:cNvSpPr/>
          <p:nvPr/>
        </p:nvSpPr>
        <p:spPr>
          <a:xfrm>
            <a:off x="323887" y="3330655"/>
            <a:ext cx="8477374" cy="1477328"/>
          </a:xfrm>
          <a:prstGeom prst="rect">
            <a:avLst/>
          </a:prstGeom>
        </p:spPr>
        <p:txBody>
          <a:bodyPr wrap="square">
            <a:spAutoFit/>
          </a:bodyPr>
          <a:lstStyle/>
          <a:p>
            <a:r>
              <a:rPr lang="en-GB" dirty="0" smtClean="0">
                <a:solidFill>
                  <a:schemeClr val="bg1"/>
                </a:solidFill>
                <a:latin typeface="PlantinStd"/>
              </a:rPr>
              <a:t>In a head-on collision, </a:t>
            </a:r>
            <a:r>
              <a:rPr lang="en-GB" dirty="0">
                <a:solidFill>
                  <a:schemeClr val="bg1"/>
                </a:solidFill>
                <a:latin typeface="PlantinStd"/>
              </a:rPr>
              <a:t>C</a:t>
            </a:r>
            <a:r>
              <a:rPr lang="en-GB" baseline="-25000" dirty="0">
                <a:solidFill>
                  <a:schemeClr val="bg1"/>
                </a:solidFill>
                <a:latin typeface="PlantinStd"/>
              </a:rPr>
              <a:t>2</a:t>
            </a:r>
            <a:r>
              <a:rPr lang="en-GB" dirty="0">
                <a:solidFill>
                  <a:schemeClr val="bg1"/>
                </a:solidFill>
                <a:latin typeface="PlantinStd"/>
              </a:rPr>
              <a:t>F</a:t>
            </a:r>
            <a:r>
              <a:rPr lang="en-GB" baseline="-25000" dirty="0">
                <a:solidFill>
                  <a:schemeClr val="bg1"/>
                </a:solidFill>
                <a:latin typeface="PlantinStd"/>
              </a:rPr>
              <a:t>4 </a:t>
            </a:r>
            <a:r>
              <a:rPr lang="en-GB" dirty="0" smtClean="0">
                <a:solidFill>
                  <a:schemeClr val="bg1"/>
                </a:solidFill>
                <a:latin typeface="PlantinStd"/>
              </a:rPr>
              <a:t>is formed when the radicals collide. In an offset collision, the radicals bounce off each other first, then react slightly later. </a:t>
            </a:r>
            <a:r>
              <a:rPr lang="en-GB" dirty="0">
                <a:solidFill>
                  <a:schemeClr val="bg1"/>
                </a:solidFill>
              </a:rPr>
              <a:t>By firing oxygen at biomolecules, the technique could be used to investigate the causes of ageing.</a:t>
            </a:r>
          </a:p>
          <a:p>
            <a:endParaRPr lang="en-GB" dirty="0">
              <a:solidFill>
                <a:schemeClr val="bg1"/>
              </a:solidFill>
            </a:endParaRPr>
          </a:p>
        </p:txBody>
      </p:sp>
    </p:spTree>
    <p:extLst>
      <p:ext uri="{BB962C8B-B14F-4D97-AF65-F5344CB8AC3E}">
        <p14:creationId xmlns:p14="http://schemas.microsoft.com/office/powerpoint/2010/main" val="1211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27d643f5-4560-4eff-9f48-d0fe6b2bec2d"/>
    <ds:schemaRef ds:uri="http://www.w3.org/XML/1998/namespace"/>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4449</TotalTime>
  <Words>639</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Linux Libertine</vt:lpstr>
      <vt:lpstr>PlantinStd</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slides: A new angle on collision theory</dc:title>
  <dc:creator>Matt Baldwin</dc:creator>
  <cp:lastModifiedBy>Luke Blackburn</cp:lastModifiedBy>
  <cp:revision>407</cp:revision>
  <cp:lastPrinted>2018-04-19T13:17:15Z</cp:lastPrinted>
  <dcterms:created xsi:type="dcterms:W3CDTF">2013-06-04T12:27:23Z</dcterms:created>
  <dcterms:modified xsi:type="dcterms:W3CDTF">2018-10-23T08:05:12Z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