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8"/>
  </p:notesMasterIdLst>
  <p:sldIdLst>
    <p:sldId id="293" r:id="rId5"/>
    <p:sldId id="294" r:id="rId6"/>
    <p:sldId id="29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 id="{1FF72757-5A71-4AE8-BD67-48803ECBEF0B}">
          <p14:sldIdLst>
            <p14:sldId id="293"/>
          </p14:sldIdLst>
        </p14:section>
        <p14:section name="Integrated instructions" id="{64C1D022-18C7-40BA-992A-2955A02C6340}">
          <p14:sldIdLst>
            <p14:sldId id="294"/>
            <p14:sldId id="290"/>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503DB1F-4D90-F183-C696-415FB87D612B}" name="Georgia Murphy" initials="GM" userId="S::MurphyG@rsc.org::e6114088-85e7-408f-b978-c0430ff13ad8" providerId="AD"/>
  <p188:author id="{5F1CC0B0-84E0-BD6A-D99C-C314168B48E6}" name="Juliet Kennard" initials="JK" userId="S::kennardj@rsc.org::171ce03e-ecb9-44f8-bcbb-a85643c4c66a" providerId="AD"/>
  <p188:author id="{C74B60E9-655C-E89A-6316-3841AD519658}" name="Juliet Kennard" initials="JK" userId="S::KennardJ@rsc.org::171ce03e-ecb9-44f8-bcbb-a85643c4c66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092B"/>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07" autoAdjust="0"/>
    <p:restoredTop sz="84034" autoAdjust="0"/>
  </p:normalViewPr>
  <p:slideViewPr>
    <p:cSldViewPr snapToGrid="0">
      <p:cViewPr varScale="1">
        <p:scale>
          <a:sx n="67" d="100"/>
          <a:sy n="67" d="100"/>
        </p:scale>
        <p:origin x="1262" y="58"/>
      </p:cViewPr>
      <p:guideLst/>
    </p:cSldViewPr>
  </p:slideViewPr>
  <p:outlineViewPr>
    <p:cViewPr>
      <p:scale>
        <a:sx n="33" d="100"/>
        <a:sy n="33" d="100"/>
      </p:scale>
      <p:origin x="0" y="0"/>
    </p:cViewPr>
  </p:outlineViewPr>
  <p:notesTextViewPr>
    <p:cViewPr>
      <p:scale>
        <a:sx n="125" d="100"/>
        <a:sy n="125" d="100"/>
      </p:scale>
      <p:origin x="0" y="0"/>
    </p:cViewPr>
  </p:notesTextViewPr>
  <p:gridSpacing cx="72000" cy="720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AE99E1-1495-406F-B49D-BDD45F7BC339}" type="datetimeFigureOut">
              <a:rPr lang="en-GB" smtClean="0"/>
              <a:t>25/02/2025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4DA5DC-95BF-4697-A9FC-A2237F0DBCE8}" type="slidenum">
              <a:rPr lang="en-GB" smtClean="0"/>
              <a:t>‹#›</a:t>
            </a:fld>
            <a:endParaRPr lang="en-GB"/>
          </a:p>
        </p:txBody>
      </p:sp>
    </p:spTree>
    <p:extLst>
      <p:ext uri="{BB962C8B-B14F-4D97-AF65-F5344CB8AC3E}">
        <p14:creationId xmlns:p14="http://schemas.microsoft.com/office/powerpoint/2010/main" val="3435689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 Royal Society of Chemistry, Louise Tomlinson.</a:t>
            </a:r>
          </a:p>
        </p:txBody>
      </p:sp>
      <p:sp>
        <p:nvSpPr>
          <p:cNvPr id="4" name="Slide Number Placeholder 3"/>
          <p:cNvSpPr>
            <a:spLocks noGrp="1"/>
          </p:cNvSpPr>
          <p:nvPr>
            <p:ph type="sldNum" sz="quarter" idx="5"/>
          </p:nvPr>
        </p:nvSpPr>
        <p:spPr/>
        <p:txBody>
          <a:bodyPr/>
          <a:lstStyle/>
          <a:p>
            <a:fld id="{6A4DA5DC-95BF-4697-A9FC-A2237F0DBCE8}" type="slidenum">
              <a:rPr lang="en-GB" smtClean="0"/>
              <a:t>1</a:t>
            </a:fld>
            <a:endParaRPr lang="en-GB"/>
          </a:p>
        </p:txBody>
      </p:sp>
    </p:spTree>
    <p:extLst>
      <p:ext uri="{BB962C8B-B14F-4D97-AF65-F5344CB8AC3E}">
        <p14:creationId xmlns:p14="http://schemas.microsoft.com/office/powerpoint/2010/main" val="2277165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buFont typeface="+mj-lt"/>
              <a:buNone/>
            </a:pPr>
            <a:r>
              <a:rPr lang="en-GB" sz="1800" b="1" i="0" u="none" dirty="0">
                <a:effectLst/>
                <a:latin typeface="Calibri" panose="020F0502020204030204" pitchFamily="34" charset="0"/>
                <a:ea typeface="Calibri" panose="020F0502020204030204" pitchFamily="34" charset="0"/>
                <a:cs typeface="Times New Roman" panose="02020603050405020304" pitchFamily="18" charset="0"/>
              </a:rPr>
              <a:t>Method</a:t>
            </a:r>
          </a:p>
          <a:p>
            <a:pPr marL="342900" lvl="0" indent="-342900">
              <a:lnSpc>
                <a:spcPct val="107000"/>
              </a:lnSpc>
              <a:buFont typeface="+mj-lt"/>
              <a:buAutoNum type="arabicPeriod"/>
            </a:pPr>
            <a:r>
              <a:rPr lang="en-GB" sz="1800" i="0" u="none" dirty="0">
                <a:effectLst/>
                <a:latin typeface="Calibri" panose="020F0502020204030204" pitchFamily="34" charset="0"/>
                <a:ea typeface="Calibri" panose="020F0502020204030204" pitchFamily="34" charset="0"/>
                <a:cs typeface="Times New Roman" panose="02020603050405020304" pitchFamily="18" charset="0"/>
              </a:rPr>
              <a:t>Place 1 drop of </a:t>
            </a:r>
            <a:r>
              <a:rPr lang="en-GB" sz="1800" i="0" u="none" dirty="0">
                <a:effectLst/>
                <a:latin typeface="Cambria Math" panose="02040503050406030204" pitchFamily="18" charset="0"/>
                <a:ea typeface="Cambria Math" panose="02040503050406030204" pitchFamily="18" charset="0"/>
                <a:cs typeface="Times New Roman" panose="02020603050405020304" pitchFamily="18" charset="0"/>
              </a:rPr>
              <a:t>KI</a:t>
            </a:r>
            <a:r>
              <a:rPr lang="en-GB" sz="1800" i="0" u="none" dirty="0">
                <a:effectLst/>
                <a:latin typeface="Calibri" panose="020F0502020204030204" pitchFamily="34" charset="0"/>
                <a:ea typeface="Calibri" panose="020F0502020204030204" pitchFamily="34" charset="0"/>
                <a:cs typeface="Times New Roman" panose="02020603050405020304" pitchFamily="18" charset="0"/>
              </a:rPr>
              <a:t> in all white circles.</a:t>
            </a:r>
          </a:p>
          <a:p>
            <a:pPr marL="342900" lvl="0" indent="-342900">
              <a:lnSpc>
                <a:spcPct val="107000"/>
              </a:lnSpc>
              <a:buFont typeface="+mj-lt"/>
              <a:buAutoNum type="arabicPeriod"/>
            </a:pPr>
            <a:r>
              <a:rPr lang="en-GB" sz="1800" i="0" u="none" dirty="0">
                <a:effectLst/>
                <a:latin typeface="Calibri" panose="020F0502020204030204" pitchFamily="34" charset="0"/>
                <a:ea typeface="Calibri" panose="020F0502020204030204" pitchFamily="34" charset="0"/>
                <a:cs typeface="Times New Roman" panose="02020603050405020304" pitchFamily="18" charset="0"/>
              </a:rPr>
              <a:t>Add 1 drop of starch to all white circles.</a:t>
            </a:r>
          </a:p>
          <a:p>
            <a:pPr marL="342900" lvl="0" indent="-342900">
              <a:lnSpc>
                <a:spcPct val="107000"/>
              </a:lnSpc>
              <a:buFont typeface="+mj-lt"/>
              <a:buAutoNum type="arabicPeriod"/>
            </a:pPr>
            <a:r>
              <a:rPr lang="en-GB" sz="1800" i="0" u="none" dirty="0">
                <a:effectLst/>
                <a:latin typeface="Calibri" panose="020F0502020204030204" pitchFamily="34" charset="0"/>
                <a:ea typeface="Calibri" panose="020F0502020204030204" pitchFamily="34" charset="0"/>
                <a:cs typeface="Times New Roman" panose="02020603050405020304" pitchFamily="18" charset="0"/>
              </a:rPr>
              <a:t>Place 2 drops of bleach solution in the grey circle.</a:t>
            </a:r>
          </a:p>
          <a:p>
            <a:pPr marL="342900" lvl="0" indent="-342900">
              <a:lnSpc>
                <a:spcPct val="107000"/>
              </a:lnSpc>
              <a:buFont typeface="+mj-lt"/>
              <a:buAutoNum type="arabicPeriod"/>
            </a:pPr>
            <a:r>
              <a:rPr lang="en-GB" sz="1800" i="0" u="none" dirty="0">
                <a:effectLst/>
                <a:latin typeface="Calibri" panose="020F0502020204030204" pitchFamily="34" charset="0"/>
                <a:ea typeface="Calibri" panose="020F0502020204030204" pitchFamily="34" charset="0"/>
                <a:cs typeface="Times New Roman" panose="02020603050405020304" pitchFamily="18" charset="0"/>
              </a:rPr>
              <a:t>Add 2 drops of HCl to the grey circle.</a:t>
            </a:r>
          </a:p>
          <a:p>
            <a:pPr marL="342900" lvl="0" indent="-342900">
              <a:lnSpc>
                <a:spcPct val="107000"/>
              </a:lnSpc>
              <a:buFont typeface="+mj-lt"/>
              <a:buAutoNum type="arabicPeriod"/>
            </a:pPr>
            <a:r>
              <a:rPr lang="en-GB" sz="1800" i="0" u="none" dirty="0">
                <a:effectLst/>
                <a:latin typeface="Calibri" panose="020F0502020204030204" pitchFamily="34" charset="0"/>
                <a:ea typeface="Calibri" panose="020F0502020204030204" pitchFamily="34" charset="0"/>
                <a:cs typeface="Times New Roman" panose="02020603050405020304" pitchFamily="18" charset="0"/>
              </a:rPr>
              <a:t>Place the Petri dish lid on top.</a:t>
            </a:r>
          </a:p>
          <a:p>
            <a:pPr marL="342900" lvl="0" indent="-342900">
              <a:lnSpc>
                <a:spcPct val="107000"/>
              </a:lnSpc>
              <a:buFont typeface="+mj-lt"/>
              <a:buAutoNum type="arabicPeriod"/>
            </a:pPr>
            <a:r>
              <a:rPr lang="en-GB" sz="1800" i="0" u="none" dirty="0">
                <a:effectLst/>
                <a:latin typeface="Calibri" panose="020F0502020204030204" pitchFamily="34" charset="0"/>
                <a:ea typeface="Calibri" panose="020F0502020204030204" pitchFamily="34" charset="0"/>
                <a:cs typeface="Times New Roman" panose="02020603050405020304" pitchFamily="18" charset="0"/>
              </a:rPr>
              <a:t>Observe what happens to the white circles.</a:t>
            </a:r>
          </a:p>
          <a:p>
            <a:pPr marL="342900" lvl="0" indent="-342900">
              <a:lnSpc>
                <a:spcPct val="107000"/>
              </a:lnSpc>
              <a:buFont typeface="+mj-lt"/>
              <a:buAutoNum type="arabicPeriod"/>
            </a:pPr>
            <a:endParaRPr lang="en-GB" sz="1800" i="0" u="none"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6A4DA5DC-95BF-4697-A9FC-A2237F0DBCE8}" type="slidenum">
              <a:rPr lang="en-GB" smtClean="0"/>
              <a:t>3</a:t>
            </a:fld>
            <a:endParaRPr lang="en-GB"/>
          </a:p>
        </p:txBody>
      </p:sp>
    </p:spTree>
    <p:extLst>
      <p:ext uri="{BB962C8B-B14F-4D97-AF65-F5344CB8AC3E}">
        <p14:creationId xmlns:p14="http://schemas.microsoft.com/office/powerpoint/2010/main" val="28939990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hyperlink" Target="rsc.li/4fFHvLX"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4E67905-5208-45C9-91A7-153AFC22B9EB}" type="datetimeFigureOut">
              <a:rPr lang="en-GB" smtClean="0"/>
              <a:t>25/02/2025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AD7A888-D3E9-4A2B-B344-8C41375D9096}" type="slidenum">
              <a:rPr lang="en-GB" smtClean="0"/>
              <a:t>‹#›</a:t>
            </a:fld>
            <a:endParaRPr lang="en-GB" dirty="0"/>
          </a:p>
        </p:txBody>
      </p:sp>
    </p:spTree>
    <p:extLst>
      <p:ext uri="{BB962C8B-B14F-4D97-AF65-F5344CB8AC3E}">
        <p14:creationId xmlns:p14="http://schemas.microsoft.com/office/powerpoint/2010/main" val="1939633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3129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Tree>
    <p:extLst>
      <p:ext uri="{BB962C8B-B14F-4D97-AF65-F5344CB8AC3E}">
        <p14:creationId xmlns:p14="http://schemas.microsoft.com/office/powerpoint/2010/main" val="932106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334000"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562960"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cstate="screen">
            <a:extLst>
              <a:ext uri="{28A0092B-C50C-407E-A947-70E740481C1C}">
                <a14:useLocalDpi xmlns:a14="http://schemas.microsoft.com/office/drawing/2010/main"/>
              </a:ext>
            </a:extLst>
          </a:blip>
          <a:stretch>
            <a:fillRect/>
          </a:stretch>
        </p:blipFill>
        <p:spPr>
          <a:xfrm>
            <a:off x="4436983"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6"/>
            <a:ext cx="5220000" cy="336777"/>
          </a:xfrm>
        </p:spPr>
        <p:txBody>
          <a:bodyPr lIns="0" tIns="0" rIns="0" bIns="0" anchor="t" anchorCtr="0">
            <a:normAutofit/>
          </a:bodyPr>
          <a:lstStyle>
            <a:lvl1pPr algn="l">
              <a:defRPr sz="18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3750" b="1" i="0">
                <a:solidFill>
                  <a:srgbClr val="C8102E"/>
                </a:solidFill>
                <a:latin typeface="Century Gothic" panose="020B0502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540000" y="5640914"/>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3648963" y="5816606"/>
            <a:ext cx="1754412" cy="417717"/>
          </a:xfrm>
          <a:prstGeom prst="rect">
            <a:avLst/>
          </a:prstGeom>
        </p:spPr>
      </p:pic>
      <p:sp>
        <p:nvSpPr>
          <p:cNvPr id="2" name="TextBox 1">
            <a:extLst>
              <a:ext uri="{FF2B5EF4-FFF2-40B4-BE49-F238E27FC236}">
                <a16:creationId xmlns:a16="http://schemas.microsoft.com/office/drawing/2014/main" id="{980296CB-FD8F-7B28-2D63-5BD1D318741F}"/>
              </a:ext>
            </a:extLst>
          </p:cNvPr>
          <p:cNvSpPr txBox="1"/>
          <p:nvPr userDrawn="1"/>
        </p:nvSpPr>
        <p:spPr>
          <a:xfrm>
            <a:off x="7640240" y="5659817"/>
            <a:ext cx="506257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u="none" dirty="0">
                <a:solidFill>
                  <a:schemeClr val="bg1"/>
                </a:solidFill>
                <a:latin typeface="Century Gothic" panose="020B0502020202020204" pitchFamily="34" charset="0"/>
              </a:rPr>
              <a:t>Downloaded from </a:t>
            </a:r>
            <a:r>
              <a:rPr lang="en-GB" sz="1800" b="1" i="0" u="none" strike="noStrike" dirty="0">
                <a:solidFill>
                  <a:schemeClr val="bg1"/>
                </a:solidFill>
                <a:effectLst/>
                <a:latin typeface="Century Gothic" panose="020B0502020202020204" pitchFamily="34" charset="0"/>
                <a:hlinkClick r:id="rId9" action="ppaction://hlinkfile">
                  <a:extLst>
                    <a:ext uri="{A12FA001-AC4F-418D-AE19-62706E023703}">
                      <ahyp:hlinkClr xmlns:ahyp="http://schemas.microsoft.com/office/drawing/2018/hyperlinkcolor" val="tx"/>
                    </a:ext>
                  </a:extLst>
                </a:hlinkClick>
              </a:rPr>
              <a:t>rsc.li/4fFHvLX</a:t>
            </a:r>
            <a:endParaRPr lang="en-GB" sz="1800" b="1"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9939233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E67905-5208-45C9-91A7-153AFC22B9EB}" type="datetimeFigureOut">
              <a:rPr lang="en-GB" smtClean="0"/>
              <a:t>25/02/2025</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D7A888-D3E9-4A2B-B344-8C41375D9096}" type="slidenum">
              <a:rPr lang="en-GB" smtClean="0"/>
              <a:t>‹#›</a:t>
            </a:fld>
            <a:endParaRPr lang="en-GB" dirty="0"/>
          </a:p>
        </p:txBody>
      </p:sp>
    </p:spTree>
    <p:extLst>
      <p:ext uri="{BB962C8B-B14F-4D97-AF65-F5344CB8AC3E}">
        <p14:creationId xmlns:p14="http://schemas.microsoft.com/office/powerpoint/2010/main" val="1912234829"/>
      </p:ext>
    </p:extLst>
  </p:cSld>
  <p:clrMap bg1="lt1" tx1="dk1" bg2="lt2" tx2="dk2" accent1="accent1" accent2="accent2" accent3="accent3" accent4="accent4" accent5="accent5" accent6="accent6" hlink="hlink" folHlink="folHlink"/>
  <p:sldLayoutIdLst>
    <p:sldLayoutId id="2147483674" r:id="rId1"/>
    <p:sldLayoutId id="2147483685" r:id="rId2"/>
    <p:sldLayoutId id="2147483686" r:id="rId3"/>
    <p:sldLayoutId id="2147483684"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hyperlink" Target="https://rsc.li/4fFHvLX" TargetMode="External"/><Relationship Id="rId2" Type="http://schemas.openxmlformats.org/officeDocument/2006/relationships/hyperlink" Target="rsc.li/47bIKi5"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hyperlink" Target="https://rsc.li/4fFHvLX" TargetMode="External"/><Relationship Id="rId7"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hyperlink" Target="https://creativecommons.org/licenses/by-nc-sa/2.0/uk/" TargetMode="Externa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FE117A8-3006-844E-A87E-1574BE8ABE1B}"/>
              </a:ext>
            </a:extLst>
          </p:cNvPr>
          <p:cNvSpPr>
            <a:spLocks noGrp="1"/>
          </p:cNvSpPr>
          <p:nvPr>
            <p:ph type="title" idx="4294967295"/>
          </p:nvPr>
        </p:nvSpPr>
        <p:spPr>
          <a:xfrm>
            <a:off x="805815" y="2580323"/>
            <a:ext cx="5012055" cy="24479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US" sz="3750" b="1" i="0" u="none" strike="noStrike" kern="1200" cap="none" spc="0" normalizeH="0" baseline="0" noProof="0" dirty="0">
                <a:ln>
                  <a:noFill/>
                </a:ln>
                <a:solidFill>
                  <a:srgbClr val="C8102E"/>
                </a:solidFill>
                <a:effectLst/>
                <a:uLnTx/>
                <a:uFillTx/>
                <a:latin typeface="Century Gothic"/>
                <a:ea typeface="+mn-ea"/>
                <a:cs typeface="+mn-cs"/>
              </a:rPr>
              <a:t>Microscale diffusion </a:t>
            </a:r>
            <a:r>
              <a:rPr kumimoji="0" lang="en-US" sz="3750" b="1" i="0" u="none" strike="noStrike" kern="1200" cap="none" spc="0" normalizeH="0" baseline="0" noProof="0">
                <a:ln>
                  <a:noFill/>
                </a:ln>
                <a:solidFill>
                  <a:srgbClr val="C8102E"/>
                </a:solidFill>
                <a:effectLst/>
                <a:uLnTx/>
                <a:uFillTx/>
                <a:latin typeface="Century Gothic"/>
                <a:ea typeface="+mn-ea"/>
                <a:cs typeface="+mn-cs"/>
              </a:rPr>
              <a:t>of a gas</a:t>
            </a:r>
            <a:endParaRPr kumimoji="0" lang="en-US" sz="3750" b="1" i="0" u="none" strike="noStrike" kern="1200" cap="none" spc="0" normalizeH="0" baseline="0" noProof="0" dirty="0">
              <a:ln>
                <a:noFill/>
              </a:ln>
              <a:solidFill>
                <a:srgbClr val="C8102E"/>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US" sz="3750" b="1" i="0" u="none" strike="noStrike" kern="1200" cap="none" spc="0" normalizeH="0" baseline="0" noProof="0" dirty="0">
              <a:ln>
                <a:noFill/>
              </a:ln>
              <a:solidFill>
                <a:srgbClr val="C8102E"/>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chemeClr val="tx1"/>
                </a:solidFill>
                <a:effectLst/>
                <a:uLnTx/>
                <a:uFillTx/>
                <a:latin typeface="Century Gothic"/>
                <a:ea typeface="+mn-ea"/>
                <a:cs typeface="+mn-cs"/>
              </a:rPr>
              <a:t>Integrated instructions</a:t>
            </a:r>
            <a:endParaRPr kumimoji="0" lang="en-US" sz="2800" b="1" i="0" u="none" strike="noStrike" kern="1200" cap="none" spc="0" normalizeH="0" baseline="0" noProof="0" dirty="0">
              <a:ln>
                <a:noFill/>
              </a:ln>
              <a:solidFill>
                <a:schemeClr val="tx1"/>
              </a:solidFill>
              <a:effectLst/>
              <a:uLnTx/>
              <a:uFillTx/>
              <a:latin typeface="Century Gothic"/>
              <a:ea typeface="+mn-ea"/>
              <a:cs typeface="+mn-cs"/>
            </a:endParaRPr>
          </a:p>
        </p:txBody>
      </p:sp>
      <p:pic>
        <p:nvPicPr>
          <p:cNvPr id="12" name="Picture 11" descr="An image showing a petri dish with circles containing a purple colour gradient from bottom right to top left.">
            <a:extLst>
              <a:ext uri="{FF2B5EF4-FFF2-40B4-BE49-F238E27FC236}">
                <a16:creationId xmlns:a16="http://schemas.microsoft.com/office/drawing/2014/main" id="{74BF9319-5CA3-2080-FAA3-C0A383F52D8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84375" y="-1116483"/>
            <a:ext cx="4320000" cy="4320000"/>
          </a:xfrm>
          <a:prstGeom prst="ellipse">
            <a:avLst/>
          </a:prstGeom>
          <a:blipFill>
            <a:blip r:embed="rId4" cstate="screen">
              <a:extLst>
                <a:ext uri="{28A0092B-C50C-407E-A947-70E740481C1C}">
                  <a14:useLocalDpi xmlns:a14="http://schemas.microsoft.com/office/drawing/2010/main"/>
                </a:ext>
              </a:extLst>
            </a:blip>
            <a:srcRect/>
            <a:stretch>
              <a:fillRect b="1607"/>
            </a:stretch>
          </a:blipFill>
          <a:ln w="127000">
            <a:solidFill>
              <a:srgbClr val="C8102E"/>
            </a:solidFill>
          </a:ln>
        </p:spPr>
      </p:pic>
    </p:spTree>
    <p:extLst>
      <p:ext uri="{BB962C8B-B14F-4D97-AF65-F5344CB8AC3E}">
        <p14:creationId xmlns:p14="http://schemas.microsoft.com/office/powerpoint/2010/main" val="472853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F1B30-7860-0E79-C046-E709BF5EF046}"/>
              </a:ext>
            </a:extLst>
          </p:cNvPr>
          <p:cNvSpPr>
            <a:spLocks noGrp="1"/>
          </p:cNvSpPr>
          <p:nvPr>
            <p:ph type="title"/>
          </p:nvPr>
        </p:nvSpPr>
        <p:spPr/>
        <p:txBody>
          <a:bodyPr/>
          <a:lstStyle/>
          <a:p>
            <a:r>
              <a:rPr lang="en-GB" dirty="0"/>
              <a:t>Integrated instructions</a:t>
            </a:r>
          </a:p>
        </p:txBody>
      </p:sp>
      <p:sp>
        <p:nvSpPr>
          <p:cNvPr id="3" name="Content Placeholder 2">
            <a:extLst>
              <a:ext uri="{FF2B5EF4-FFF2-40B4-BE49-F238E27FC236}">
                <a16:creationId xmlns:a16="http://schemas.microsoft.com/office/drawing/2014/main" id="{6A59B1BE-418B-A700-C671-97C104E1A549}"/>
              </a:ext>
            </a:extLst>
          </p:cNvPr>
          <p:cNvSpPr>
            <a:spLocks noGrp="1"/>
          </p:cNvSpPr>
          <p:nvPr>
            <p:ph idx="1"/>
          </p:nvPr>
        </p:nvSpPr>
        <p:spPr/>
        <p:txBody>
          <a:bodyPr vert="horz" lIns="0" tIns="0" rIns="0" bIns="0" rtlCol="0" anchor="t">
            <a:normAutofit/>
          </a:bodyPr>
          <a:lstStyle/>
          <a:p>
            <a:pPr marL="0" indent="0">
              <a:buNone/>
            </a:pPr>
            <a:r>
              <a:rPr lang="en-GB" sz="1800" dirty="0">
                <a:latin typeface="Century Gothic" panose="020B0502020202020204" pitchFamily="34" charset="0"/>
              </a:rPr>
              <a:t>Integrated instructions use clear numbering, arrows and simple pictograms</a:t>
            </a:r>
            <a:r>
              <a:rPr lang="en-GB" sz="1800" dirty="0"/>
              <a:t> (</a:t>
            </a:r>
            <a:r>
              <a:rPr lang="en-GB" sz="1800" dirty="0">
                <a:latin typeface="Century Gothic" panose="020B0502020202020204" pitchFamily="34" charset="0"/>
              </a:rPr>
              <a:t>for example,</a:t>
            </a:r>
            <a:r>
              <a:rPr lang="en-GB" sz="1800" dirty="0"/>
              <a:t> </a:t>
            </a:r>
            <a:r>
              <a:rPr lang="en-GB" sz="1800" dirty="0">
                <a:latin typeface="Century Gothic" panose="020B0502020202020204" pitchFamily="34" charset="0"/>
              </a:rPr>
              <a:t>an eye showing when to make observations). They were developed using cognitive load theory and remove unnecessary information. Integrated instructions reduce extraneous load on learners, increasing the capacity of their working memory to think about what they are doing and why.</a:t>
            </a:r>
          </a:p>
          <a:p>
            <a:pPr marL="0" indent="0">
              <a:buNone/>
            </a:pPr>
            <a:r>
              <a:rPr lang="en-GB" sz="1800" dirty="0">
                <a:effectLst/>
                <a:latin typeface="Century Gothic"/>
                <a:ea typeface="Calibri"/>
                <a:cs typeface="Times New Roman"/>
              </a:rPr>
              <a:t>Read more at </a:t>
            </a:r>
            <a:r>
              <a:rPr lang="en-GB" sz="1800" u="sng" dirty="0">
                <a:solidFill>
                  <a:srgbClr val="0563C1"/>
                </a:solidFill>
                <a:effectLst/>
                <a:latin typeface="Century Gothic"/>
                <a:ea typeface="Calibri"/>
                <a:cs typeface="Times New Roman"/>
                <a:hlinkClick r:id="rId2" action="ppaction://hlinkfile"/>
              </a:rPr>
              <a:t>rsc.li/47bIKi5</a:t>
            </a:r>
            <a:r>
              <a:rPr lang="en-GB" sz="1800" dirty="0">
                <a:effectLst/>
                <a:latin typeface="Century Gothic"/>
                <a:ea typeface="Calibri"/>
                <a:cs typeface="Times New Roman"/>
              </a:rPr>
              <a:t>. </a:t>
            </a:r>
          </a:p>
          <a:p>
            <a:pPr marL="0" indent="0">
              <a:buNone/>
            </a:pPr>
            <a:endParaRPr lang="en-GB" sz="1800" dirty="0">
              <a:latin typeface="Century Gothic"/>
              <a:ea typeface="Calibri"/>
              <a:cs typeface="Times New Roman"/>
            </a:endParaRPr>
          </a:p>
          <a:p>
            <a:r>
              <a:rPr lang="en-GB" sz="1800" dirty="0">
                <a:latin typeface="Century Gothic"/>
                <a:ea typeface="Calibri"/>
                <a:cs typeface="Times New Roman"/>
              </a:rPr>
              <a:t>Full technician notes, including safety, preparation and disposal, are available from </a:t>
            </a:r>
            <a:r>
              <a:rPr lang="en-GB" sz="1800" i="0" u="sng" strike="noStrike" dirty="0">
                <a:effectLst/>
                <a:latin typeface="Century Gothic" panose="020B0502020202020204" pitchFamily="34" charset="0"/>
                <a:hlinkClick r:id="rId3"/>
              </a:rPr>
              <a:t>rsc.li/4fFHvLX</a:t>
            </a:r>
            <a:r>
              <a:rPr lang="en-GB" sz="1800" i="0" u="sng" strike="noStrike" dirty="0">
                <a:effectLst/>
                <a:latin typeface="Century Gothic" panose="020B0502020202020204" pitchFamily="34" charset="0"/>
              </a:rPr>
              <a:t>.</a:t>
            </a:r>
            <a:endParaRPr lang="en-GB" sz="1800" u="sng" dirty="0"/>
          </a:p>
        </p:txBody>
      </p:sp>
      <p:pic>
        <p:nvPicPr>
          <p:cNvPr id="4" name="Picture 3">
            <a:extLst>
              <a:ext uri="{FF2B5EF4-FFF2-40B4-BE49-F238E27FC236}">
                <a16:creationId xmlns:a16="http://schemas.microsoft.com/office/drawing/2014/main" id="{A56787D7-85A8-6333-FF4F-1E7FC3C880E6}"/>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1134044" y="162560"/>
            <a:ext cx="1266825" cy="6705600"/>
          </a:xfrm>
          <a:prstGeom prst="rect">
            <a:avLst/>
          </a:prstGeom>
        </p:spPr>
      </p:pic>
    </p:spTree>
    <p:extLst>
      <p:ext uri="{BB962C8B-B14F-4D97-AF65-F5344CB8AC3E}">
        <p14:creationId xmlns:p14="http://schemas.microsoft.com/office/powerpoint/2010/main" val="1944859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832256A5-0B13-D201-425D-B3DB942F57B7}"/>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Integrated instructions: diffusion</a:t>
            </a:r>
          </a:p>
        </p:txBody>
      </p:sp>
      <p:sp>
        <p:nvSpPr>
          <p:cNvPr id="27" name="Bent Arrow 111">
            <a:extLst>
              <a:ext uri="{FF2B5EF4-FFF2-40B4-BE49-F238E27FC236}">
                <a16:creationId xmlns:a16="http://schemas.microsoft.com/office/drawing/2014/main" id="{B6023369-5DA7-DD69-D7E0-7BD9BFC7C31C}"/>
              </a:ext>
              <a:ext uri="{C183D7F6-B498-43B3-948B-1728B52AA6E4}">
                <adec:decorative xmlns:adec="http://schemas.microsoft.com/office/drawing/2017/decorative" val="1"/>
              </a:ext>
            </a:extLst>
          </p:cNvPr>
          <p:cNvSpPr/>
          <p:nvPr/>
        </p:nvSpPr>
        <p:spPr>
          <a:xfrm rot="5400000">
            <a:off x="4934953" y="717816"/>
            <a:ext cx="501866" cy="841158"/>
          </a:xfrm>
          <a:prstGeom prst="bentArrow">
            <a:avLst>
              <a:gd name="adj1" fmla="val 16104"/>
              <a:gd name="adj2" fmla="val 20072"/>
              <a:gd name="adj3" fmla="val 29444"/>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26" name="TextBox 25">
            <a:extLst>
              <a:ext uri="{FF2B5EF4-FFF2-40B4-BE49-F238E27FC236}">
                <a16:creationId xmlns:a16="http://schemas.microsoft.com/office/drawing/2014/main" id="{051F7297-8AD7-C335-95DC-53E5A4FE5186}"/>
              </a:ext>
            </a:extLst>
          </p:cNvPr>
          <p:cNvSpPr txBox="1"/>
          <p:nvPr/>
        </p:nvSpPr>
        <p:spPr>
          <a:xfrm>
            <a:off x="838200" y="700651"/>
            <a:ext cx="3999823" cy="648000"/>
          </a:xfrm>
          <a:prstGeom prst="rect">
            <a:avLst/>
          </a:prstGeom>
          <a:solidFill>
            <a:schemeClr val="bg1"/>
          </a:solidFill>
          <a:ln>
            <a:solidFill>
              <a:schemeClr val="tx1"/>
            </a:solidFill>
          </a:ln>
        </p:spPr>
        <p:txBody>
          <a:bodyPr wrap="square" rtlCol="0">
            <a:noAutofit/>
          </a:bodyPr>
          <a:lstStyle/>
          <a:p>
            <a:r>
              <a:rPr lang="en-GB" sz="32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1 drop </a:t>
            </a:r>
            <a:r>
              <a:rPr lang="en-GB" dirty="0">
                <a:latin typeface="Cambria Math" panose="02040503050406030204" pitchFamily="18" charset="0"/>
                <a:ea typeface="Cambria Math" panose="02040503050406030204" pitchFamily="18" charset="0"/>
                <a:sym typeface="Wingdings 2" panose="05020102010507070707" pitchFamily="18" charset="2"/>
              </a:rPr>
              <a:t>KI </a:t>
            </a:r>
            <a:r>
              <a:rPr lang="en-GB" dirty="0">
                <a:latin typeface="Century Gothic" panose="020B0502020202020204" pitchFamily="34" charset="0"/>
                <a:ea typeface="Cambria Math" panose="02040503050406030204" pitchFamily="18" charset="0"/>
                <a:sym typeface="Wingdings 2" panose="05020102010507070707" pitchFamily="18" charset="2"/>
              </a:rPr>
              <a:t>in </a:t>
            </a:r>
            <a:r>
              <a:rPr lang="en-GB" b="1" dirty="0">
                <a:latin typeface="Century Gothic" panose="020B0502020202020204" pitchFamily="34" charset="0"/>
                <a:ea typeface="Cambria Math" panose="02040503050406030204" pitchFamily="18" charset="0"/>
                <a:sym typeface="Wingdings 2" panose="05020102010507070707" pitchFamily="18" charset="2"/>
              </a:rPr>
              <a:t>all</a:t>
            </a:r>
            <a:r>
              <a:rPr lang="en-GB" dirty="0">
                <a:latin typeface="Century Gothic" panose="020B0502020202020204" pitchFamily="34" charset="0"/>
                <a:ea typeface="Cambria Math" panose="02040503050406030204" pitchFamily="18" charset="0"/>
                <a:sym typeface="Wingdings 2" panose="05020102010507070707" pitchFamily="18" charset="2"/>
              </a:rPr>
              <a:t> white circles</a:t>
            </a:r>
            <a:r>
              <a:rPr lang="en-GB" dirty="0">
                <a:latin typeface="Century Gothic" panose="020B0502020202020204" pitchFamily="34" charset="0"/>
                <a:sym typeface="Wingdings 2" panose="05020102010507070707" pitchFamily="18" charset="2"/>
              </a:rPr>
              <a:t> </a:t>
            </a:r>
            <a:r>
              <a:rPr lang="en-GB" sz="2000" dirty="0">
                <a:sym typeface="Wingdings" panose="05000000000000000000" pitchFamily="2" charset="2"/>
              </a:rPr>
              <a:t></a:t>
            </a:r>
            <a:endParaRPr lang="en-GB" sz="2000" dirty="0">
              <a:sym typeface="Wingdings 2" panose="05020102010507070707" pitchFamily="18" charset="2"/>
            </a:endParaRPr>
          </a:p>
          <a:p>
            <a:pPr algn="ctr"/>
            <a:r>
              <a:rPr lang="en-GB" sz="2400" dirty="0"/>
              <a:t> </a:t>
            </a:r>
          </a:p>
        </p:txBody>
      </p:sp>
      <p:sp>
        <p:nvSpPr>
          <p:cNvPr id="84" name="Bent Arrow 111">
            <a:extLst>
              <a:ext uri="{FF2B5EF4-FFF2-40B4-BE49-F238E27FC236}">
                <a16:creationId xmlns:a16="http://schemas.microsoft.com/office/drawing/2014/main" id="{E3C1E824-B83E-498B-3E0A-0DEFDAA63468}"/>
              </a:ext>
              <a:ext uri="{C183D7F6-B498-43B3-948B-1728B52AA6E4}">
                <adec:decorative xmlns:adec="http://schemas.microsoft.com/office/drawing/2017/decorative" val="1"/>
              </a:ext>
            </a:extLst>
          </p:cNvPr>
          <p:cNvSpPr/>
          <p:nvPr/>
        </p:nvSpPr>
        <p:spPr>
          <a:xfrm rot="16200000" flipH="1">
            <a:off x="6109148" y="717816"/>
            <a:ext cx="501866" cy="841158"/>
          </a:xfrm>
          <a:prstGeom prst="bentArrow">
            <a:avLst>
              <a:gd name="adj1" fmla="val 16104"/>
              <a:gd name="adj2" fmla="val 20072"/>
              <a:gd name="adj3" fmla="val 29444"/>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8" name="TextBox 7">
            <a:extLst>
              <a:ext uri="{FF2B5EF4-FFF2-40B4-BE49-F238E27FC236}">
                <a16:creationId xmlns:a16="http://schemas.microsoft.com/office/drawing/2014/main" id="{0B750091-614E-9423-AA11-CC7964BAB2D4}"/>
              </a:ext>
            </a:extLst>
          </p:cNvPr>
          <p:cNvSpPr txBox="1"/>
          <p:nvPr/>
        </p:nvSpPr>
        <p:spPr>
          <a:xfrm>
            <a:off x="6754026" y="706127"/>
            <a:ext cx="4415611" cy="630000"/>
          </a:xfrm>
          <a:prstGeom prst="rect">
            <a:avLst/>
          </a:prstGeom>
          <a:solidFill>
            <a:schemeClr val="bg1"/>
          </a:solidFill>
          <a:ln>
            <a:solidFill>
              <a:schemeClr val="tx1"/>
            </a:solidFill>
          </a:ln>
        </p:spPr>
        <p:txBody>
          <a:bodyPr wrap="square" rtlCol="0">
            <a:noAutofit/>
          </a:bodyPr>
          <a:lstStyle/>
          <a:p>
            <a:r>
              <a:rPr lang="en-GB" sz="32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1 drop starch in </a:t>
            </a:r>
            <a:r>
              <a:rPr lang="en-GB" b="1" dirty="0">
                <a:latin typeface="Century Gothic" panose="020B0502020202020204" pitchFamily="34" charset="0"/>
                <a:ea typeface="Cambria Math" panose="02040503050406030204" pitchFamily="18" charset="0"/>
                <a:sym typeface="Wingdings 2" panose="05020102010507070707" pitchFamily="18" charset="2"/>
              </a:rPr>
              <a:t>all</a:t>
            </a:r>
            <a:r>
              <a:rPr lang="en-GB" dirty="0">
                <a:latin typeface="Century Gothic" panose="020B0502020202020204" pitchFamily="34" charset="0"/>
                <a:ea typeface="Cambria Math" panose="02040503050406030204" pitchFamily="18" charset="0"/>
                <a:sym typeface="Wingdings 2" panose="05020102010507070707" pitchFamily="18" charset="2"/>
              </a:rPr>
              <a:t> white circles</a:t>
            </a:r>
            <a:r>
              <a:rPr lang="en-GB" dirty="0">
                <a:latin typeface="Century Gothic" panose="020B0502020202020204" pitchFamily="34" charset="0"/>
                <a:sym typeface="Wingdings 2" panose="05020102010507070707" pitchFamily="18" charset="2"/>
              </a:rPr>
              <a:t> </a:t>
            </a:r>
            <a:r>
              <a:rPr lang="en-GB" sz="2000" dirty="0">
                <a:sym typeface="Wingdings" panose="05000000000000000000" pitchFamily="2" charset="2"/>
              </a:rPr>
              <a:t></a:t>
            </a:r>
            <a:endParaRPr lang="en-GB" sz="2000" dirty="0">
              <a:sym typeface="Wingdings 2" panose="05020102010507070707" pitchFamily="18" charset="2"/>
            </a:endParaRPr>
          </a:p>
          <a:p>
            <a:pPr algn="ctr"/>
            <a:r>
              <a:rPr lang="en-GB" sz="2400" dirty="0"/>
              <a:t> </a:t>
            </a:r>
          </a:p>
        </p:txBody>
      </p:sp>
      <p:sp>
        <p:nvSpPr>
          <p:cNvPr id="86" name="Right Arrow 90">
            <a:extLst>
              <a:ext uri="{FF2B5EF4-FFF2-40B4-BE49-F238E27FC236}">
                <a16:creationId xmlns:a16="http://schemas.microsoft.com/office/drawing/2014/main" id="{BA27B021-6E7C-56C0-2D05-40857C1CE2F3}"/>
              </a:ext>
              <a:ext uri="{C183D7F6-B498-43B3-948B-1728B52AA6E4}">
                <adec:decorative xmlns:adec="http://schemas.microsoft.com/office/drawing/2017/decorative" val="1"/>
              </a:ext>
            </a:extLst>
          </p:cNvPr>
          <p:cNvSpPr/>
          <p:nvPr/>
        </p:nvSpPr>
        <p:spPr>
          <a:xfrm rot="10800000">
            <a:off x="7364868" y="4127689"/>
            <a:ext cx="910829" cy="207271"/>
          </a:xfrm>
          <a:prstGeom prst="rightArrow">
            <a:avLst>
              <a:gd name="adj1" fmla="val 44532"/>
              <a:gd name="adj2" fmla="val 9544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dirty="0"/>
          </a:p>
        </p:txBody>
      </p:sp>
      <p:sp>
        <p:nvSpPr>
          <p:cNvPr id="32" name="TextBox 31">
            <a:extLst>
              <a:ext uri="{FF2B5EF4-FFF2-40B4-BE49-F238E27FC236}">
                <a16:creationId xmlns:a16="http://schemas.microsoft.com/office/drawing/2014/main" id="{0D987BE3-2110-90DE-F626-8A550125A630}"/>
              </a:ext>
            </a:extLst>
          </p:cNvPr>
          <p:cNvSpPr txBox="1"/>
          <p:nvPr/>
        </p:nvSpPr>
        <p:spPr>
          <a:xfrm>
            <a:off x="7980341" y="3940695"/>
            <a:ext cx="4021159" cy="630000"/>
          </a:xfrm>
          <a:prstGeom prst="rect">
            <a:avLst/>
          </a:prstGeom>
          <a:solidFill>
            <a:schemeClr val="bg1"/>
          </a:solidFill>
          <a:ln>
            <a:solidFill>
              <a:schemeClr val="tx1"/>
            </a:solidFill>
          </a:ln>
        </p:spPr>
        <p:txBody>
          <a:bodyPr wrap="square" rtlCol="0">
            <a:noAutofit/>
          </a:bodyPr>
          <a:lstStyle/>
          <a:p>
            <a:pPr algn="ctr"/>
            <a:r>
              <a:rPr lang="en-GB" sz="3200" dirty="0">
                <a:latin typeface="Century Gothic" panose="020B0502020202020204" pitchFamily="34" charset="0"/>
                <a:sym typeface="Wingdings 2" panose="05020102010507070707" pitchFamily="18" charset="2"/>
              </a:rPr>
              <a:t></a:t>
            </a:r>
            <a:r>
              <a:rPr lang="en-GB" sz="3200"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Grey circle: 2 drops bleach </a:t>
            </a:r>
            <a:r>
              <a:rPr lang="en-GB" sz="2000" dirty="0">
                <a:sym typeface="Wingdings" panose="05000000000000000000" pitchFamily="2" charset="2"/>
              </a:rPr>
              <a:t></a:t>
            </a:r>
            <a:endParaRPr lang="en-GB" sz="2000" dirty="0">
              <a:sym typeface="Wingdings 2" panose="05020102010507070707" pitchFamily="18" charset="2"/>
            </a:endParaRPr>
          </a:p>
          <a:p>
            <a:pPr algn="ctr"/>
            <a:r>
              <a:rPr lang="en-GB" sz="2400" dirty="0"/>
              <a:t> </a:t>
            </a:r>
          </a:p>
        </p:txBody>
      </p:sp>
      <p:sp>
        <p:nvSpPr>
          <p:cNvPr id="87" name="Bent Arrow 111">
            <a:extLst>
              <a:ext uri="{FF2B5EF4-FFF2-40B4-BE49-F238E27FC236}">
                <a16:creationId xmlns:a16="http://schemas.microsoft.com/office/drawing/2014/main" id="{67D9EA4E-A9D8-2AEA-A2B4-E5265FAB78CC}"/>
              </a:ext>
              <a:ext uri="{C183D7F6-B498-43B3-948B-1728B52AA6E4}">
                <adec:decorative xmlns:adec="http://schemas.microsoft.com/office/drawing/2017/decorative" val="1"/>
              </a:ext>
            </a:extLst>
          </p:cNvPr>
          <p:cNvSpPr/>
          <p:nvPr/>
        </p:nvSpPr>
        <p:spPr>
          <a:xfrm rot="5400000" flipH="1" flipV="1">
            <a:off x="7040296" y="4478021"/>
            <a:ext cx="501866" cy="841158"/>
          </a:xfrm>
          <a:prstGeom prst="bentArrow">
            <a:avLst>
              <a:gd name="adj1" fmla="val 16104"/>
              <a:gd name="adj2" fmla="val 20072"/>
              <a:gd name="adj3" fmla="val 29444"/>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34" name="TextBox 33">
            <a:extLst>
              <a:ext uri="{FF2B5EF4-FFF2-40B4-BE49-F238E27FC236}">
                <a16:creationId xmlns:a16="http://schemas.microsoft.com/office/drawing/2014/main" id="{5C498B8E-B48B-B0E9-3CE2-DDD1C528C2B8}"/>
              </a:ext>
            </a:extLst>
          </p:cNvPr>
          <p:cNvSpPr txBox="1"/>
          <p:nvPr/>
        </p:nvSpPr>
        <p:spPr>
          <a:xfrm>
            <a:off x="7355997" y="4790654"/>
            <a:ext cx="3719673" cy="630000"/>
          </a:xfrm>
          <a:prstGeom prst="rect">
            <a:avLst/>
          </a:prstGeom>
          <a:solidFill>
            <a:schemeClr val="bg1"/>
          </a:solidFill>
          <a:ln>
            <a:solidFill>
              <a:schemeClr val="tx1"/>
            </a:solidFill>
          </a:ln>
        </p:spPr>
        <p:txBody>
          <a:bodyPr wrap="square" rtlCol="0">
            <a:noAutofit/>
          </a:bodyPr>
          <a:lstStyle/>
          <a:p>
            <a:r>
              <a:rPr lang="en-GB" sz="3200" dirty="0">
                <a:latin typeface="Century Gothic" panose="020B0502020202020204" pitchFamily="34" charset="0"/>
                <a:sym typeface="Wingdings 2" panose="05020102010507070707" pitchFamily="18" charset="2"/>
              </a:rPr>
              <a:t>  </a:t>
            </a:r>
            <a:r>
              <a:rPr lang="en-GB" dirty="0">
                <a:latin typeface="Century Gothic" panose="020B0502020202020204" pitchFamily="34" charset="0"/>
                <a:sym typeface="Wingdings 2" panose="05020102010507070707" pitchFamily="18" charset="2"/>
              </a:rPr>
              <a:t>Grey circle: 2 drops </a:t>
            </a:r>
            <a:r>
              <a:rPr lang="en-GB" dirty="0">
                <a:latin typeface="Cambria Math" panose="02040503050406030204" pitchFamily="18" charset="0"/>
                <a:ea typeface="Cambria Math" panose="02040503050406030204" pitchFamily="18" charset="0"/>
                <a:sym typeface="Wingdings 2" panose="05020102010507070707" pitchFamily="18" charset="2"/>
              </a:rPr>
              <a:t>HCl </a:t>
            </a:r>
            <a:r>
              <a:rPr lang="en-GB" sz="2000" dirty="0">
                <a:sym typeface="Wingdings" panose="05000000000000000000" pitchFamily="2" charset="2"/>
              </a:rPr>
              <a:t></a:t>
            </a:r>
            <a:endParaRPr lang="en-GB" sz="2000" dirty="0">
              <a:sym typeface="Wingdings 2" panose="05020102010507070707" pitchFamily="18" charset="2"/>
            </a:endParaRPr>
          </a:p>
          <a:p>
            <a:pPr algn="ctr"/>
            <a:r>
              <a:rPr lang="en-GB" sz="2400" dirty="0"/>
              <a:t> </a:t>
            </a:r>
          </a:p>
        </p:txBody>
      </p:sp>
      <p:sp>
        <p:nvSpPr>
          <p:cNvPr id="83" name="TextBox 82">
            <a:extLst>
              <a:ext uri="{FF2B5EF4-FFF2-40B4-BE49-F238E27FC236}">
                <a16:creationId xmlns:a16="http://schemas.microsoft.com/office/drawing/2014/main" id="{A7A5BF99-0B6D-1682-0978-E54EECE84EBB}"/>
              </a:ext>
            </a:extLst>
          </p:cNvPr>
          <p:cNvSpPr txBox="1"/>
          <p:nvPr/>
        </p:nvSpPr>
        <p:spPr>
          <a:xfrm>
            <a:off x="1830964" y="4646017"/>
            <a:ext cx="1883304" cy="630000"/>
          </a:xfrm>
          <a:prstGeom prst="rect">
            <a:avLst/>
          </a:prstGeom>
          <a:noFill/>
          <a:ln>
            <a:solidFill>
              <a:schemeClr val="tx1"/>
            </a:solidFill>
          </a:ln>
        </p:spPr>
        <p:txBody>
          <a:bodyPr wrap="square">
            <a:spAutoFit/>
          </a:bodyPr>
          <a:lstStyle/>
          <a:p>
            <a:r>
              <a:rPr lang="en-GB" sz="3600" dirty="0">
                <a:sym typeface="Wingdings 2" panose="05020102010507070707" pitchFamily="18" charset="2"/>
              </a:rPr>
              <a:t> </a:t>
            </a:r>
            <a:r>
              <a:rPr lang="en-GB" sz="3600" dirty="0">
                <a:latin typeface="Century Gothic" panose="020B0502020202020204" pitchFamily="34" charset="0"/>
                <a:sym typeface="Wingdings 2" panose="05020102010507070707" pitchFamily="18" charset="2"/>
              </a:rPr>
              <a:t></a:t>
            </a:r>
            <a:r>
              <a:rPr lang="en-GB" sz="3600" dirty="0">
                <a:sym typeface="Wingdings 2" panose="05020102010507070707" pitchFamily="18" charset="2"/>
              </a:rPr>
              <a:t> </a:t>
            </a:r>
            <a:r>
              <a:rPr lang="en-GB" sz="1800" dirty="0">
                <a:latin typeface="Century Gothic" panose="020B0502020202020204" pitchFamily="34" charset="0"/>
                <a:sym typeface="Wingdings 2" panose="05020102010507070707" pitchFamily="18" charset="2"/>
              </a:rPr>
              <a:t>Lid on </a:t>
            </a:r>
            <a:r>
              <a:rPr lang="en-GB" sz="2000" dirty="0">
                <a:sym typeface="Wingdings" panose="05000000000000000000" pitchFamily="2" charset="2"/>
              </a:rPr>
              <a:t></a:t>
            </a:r>
            <a:endParaRPr lang="en-GB" sz="2000" dirty="0">
              <a:sym typeface="Wingdings 2" panose="05020102010507070707" pitchFamily="18" charset="2"/>
            </a:endParaRPr>
          </a:p>
        </p:txBody>
      </p:sp>
      <p:grpSp>
        <p:nvGrpSpPr>
          <p:cNvPr id="2" name="Group 1" descr="Image of an eye indication an observation should be made.">
            <a:extLst>
              <a:ext uri="{FF2B5EF4-FFF2-40B4-BE49-F238E27FC236}">
                <a16:creationId xmlns:a16="http://schemas.microsoft.com/office/drawing/2014/main" id="{BD1C9696-AFF4-CA98-49CA-23610241F2E6}"/>
              </a:ext>
            </a:extLst>
          </p:cNvPr>
          <p:cNvGrpSpPr/>
          <p:nvPr/>
        </p:nvGrpSpPr>
        <p:grpSpPr>
          <a:xfrm flipH="1">
            <a:off x="2684901" y="2744828"/>
            <a:ext cx="889000" cy="889000"/>
            <a:chOff x="3416300" y="2501900"/>
            <a:chExt cx="889000" cy="889000"/>
          </a:xfrm>
        </p:grpSpPr>
        <p:sp>
          <p:nvSpPr>
            <p:cNvPr id="3" name="Arc 2">
              <a:extLst>
                <a:ext uri="{FF2B5EF4-FFF2-40B4-BE49-F238E27FC236}">
                  <a16:creationId xmlns:a16="http://schemas.microsoft.com/office/drawing/2014/main" id="{D2C3444D-484A-C381-CC27-3E2E6EA7E975}"/>
                </a:ext>
              </a:extLst>
            </p:cNvPr>
            <p:cNvSpPr/>
            <p:nvPr/>
          </p:nvSpPr>
          <p:spPr>
            <a:xfrm rot="13613037">
              <a:off x="3441700" y="2527300"/>
              <a:ext cx="889000" cy="838200"/>
            </a:xfrm>
            <a:prstGeom prst="arc">
              <a:avLst>
                <a:gd name="adj1" fmla="val 16262962"/>
                <a:gd name="adj2" fmla="val 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GB" dirty="0"/>
            </a:p>
          </p:txBody>
        </p:sp>
        <p:cxnSp>
          <p:nvCxnSpPr>
            <p:cNvPr id="4" name="Straight Connector 3">
              <a:extLst>
                <a:ext uri="{FF2B5EF4-FFF2-40B4-BE49-F238E27FC236}">
                  <a16:creationId xmlns:a16="http://schemas.microsoft.com/office/drawing/2014/main" id="{220A9BC4-D11C-AC8B-8121-BE78AC725704}"/>
                </a:ext>
              </a:extLst>
            </p:cNvPr>
            <p:cNvCxnSpPr/>
            <p:nvPr/>
          </p:nvCxnSpPr>
          <p:spPr>
            <a:xfrm>
              <a:off x="3416300" y="2514600"/>
              <a:ext cx="622300" cy="406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A4212A48-E933-1FC0-0EAA-5903C97D90D9}"/>
                </a:ext>
              </a:extLst>
            </p:cNvPr>
            <p:cNvCxnSpPr/>
            <p:nvPr/>
          </p:nvCxnSpPr>
          <p:spPr>
            <a:xfrm flipH="1">
              <a:off x="3416300" y="2921000"/>
              <a:ext cx="622300" cy="406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0B449C90-44FE-C993-877D-A76D3D58A466}"/>
                </a:ext>
              </a:extLst>
            </p:cNvPr>
            <p:cNvSpPr/>
            <p:nvPr/>
          </p:nvSpPr>
          <p:spPr>
            <a:xfrm>
              <a:off x="3462336" y="2756285"/>
              <a:ext cx="139700" cy="330200"/>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dirty="0"/>
            </a:p>
          </p:txBody>
        </p:sp>
      </p:grpSp>
      <p:sp>
        <p:nvSpPr>
          <p:cNvPr id="40" name="TextBox 39">
            <a:extLst>
              <a:ext uri="{FF2B5EF4-FFF2-40B4-BE49-F238E27FC236}">
                <a16:creationId xmlns:a16="http://schemas.microsoft.com/office/drawing/2014/main" id="{38EB53FF-BD29-31F6-68DC-60313EFDDD17}"/>
              </a:ext>
            </a:extLst>
          </p:cNvPr>
          <p:cNvSpPr txBox="1"/>
          <p:nvPr/>
        </p:nvSpPr>
        <p:spPr>
          <a:xfrm>
            <a:off x="552452" y="2948504"/>
            <a:ext cx="1964271" cy="630000"/>
          </a:xfrm>
          <a:prstGeom prst="rect">
            <a:avLst/>
          </a:prstGeom>
          <a:solidFill>
            <a:schemeClr val="bg1"/>
          </a:solidFill>
          <a:ln>
            <a:solidFill>
              <a:schemeClr val="tx1"/>
            </a:solidFill>
          </a:ln>
        </p:spPr>
        <p:txBody>
          <a:bodyPr wrap="square" rtlCol="0">
            <a:noAutofit/>
          </a:bodyPr>
          <a:lstStyle/>
          <a:p>
            <a:r>
              <a:rPr lang="en-GB" sz="32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Observe</a:t>
            </a:r>
            <a:r>
              <a:rPr lang="en-GB" sz="1600" dirty="0">
                <a:latin typeface="Century Gothic" panose="020B0502020202020204" pitchFamily="34" charset="0"/>
                <a:sym typeface="Wingdings 2" panose="05020102010507070707" pitchFamily="18" charset="2"/>
              </a:rPr>
              <a:t> </a:t>
            </a:r>
            <a:r>
              <a:rPr lang="en-GB" sz="2000" dirty="0">
                <a:sym typeface="Wingdings" panose="05000000000000000000" pitchFamily="2" charset="2"/>
              </a:rPr>
              <a:t></a:t>
            </a:r>
            <a:endParaRPr lang="en-GB" sz="2000" dirty="0">
              <a:sym typeface="Wingdings 2" panose="05020102010507070707" pitchFamily="18" charset="2"/>
            </a:endParaRPr>
          </a:p>
          <a:p>
            <a:pPr algn="ctr"/>
            <a:r>
              <a:rPr lang="en-GB" sz="2400" dirty="0"/>
              <a:t> </a:t>
            </a:r>
          </a:p>
        </p:txBody>
      </p:sp>
      <p:sp>
        <p:nvSpPr>
          <p:cNvPr id="100" name="TextBox 99">
            <a:extLst>
              <a:ext uri="{C183D7F6-B498-43B3-948B-1728B52AA6E4}">
                <adec:decorative xmlns:adec="http://schemas.microsoft.com/office/drawing/2017/decorative" val="1"/>
              </a:ext>
            </a:extLst>
          </p:cNvPr>
          <p:cNvSpPr txBox="1"/>
          <p:nvPr/>
        </p:nvSpPr>
        <p:spPr>
          <a:xfrm>
            <a:off x="1927" y="6078382"/>
            <a:ext cx="3571432" cy="776499"/>
          </a:xfrm>
          <a:prstGeom prst="rect">
            <a:avLst/>
          </a:prstGeom>
          <a:noFill/>
          <a:ln>
            <a:solidFill>
              <a:schemeClr val="tx1"/>
            </a:solidFill>
          </a:ln>
        </p:spPr>
        <p:txBody>
          <a:bodyPr wrap="square" lIns="91440" tIns="45720" rIns="91440" bIns="45720" rtlCol="0" anchor="t">
            <a:noAutofit/>
          </a:bodyPr>
          <a:lstStyle/>
          <a:p>
            <a:r>
              <a:rPr lang="en-GB" sz="1400" b="1" dirty="0">
                <a:solidFill>
                  <a:srgbClr val="C00000"/>
                </a:solidFill>
                <a:latin typeface="Century Gothic" panose="020B0502020202020204" pitchFamily="34" charset="0"/>
                <a:sym typeface="Wingdings 2" panose="05020102010507070707" pitchFamily="18" charset="2"/>
              </a:rPr>
              <a:t>RSC Microscale chemistry</a:t>
            </a:r>
          </a:p>
          <a:p>
            <a:r>
              <a:rPr lang="en-GB" sz="1400" b="1" dirty="0">
                <a:latin typeface="Century Gothic"/>
                <a:sym typeface="Wingdings 2" panose="05020102010507070707" pitchFamily="18" charset="2"/>
              </a:rPr>
              <a:t>Diffusion</a:t>
            </a:r>
          </a:p>
          <a:p>
            <a:r>
              <a:rPr lang="en-GB" sz="1400" dirty="0">
                <a:latin typeface="Century Gothic"/>
              </a:rPr>
              <a:t>Downloaded from </a:t>
            </a:r>
            <a:r>
              <a:rPr lang="en-GB" sz="1400" dirty="0">
                <a:latin typeface="Century Gothic"/>
                <a:hlinkClick r:id="rId3"/>
              </a:rPr>
              <a:t>rsc.li/4fFHvLX</a:t>
            </a:r>
            <a:endParaRPr lang="en-GB" sz="1400" dirty="0">
              <a:latin typeface="Century Gothic"/>
            </a:endParaRPr>
          </a:p>
          <a:p>
            <a:endParaRPr lang="en-GB" sz="1400" dirty="0">
              <a:latin typeface="Century Gothic"/>
            </a:endParaRPr>
          </a:p>
        </p:txBody>
      </p:sp>
      <p:pic>
        <p:nvPicPr>
          <p:cNvPr id="15" name="Picture 14">
            <a:extLst>
              <a:ext uri="{FF2B5EF4-FFF2-40B4-BE49-F238E27FC236}">
                <a16:creationId xmlns:a16="http://schemas.microsoft.com/office/drawing/2014/main" id="{E361460D-DEDE-FA39-D7F9-E7891E9E0C1C}"/>
              </a:ext>
              <a:ext uri="{C183D7F6-B498-43B3-948B-1728B52AA6E4}">
                <adec:decorative xmlns:adec="http://schemas.microsoft.com/office/drawing/2017/decorative" val="1"/>
              </a:ext>
            </a:extLst>
          </p:cNvPr>
          <p:cNvPicPr/>
          <p:nvPr/>
        </p:nvPicPr>
        <p:blipFill>
          <a:blip r:embed="rId4">
            <a:extLst>
              <a:ext uri="{28A0092B-C50C-407E-A947-70E740481C1C}">
                <a14:useLocalDpi xmlns:a14="http://schemas.microsoft.com/office/drawing/2010/main"/>
              </a:ext>
            </a:extLst>
          </a:blip>
          <a:srcRect/>
          <a:stretch>
            <a:fillRect/>
          </a:stretch>
        </p:blipFill>
        <p:spPr bwMode="auto">
          <a:xfrm>
            <a:off x="3635196" y="6082143"/>
            <a:ext cx="835175" cy="777738"/>
          </a:xfrm>
          <a:prstGeom prst="rect">
            <a:avLst/>
          </a:prstGeom>
          <a:noFill/>
          <a:ln>
            <a:noFill/>
          </a:ln>
        </p:spPr>
      </p:pic>
      <p:pic>
        <p:nvPicPr>
          <p:cNvPr id="16" name="Picture 15">
            <a:hlinkClick r:id="rId5"/>
            <a:extLst>
              <a:ext uri="{FF2B5EF4-FFF2-40B4-BE49-F238E27FC236}">
                <a16:creationId xmlns:a16="http://schemas.microsoft.com/office/drawing/2014/main" id="{7F3FEE55-4A4C-859F-7023-829912061684}"/>
              </a:ext>
              <a:ext uri="{C183D7F6-B498-43B3-948B-1728B52AA6E4}">
                <adec:decorative xmlns:adec="http://schemas.microsoft.com/office/drawing/2017/decorative" val="1"/>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0958837" y="6422507"/>
            <a:ext cx="1233163" cy="435493"/>
          </a:xfrm>
          <a:prstGeom prst="rect">
            <a:avLst/>
          </a:prstGeom>
          <a:noFill/>
          <a:extLst>
            <a:ext uri="{909E8E84-426E-40DD-AFC4-6F175D3DCCD1}">
              <a14:hiddenFill xmlns:a14="http://schemas.microsoft.com/office/drawing/2010/main">
                <a:solidFill>
                  <a:srgbClr val="FFFFFF"/>
                </a:solidFill>
              </a14:hiddenFill>
            </a:ext>
          </a:extLst>
        </p:spPr>
      </p:pic>
      <p:sp>
        <p:nvSpPr>
          <p:cNvPr id="7" name="Oval 6">
            <a:extLst>
              <a:ext uri="{FF2B5EF4-FFF2-40B4-BE49-F238E27FC236}">
                <a16:creationId xmlns:a16="http://schemas.microsoft.com/office/drawing/2014/main" id="{A177BD50-1338-CAA8-99C7-52B6D24E12B9}"/>
              </a:ext>
              <a:ext uri="{C183D7F6-B498-43B3-948B-1728B52AA6E4}">
                <adec:decorative xmlns:adec="http://schemas.microsoft.com/office/drawing/2017/decorative" val="1"/>
              </a:ext>
            </a:extLst>
          </p:cNvPr>
          <p:cNvSpPr/>
          <p:nvPr/>
        </p:nvSpPr>
        <p:spPr>
          <a:xfrm>
            <a:off x="4047305" y="1389328"/>
            <a:ext cx="3600000" cy="3600000"/>
          </a:xfrm>
          <a:prstGeom prst="ellipse">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8D84E58C-6530-D97A-D37B-D3FF399F390D}"/>
              </a:ext>
              <a:ext uri="{C183D7F6-B498-43B3-948B-1728B52AA6E4}">
                <adec:decorative xmlns:adec="http://schemas.microsoft.com/office/drawing/2017/decorative" val="1"/>
              </a:ext>
            </a:extLst>
          </p:cNvPr>
          <p:cNvSpPr/>
          <p:nvPr/>
        </p:nvSpPr>
        <p:spPr>
          <a:xfrm>
            <a:off x="4615977" y="1990494"/>
            <a:ext cx="277805" cy="277805"/>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9FF36585-4D34-01C8-71CE-ADFFF91B15E8}"/>
              </a:ext>
              <a:ext uri="{C183D7F6-B498-43B3-948B-1728B52AA6E4}">
                <adec:decorative xmlns:adec="http://schemas.microsoft.com/office/drawing/2017/decorative" val="1"/>
              </a:ext>
            </a:extLst>
          </p:cNvPr>
          <p:cNvSpPr/>
          <p:nvPr/>
        </p:nvSpPr>
        <p:spPr>
          <a:xfrm>
            <a:off x="5328660" y="1990494"/>
            <a:ext cx="277805" cy="277805"/>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23DA39C9-6808-FFC4-45CD-4D121F17361F}"/>
              </a:ext>
              <a:ext uri="{C183D7F6-B498-43B3-948B-1728B52AA6E4}">
                <adec:decorative xmlns:adec="http://schemas.microsoft.com/office/drawing/2017/decorative" val="1"/>
              </a:ext>
            </a:extLst>
          </p:cNvPr>
          <p:cNvSpPr/>
          <p:nvPr/>
        </p:nvSpPr>
        <p:spPr>
          <a:xfrm>
            <a:off x="6041343" y="1990494"/>
            <a:ext cx="277805" cy="277805"/>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7E88B102-5CF3-8EDF-546A-9E9170E388A8}"/>
              </a:ext>
              <a:ext uri="{C183D7F6-B498-43B3-948B-1728B52AA6E4}">
                <adec:decorative xmlns:adec="http://schemas.microsoft.com/office/drawing/2017/decorative" val="1"/>
              </a:ext>
            </a:extLst>
          </p:cNvPr>
          <p:cNvSpPr/>
          <p:nvPr/>
        </p:nvSpPr>
        <p:spPr>
          <a:xfrm>
            <a:off x="6754026" y="1990494"/>
            <a:ext cx="277805" cy="277805"/>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a:extLst>
              <a:ext uri="{FF2B5EF4-FFF2-40B4-BE49-F238E27FC236}">
                <a16:creationId xmlns:a16="http://schemas.microsoft.com/office/drawing/2014/main" id="{8EBAED85-0D36-BA71-4E44-E6E0406FC53B}"/>
              </a:ext>
              <a:ext uri="{C183D7F6-B498-43B3-948B-1728B52AA6E4}">
                <adec:decorative xmlns:adec="http://schemas.microsoft.com/office/drawing/2017/decorative" val="1"/>
              </a:ext>
            </a:extLst>
          </p:cNvPr>
          <p:cNvSpPr/>
          <p:nvPr/>
        </p:nvSpPr>
        <p:spPr>
          <a:xfrm>
            <a:off x="4615977" y="2679381"/>
            <a:ext cx="277805" cy="277805"/>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Oval 70">
            <a:extLst>
              <a:ext uri="{FF2B5EF4-FFF2-40B4-BE49-F238E27FC236}">
                <a16:creationId xmlns:a16="http://schemas.microsoft.com/office/drawing/2014/main" id="{D962C5FA-EF5F-B46C-DCA9-653B2D66C227}"/>
              </a:ext>
              <a:ext uri="{C183D7F6-B498-43B3-948B-1728B52AA6E4}">
                <adec:decorative xmlns:adec="http://schemas.microsoft.com/office/drawing/2017/decorative" val="1"/>
              </a:ext>
            </a:extLst>
          </p:cNvPr>
          <p:cNvSpPr/>
          <p:nvPr/>
        </p:nvSpPr>
        <p:spPr>
          <a:xfrm>
            <a:off x="5328660" y="2679381"/>
            <a:ext cx="277805" cy="277805"/>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a:extLst>
              <a:ext uri="{FF2B5EF4-FFF2-40B4-BE49-F238E27FC236}">
                <a16:creationId xmlns:a16="http://schemas.microsoft.com/office/drawing/2014/main" id="{92B67C8F-03F1-3BBE-5D78-144B0D719D03}"/>
              </a:ext>
              <a:ext uri="{C183D7F6-B498-43B3-948B-1728B52AA6E4}">
                <adec:decorative xmlns:adec="http://schemas.microsoft.com/office/drawing/2017/decorative" val="1"/>
              </a:ext>
            </a:extLst>
          </p:cNvPr>
          <p:cNvSpPr/>
          <p:nvPr/>
        </p:nvSpPr>
        <p:spPr>
          <a:xfrm>
            <a:off x="6041343" y="2679381"/>
            <a:ext cx="277805" cy="277805"/>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a:extLst>
              <a:ext uri="{FF2B5EF4-FFF2-40B4-BE49-F238E27FC236}">
                <a16:creationId xmlns:a16="http://schemas.microsoft.com/office/drawing/2014/main" id="{601E1196-FB1C-BC61-96C2-FF75AA47EF17}"/>
              </a:ext>
              <a:ext uri="{C183D7F6-B498-43B3-948B-1728B52AA6E4}">
                <adec:decorative xmlns:adec="http://schemas.microsoft.com/office/drawing/2017/decorative" val="1"/>
              </a:ext>
            </a:extLst>
          </p:cNvPr>
          <p:cNvSpPr/>
          <p:nvPr/>
        </p:nvSpPr>
        <p:spPr>
          <a:xfrm>
            <a:off x="6754026" y="2679381"/>
            <a:ext cx="277805" cy="277805"/>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Oval 73">
            <a:extLst>
              <a:ext uri="{FF2B5EF4-FFF2-40B4-BE49-F238E27FC236}">
                <a16:creationId xmlns:a16="http://schemas.microsoft.com/office/drawing/2014/main" id="{EF7DFB6A-1CA7-509A-BCFD-3A89787B784E}"/>
              </a:ext>
              <a:ext uri="{C183D7F6-B498-43B3-948B-1728B52AA6E4}">
                <adec:decorative xmlns:adec="http://schemas.microsoft.com/office/drawing/2017/decorative" val="1"/>
              </a:ext>
            </a:extLst>
          </p:cNvPr>
          <p:cNvSpPr/>
          <p:nvPr/>
        </p:nvSpPr>
        <p:spPr>
          <a:xfrm>
            <a:off x="4615977" y="3368268"/>
            <a:ext cx="277805" cy="277805"/>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Oval 74">
            <a:extLst>
              <a:ext uri="{FF2B5EF4-FFF2-40B4-BE49-F238E27FC236}">
                <a16:creationId xmlns:a16="http://schemas.microsoft.com/office/drawing/2014/main" id="{750D371E-9BB6-9B24-61B6-ED33A8C7B3F9}"/>
              </a:ext>
              <a:ext uri="{C183D7F6-B498-43B3-948B-1728B52AA6E4}">
                <adec:decorative xmlns:adec="http://schemas.microsoft.com/office/drawing/2017/decorative" val="1"/>
              </a:ext>
            </a:extLst>
          </p:cNvPr>
          <p:cNvSpPr/>
          <p:nvPr/>
        </p:nvSpPr>
        <p:spPr>
          <a:xfrm>
            <a:off x="5328660" y="3368268"/>
            <a:ext cx="277805" cy="277805"/>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Oval 75">
            <a:extLst>
              <a:ext uri="{FF2B5EF4-FFF2-40B4-BE49-F238E27FC236}">
                <a16:creationId xmlns:a16="http://schemas.microsoft.com/office/drawing/2014/main" id="{5ED57EFC-A6FF-EE8B-0067-9D5F9FF77286}"/>
              </a:ext>
              <a:ext uri="{C183D7F6-B498-43B3-948B-1728B52AA6E4}">
                <adec:decorative xmlns:adec="http://schemas.microsoft.com/office/drawing/2017/decorative" val="1"/>
              </a:ext>
            </a:extLst>
          </p:cNvPr>
          <p:cNvSpPr/>
          <p:nvPr/>
        </p:nvSpPr>
        <p:spPr>
          <a:xfrm>
            <a:off x="6041343" y="3368268"/>
            <a:ext cx="277805" cy="277805"/>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Oval 76">
            <a:extLst>
              <a:ext uri="{FF2B5EF4-FFF2-40B4-BE49-F238E27FC236}">
                <a16:creationId xmlns:a16="http://schemas.microsoft.com/office/drawing/2014/main" id="{66882E21-1CD3-81AF-DE29-D120C223B37F}"/>
              </a:ext>
              <a:ext uri="{C183D7F6-B498-43B3-948B-1728B52AA6E4}">
                <adec:decorative xmlns:adec="http://schemas.microsoft.com/office/drawing/2017/decorative" val="1"/>
              </a:ext>
            </a:extLst>
          </p:cNvPr>
          <p:cNvSpPr/>
          <p:nvPr/>
        </p:nvSpPr>
        <p:spPr>
          <a:xfrm>
            <a:off x="6754026" y="3368268"/>
            <a:ext cx="277805" cy="277805"/>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Oval 77">
            <a:extLst>
              <a:ext uri="{FF2B5EF4-FFF2-40B4-BE49-F238E27FC236}">
                <a16:creationId xmlns:a16="http://schemas.microsoft.com/office/drawing/2014/main" id="{152F3FAC-7514-DC48-7908-EE811EBA1333}"/>
              </a:ext>
              <a:ext uri="{C183D7F6-B498-43B3-948B-1728B52AA6E4}">
                <adec:decorative xmlns:adec="http://schemas.microsoft.com/office/drawing/2017/decorative" val="1"/>
              </a:ext>
            </a:extLst>
          </p:cNvPr>
          <p:cNvSpPr/>
          <p:nvPr/>
        </p:nvSpPr>
        <p:spPr>
          <a:xfrm>
            <a:off x="4615977" y="4057156"/>
            <a:ext cx="277805" cy="277805"/>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Oval 78">
            <a:extLst>
              <a:ext uri="{FF2B5EF4-FFF2-40B4-BE49-F238E27FC236}">
                <a16:creationId xmlns:a16="http://schemas.microsoft.com/office/drawing/2014/main" id="{21606860-1603-393B-29EE-1DF109BA94F6}"/>
              </a:ext>
              <a:ext uri="{C183D7F6-B498-43B3-948B-1728B52AA6E4}">
                <adec:decorative xmlns:adec="http://schemas.microsoft.com/office/drawing/2017/decorative" val="1"/>
              </a:ext>
            </a:extLst>
          </p:cNvPr>
          <p:cNvSpPr/>
          <p:nvPr/>
        </p:nvSpPr>
        <p:spPr>
          <a:xfrm>
            <a:off x="5328660" y="4057156"/>
            <a:ext cx="277805" cy="277805"/>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Oval 79">
            <a:extLst>
              <a:ext uri="{FF2B5EF4-FFF2-40B4-BE49-F238E27FC236}">
                <a16:creationId xmlns:a16="http://schemas.microsoft.com/office/drawing/2014/main" id="{53CE6306-BF25-3ADB-33A0-EC78E7674D4B}"/>
              </a:ext>
              <a:ext uri="{C183D7F6-B498-43B3-948B-1728B52AA6E4}">
                <adec:decorative xmlns:adec="http://schemas.microsoft.com/office/drawing/2017/decorative" val="1"/>
              </a:ext>
            </a:extLst>
          </p:cNvPr>
          <p:cNvSpPr/>
          <p:nvPr/>
        </p:nvSpPr>
        <p:spPr>
          <a:xfrm>
            <a:off x="6041343" y="4057156"/>
            <a:ext cx="277805" cy="277805"/>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Oval 80">
            <a:extLst>
              <a:ext uri="{FF2B5EF4-FFF2-40B4-BE49-F238E27FC236}">
                <a16:creationId xmlns:a16="http://schemas.microsoft.com/office/drawing/2014/main" id="{101EEDA2-77E3-5CA8-105D-4E1C1EB46677}"/>
              </a:ext>
              <a:ext uri="{C183D7F6-B498-43B3-948B-1728B52AA6E4}">
                <adec:decorative xmlns:adec="http://schemas.microsoft.com/office/drawing/2017/decorative" val="1"/>
              </a:ext>
            </a:extLst>
          </p:cNvPr>
          <p:cNvSpPr/>
          <p:nvPr/>
        </p:nvSpPr>
        <p:spPr>
          <a:xfrm>
            <a:off x="6754026" y="4057156"/>
            <a:ext cx="277805" cy="277805"/>
          </a:xfrm>
          <a:prstGeom prst="ellipse">
            <a:avLst/>
          </a:prstGeom>
          <a:solidFill>
            <a:schemeClr val="bg1">
              <a:lumMod val="75000"/>
            </a:schemeClr>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Harard symbol: harmful irritant">
            <a:extLst>
              <a:ext uri="{FF2B5EF4-FFF2-40B4-BE49-F238E27FC236}">
                <a16:creationId xmlns:a16="http://schemas.microsoft.com/office/drawing/2014/main" id="{49C264DD-8D15-759A-9657-554F89F5113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32208" y="6075263"/>
            <a:ext cx="779618" cy="779618"/>
          </a:xfrm>
          <a:prstGeom prst="rect">
            <a:avLst/>
          </a:prstGeom>
        </p:spPr>
      </p:pic>
    </p:spTree>
    <p:extLst>
      <p:ext uri="{BB962C8B-B14F-4D97-AF65-F5344CB8AC3E}">
        <p14:creationId xmlns:p14="http://schemas.microsoft.com/office/powerpoint/2010/main" val="19416017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329AEF31871D1488CE76DAAD549738C" ma:contentTypeVersion="17" ma:contentTypeDescription="Create a new document." ma:contentTypeScope="" ma:versionID="dd32f7734da563801c50a67f3ca51d7f">
  <xsd:schema xmlns:xsd="http://www.w3.org/2001/XMLSchema" xmlns:xs="http://www.w3.org/2001/XMLSchema" xmlns:p="http://schemas.microsoft.com/office/2006/metadata/properties" xmlns:ns2="72ad90e4-f9f8-4758-a1e3-0a7f403e271e" xmlns:ns3="27e564b6-8a00-461c-8d45-4d4e49e620eb" targetNamespace="http://schemas.microsoft.com/office/2006/metadata/properties" ma:root="true" ma:fieldsID="3904ce9d5d0d0c785c6930ce28762cd2" ns2:_="" ns3:_="">
    <xsd:import namespace="72ad90e4-f9f8-4758-a1e3-0a7f403e271e"/>
    <xsd:import namespace="27e564b6-8a00-461c-8d45-4d4e49e620e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ServiceOCR" minOccurs="0"/>
                <xsd:element ref="ns2:MediaLengthInSeconds"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2ad90e4-f9f8-4758-a1e3-0a7f403e27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acd698d5-2c6c-40f3-87af-cb5c6c865f62"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7e564b6-8a00-461c-8d45-4d4e49e620eb"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eae0381d-0c94-4a3f-aade-9a29dd7f4345}" ma:internalName="TaxCatchAll" ma:showField="CatchAllData" ma:web="27e564b6-8a00-461c-8d45-4d4e49e620e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2ad90e4-f9f8-4758-a1e3-0a7f403e271e">
      <Terms xmlns="http://schemas.microsoft.com/office/infopath/2007/PartnerControls"/>
    </lcf76f155ced4ddcb4097134ff3c332f>
    <TaxCatchAll xmlns="27e564b6-8a00-461c-8d45-4d4e49e620eb" xsi:nil="true"/>
  </documentManagement>
</p:properties>
</file>

<file path=customXml/itemProps1.xml><?xml version="1.0" encoding="utf-8"?>
<ds:datastoreItem xmlns:ds="http://schemas.openxmlformats.org/officeDocument/2006/customXml" ds:itemID="{C50C1965-6782-4BE5-A8C8-525E69E630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2ad90e4-f9f8-4758-a1e3-0a7f403e271e"/>
    <ds:schemaRef ds:uri="27e564b6-8a00-461c-8d45-4d4e49e620e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E3F6584-FC0E-4836-A64E-D446D265CC72}">
  <ds:schemaRefs>
    <ds:schemaRef ds:uri="http://schemas.microsoft.com/sharepoint/v3/contenttype/forms"/>
  </ds:schemaRefs>
</ds:datastoreItem>
</file>

<file path=customXml/itemProps3.xml><?xml version="1.0" encoding="utf-8"?>
<ds:datastoreItem xmlns:ds="http://schemas.openxmlformats.org/officeDocument/2006/customXml" ds:itemID="{900960F0-ECAC-4E0E-B882-D59142520847}">
  <ds:schemaRefs>
    <ds:schemaRef ds:uri="http://schemas.microsoft.com/office/2006/metadata/properties"/>
    <ds:schemaRef ds:uri="http://schemas.microsoft.com/office/infopath/2007/PartnerControls"/>
    <ds:schemaRef ds:uri="http://www.w3.org/XML/1998/namespace"/>
    <ds:schemaRef ds:uri="http://schemas.microsoft.com/office/2006/documentManagement/types"/>
    <ds:schemaRef ds:uri="http://schemas.openxmlformats.org/package/2006/metadata/core-properties"/>
    <ds:schemaRef ds:uri="http://purl.org/dc/dcmitype/"/>
    <ds:schemaRef ds:uri="http://purl.org/dc/elements/1.1/"/>
    <ds:schemaRef ds:uri="27e564b6-8a00-461c-8d45-4d4e49e620eb"/>
    <ds:schemaRef ds:uri="72ad90e4-f9f8-4758-a1e3-0a7f403e271e"/>
    <ds:schemaRef ds:uri="http://purl.org/dc/terms/"/>
  </ds:schemaRefs>
</ds:datastoreItem>
</file>

<file path=docProps/app.xml><?xml version="1.0" encoding="utf-8"?>
<Properties xmlns="http://schemas.openxmlformats.org/officeDocument/2006/extended-properties" xmlns:vt="http://schemas.openxmlformats.org/officeDocument/2006/docPropsVTypes">
  <Template>Facet</Template>
  <TotalTime>6085</TotalTime>
  <Words>230</Words>
  <Application>Microsoft Office PowerPoint</Application>
  <PresentationFormat>Widescreen</PresentationFormat>
  <Paragraphs>33</Paragraphs>
  <Slides>3</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vt:i4>
      </vt:variant>
    </vt:vector>
  </HeadingPairs>
  <TitlesOfParts>
    <vt:vector size="11" baseType="lpstr">
      <vt:lpstr>Arial</vt:lpstr>
      <vt:lpstr>Calibri</vt:lpstr>
      <vt:lpstr>Calibri Light</vt:lpstr>
      <vt:lpstr>Cambria Math</vt:lpstr>
      <vt:lpstr>Century Gothic</vt:lpstr>
      <vt:lpstr>Wingdings</vt:lpstr>
      <vt:lpstr>Wingdings 2</vt:lpstr>
      <vt:lpstr>Office Theme</vt:lpstr>
      <vt:lpstr>Microscale diffusion of a gas  Integrated instructions</vt:lpstr>
      <vt:lpstr>Integrated instructions</vt:lpstr>
      <vt:lpstr>Integrated instructions: diffusion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Microscale diffusion of gas integrated instructions</dc:title>
  <dc:creator>Royal Society of Chemistry</dc:creator>
  <cp:keywords>gas, diffusion, microscale, experiment, integrated instructions, chlorine gas, states of matter, particle theory </cp:keywords>
  <dc:description>From rsc.li/4fFHvLX, full technician notes and integrated instructions in Welsh also available</dc:description>
  <cp:lastModifiedBy>Juliet Kennard</cp:lastModifiedBy>
  <cp:revision>168</cp:revision>
  <dcterms:created xsi:type="dcterms:W3CDTF">2017-10-18T10:44:09Z</dcterms:created>
  <dcterms:modified xsi:type="dcterms:W3CDTF">2025-02-25T16:26:01Z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0x010100B329AEF31871D1488CE76DAAD549738C</vt:lpwstr>
  </property>
  <property fmtid="{D5CDD505-2E9C-101B-9397-08002B2CF9AE}" pid="3" name="MediaServiceImageTags">
    <vt:lpwstr/>
  </property>
</Properties>
</file>