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8"/>
  </p:notesMasterIdLst>
  <p:sldIdLst>
    <p:sldId id="293" r:id="rId5"/>
    <p:sldId id="294" r:id="rId6"/>
    <p:sldId id="31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1FF72757-5A71-4AE8-BD67-48803ECBEF0B}">
          <p14:sldIdLst>
            <p14:sldId id="293"/>
          </p14:sldIdLst>
        </p14:section>
        <p14:section name="Integrated instructions" id="{64C1D022-18C7-40BA-992A-2955A02C6340}">
          <p14:sldIdLst>
            <p14:sldId id="294"/>
            <p14:sldId id="3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  <p188:author id="{F6AD4F52-0F02-D84A-782E-12A82FD41B8D}" name="Rebecca Laye" initials="RL" userId="S::layer@rsc.org::a637b591-6294-49a0-9d1f-f2b57ba89855" providerId="AD"/>
  <p188:author id="{882225AA-91C1-56A3-979F-321CDDA73B13}" name="Emma Lumb" initials="EL" userId="S::LumbE@rsc.org::9492ac99-bdb3-413c-b074-05d0b4f2559a" providerId="AD"/>
  <p188:author id="{5F1CC0B0-84E0-BD6A-D99C-C314168B48E6}" name="Juliet Kennard" initials="JK" userId="S::kennardj@rsc.org::171ce03e-ecb9-44f8-bcbb-a85643c4c66a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64747" autoAdjust="0"/>
  </p:normalViewPr>
  <p:slideViewPr>
    <p:cSldViewPr snapToGrid="0">
      <p:cViewPr varScale="1">
        <p:scale>
          <a:sx n="50" d="100"/>
          <a:sy n="50" d="100"/>
        </p:scale>
        <p:origin x="112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Royal Society of Chemistry, </a:t>
            </a:r>
            <a:r>
              <a:rPr lang="en-GB"/>
              <a:t>Louise Tomlinson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621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r>
              <a:rPr lang="en-GB" sz="18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1 drop of </a:t>
            </a:r>
            <a:r>
              <a:rPr lang="en-GB" sz="1800" i="0" u="none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KI</a:t>
            </a:r>
            <a:r>
              <a:rPr lang="en-GB" sz="18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all white circles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1 drop of starch to all white circles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2 drops of bleach in the grey circle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2 drops of HCl to the grey circle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the petri dish lid on top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i="0" u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 what happens to the white circles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en-GB" sz="1800" i="0" u="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486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9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06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60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3" y="0"/>
            <a:ext cx="3195988" cy="2815200"/>
          </a:xfrm>
          <a:prstGeom prst="rect">
            <a:avLst/>
          </a:prstGeom>
        </p:spPr>
      </p:pic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375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14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3" y="5816606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0296CB-FD8F-7B28-2D63-5BD1D318741F}"/>
              </a:ext>
            </a:extLst>
          </p:cNvPr>
          <p:cNvSpPr txBox="1"/>
          <p:nvPr userDrawn="1"/>
        </p:nvSpPr>
        <p:spPr>
          <a:xfrm>
            <a:off x="7632971" y="5656132"/>
            <a:ext cx="506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 err="1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Lawrlwythwyd</a:t>
            </a:r>
            <a:r>
              <a:rPr lang="en-GB" sz="18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o </a:t>
            </a:r>
            <a:r>
              <a:rPr lang="en-GB" sz="1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rsc.li/4fFHvLX</a:t>
            </a:r>
          </a:p>
        </p:txBody>
      </p:sp>
    </p:spTree>
    <p:extLst>
      <p:ext uri="{BB962C8B-B14F-4D97-AF65-F5344CB8AC3E}">
        <p14:creationId xmlns:p14="http://schemas.microsoft.com/office/powerpoint/2010/main" val="399392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5" r:id="rId2"/>
    <p:sldLayoutId id="2147483686" r:id="rId3"/>
    <p:sldLayoutId id="214748368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creativecommons.org/licenses/by-nc-sa/2.0/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FE117A8-3006-844E-A87E-1574BE8ABE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25463" y="2724150"/>
            <a:ext cx="5676900" cy="244792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750" b="1" i="0" u="none" strike="noStrike" kern="1200" cap="none" spc="0" normalizeH="0" baseline="0" noProof="0" dirty="0" err="1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Trylediad</a:t>
            </a:r>
            <a:r>
              <a:rPr kumimoji="0" lang="en-US" sz="375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GB" sz="3750" b="1" i="0" u="none" strike="noStrike" kern="1200" cap="none" spc="0" normalizeH="0" baseline="0" noProof="0" dirty="0" err="1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graddfa</a:t>
            </a:r>
            <a:r>
              <a:rPr kumimoji="0" lang="en-GB" sz="375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micro</a:t>
            </a:r>
            <a:endParaRPr kumimoji="0" lang="en-US" sz="3750" b="1" i="0" u="none" strike="noStrike" kern="1200" cap="none" spc="0" normalizeH="0" baseline="0" noProof="0" dirty="0">
              <a:ln>
                <a:noFill/>
              </a:ln>
              <a:solidFill>
                <a:srgbClr val="C8102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3750" b="1" i="0" u="none" strike="noStrike" kern="1200" cap="none" spc="0" normalizeH="0" baseline="0" noProof="0" dirty="0">
              <a:ln>
                <a:noFill/>
              </a:ln>
              <a:solidFill>
                <a:srgbClr val="C8102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Cyfarwyddiadau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integredig</a:t>
            </a: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en-GB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Picture 3" descr="An image showing a petri dish with circles containing a purple colour gradient from bottom right to top left.">
            <a:extLst>
              <a:ext uri="{FF2B5EF4-FFF2-40B4-BE49-F238E27FC236}">
                <a16:creationId xmlns:a16="http://schemas.microsoft.com/office/drawing/2014/main" id="{A5963DF7-3E18-EC7E-D7CF-4544DE3822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349" y="-753206"/>
            <a:ext cx="4320000" cy="432000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607"/>
            </a:stretch>
          </a:blipFill>
          <a:ln w="127000">
            <a:solidFill>
              <a:srgbClr val="C8102E"/>
            </a:solidFill>
          </a:ln>
        </p:spPr>
      </p:pic>
    </p:spTree>
    <p:extLst>
      <p:ext uri="{BB962C8B-B14F-4D97-AF65-F5344CB8AC3E}">
        <p14:creationId xmlns:p14="http://schemas.microsoft.com/office/powerpoint/2010/main" val="47285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F1B30-7860-0E79-C046-E709BF5EF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entury Gothic"/>
              </a:rPr>
              <a:t>Cyfarwyddiadau</a:t>
            </a:r>
            <a:r>
              <a:rPr lang="en-GB" dirty="0">
                <a:latin typeface="Century Gothic"/>
              </a:rPr>
              <a:t> </a:t>
            </a:r>
            <a:r>
              <a:rPr lang="en-GB" dirty="0" err="1">
                <a:latin typeface="Century Gothic"/>
              </a:rPr>
              <a:t>Integredig</a:t>
            </a:r>
            <a:r>
              <a:rPr lang="en-GB" dirty="0">
                <a:latin typeface="Century Gothic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9B1BE-418B-A700-C671-97C104E1A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 sz="1800" dirty="0">
                <a:latin typeface="Century Gothic"/>
              </a:rPr>
              <a:t>Mae </a:t>
            </a:r>
            <a:r>
              <a:rPr lang="en-GB" sz="1800" dirty="0" err="1">
                <a:latin typeface="Century Gothic"/>
              </a:rPr>
              <a:t>cyfarwyddiadau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integredig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defnyddio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rhifo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clir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saethau</a:t>
            </a:r>
            <a:r>
              <a:rPr lang="en-GB" sz="1800" dirty="0">
                <a:latin typeface="Century Gothic"/>
              </a:rPr>
              <a:t> a </a:t>
            </a:r>
            <a:r>
              <a:rPr lang="en-GB" sz="1800" dirty="0" err="1">
                <a:latin typeface="Century Gothic"/>
              </a:rPr>
              <a:t>phictogramau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syml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fel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llygad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ddangos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pryd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wneud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arsylwadau</a:t>
            </a:r>
            <a:r>
              <a:rPr lang="en-GB" sz="1800" dirty="0">
                <a:latin typeface="Century Gothic"/>
              </a:rPr>
              <a:t>. </a:t>
            </a:r>
            <a:r>
              <a:rPr lang="en-GB" sz="1800" dirty="0" err="1">
                <a:latin typeface="Century Gothic"/>
              </a:rPr>
              <a:t>Cawsant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datblygu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gan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ddefnyddio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theori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llwyth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gwybyddol</a:t>
            </a:r>
            <a:r>
              <a:rPr lang="en-GB" sz="1800" dirty="0">
                <a:latin typeface="Century Gothic"/>
              </a:rPr>
              <a:t> ac </a:t>
            </a:r>
            <a:r>
              <a:rPr lang="en-GB" sz="1800" dirty="0" err="1">
                <a:latin typeface="Century Gothic"/>
              </a:rPr>
              <a:t>maen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nhw’n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dileu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gwybodaeth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ddiangen</a:t>
            </a:r>
            <a:r>
              <a:rPr lang="en-GB" sz="1800" dirty="0">
                <a:latin typeface="Century Gothic"/>
              </a:rPr>
              <a:t>. Felly, </a:t>
            </a:r>
            <a:r>
              <a:rPr lang="en-GB" sz="1800" dirty="0" err="1">
                <a:latin typeface="Century Gothic"/>
              </a:rPr>
              <a:t>mae'r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cyfarwyddiadau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lleihau'r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llwyth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diangen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ar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ddysgwyr</a:t>
            </a:r>
            <a:r>
              <a:rPr lang="en-GB" sz="1800" dirty="0">
                <a:latin typeface="Century Gothic"/>
              </a:rPr>
              <a:t>, </a:t>
            </a:r>
            <a:r>
              <a:rPr lang="en-GB" sz="1800" dirty="0" err="1">
                <a:latin typeface="Century Gothic"/>
              </a:rPr>
              <a:t>gan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gynyddu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gallu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eu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cof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gweithredol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feddwl</a:t>
            </a:r>
            <a:r>
              <a:rPr lang="en-GB" sz="1800" dirty="0">
                <a:latin typeface="Century Gothic"/>
              </a:rPr>
              <a:t> am </a:t>
            </a:r>
            <a:r>
              <a:rPr lang="en-GB" sz="1800" dirty="0" err="1">
                <a:latin typeface="Century Gothic"/>
              </a:rPr>
              <a:t>yr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hyn</a:t>
            </a:r>
            <a:r>
              <a:rPr lang="en-GB" sz="1800" dirty="0">
                <a:latin typeface="Century Gothic"/>
              </a:rPr>
              <a:t> y </a:t>
            </a:r>
            <a:r>
              <a:rPr lang="en-GB" sz="1800" dirty="0" err="1">
                <a:latin typeface="Century Gothic"/>
              </a:rPr>
              <a:t>maent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yn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ei</a:t>
            </a:r>
            <a:r>
              <a:rPr lang="en-GB" sz="1800" dirty="0">
                <a:latin typeface="Century Gothic"/>
              </a:rPr>
              <a:t> </a:t>
            </a:r>
            <a:r>
              <a:rPr lang="en-GB" sz="1800" dirty="0" err="1">
                <a:latin typeface="Century Gothic"/>
              </a:rPr>
              <a:t>wneud</a:t>
            </a:r>
            <a:r>
              <a:rPr lang="en-GB" sz="1800" dirty="0">
                <a:latin typeface="Century Gothic"/>
              </a:rPr>
              <a:t> a </a:t>
            </a:r>
            <a:r>
              <a:rPr lang="en-GB" sz="1800" dirty="0" err="1">
                <a:latin typeface="Century Gothic"/>
              </a:rPr>
              <a:t>pham</a:t>
            </a:r>
            <a:r>
              <a:rPr lang="en-GB" sz="1800" dirty="0">
                <a:latin typeface="Century Gothic"/>
              </a:rPr>
              <a:t>.</a:t>
            </a:r>
            <a:endParaRPr lang="en-US" dirty="0">
              <a:latin typeface="Century Gothic"/>
            </a:endParaRPr>
          </a:p>
          <a:p>
            <a:r>
              <a:rPr lang="en-GB" sz="1800" dirty="0" err="1">
                <a:latin typeface="Century Gothic"/>
                <a:ea typeface="Calibri"/>
                <a:cs typeface="Times New Roman"/>
              </a:rPr>
              <a:t>Darllenwch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dirty="0" err="1">
                <a:latin typeface="Century Gothic"/>
                <a:ea typeface="Calibri"/>
                <a:cs typeface="Times New Roman"/>
              </a:rPr>
              <a:t>fwy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dirty="0" err="1">
                <a:latin typeface="Century Gothic"/>
                <a:ea typeface="Calibri"/>
                <a:cs typeface="Times New Roman"/>
              </a:rPr>
              <a:t>yn</a:t>
            </a:r>
            <a:r>
              <a:rPr lang="en-GB" sz="1800" dirty="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entury Gothic"/>
                <a:ea typeface="Calibri"/>
                <a:cs typeface="Times New Roman"/>
              </a:rPr>
              <a:t>rsc.li/47bIKi5 </a:t>
            </a:r>
            <a:r>
              <a:rPr lang="en-GB" sz="1800" dirty="0">
                <a:effectLst/>
                <a:latin typeface="Century Gothic"/>
                <a:ea typeface="Calibri"/>
                <a:cs typeface="Times New Roman"/>
              </a:rPr>
              <a:t>. </a:t>
            </a:r>
            <a:endParaRPr lang="en-GB" dirty="0"/>
          </a:p>
          <a:p>
            <a:pPr marL="0" indent="0">
              <a:buNone/>
            </a:pPr>
            <a:endParaRPr lang="en-GB" sz="1800" dirty="0">
              <a:latin typeface="Century Gothic"/>
              <a:ea typeface="Calibri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65B57-8DA9-05E6-880F-75BEF63AEA93}"/>
              </a:ext>
            </a:extLst>
          </p:cNvPr>
          <p:cNvSpPr txBox="1"/>
          <p:nvPr/>
        </p:nvSpPr>
        <p:spPr>
          <a:xfrm rot="5400000" flipH="1">
            <a:off x="9762367" y="2046423"/>
            <a:ext cx="406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Rhagarweiniad</a:t>
            </a:r>
            <a:endParaRPr lang="en-GB" sz="3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859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832256A5-0B13-D201-425D-B3DB942F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dirty="0" err="1">
                <a:latin typeface="Calibri Light"/>
                <a:cs typeface="Calibri Light"/>
              </a:rPr>
              <a:t>Cyfarwyddiadau</a:t>
            </a:r>
            <a:r>
              <a:rPr lang="en-GB" dirty="0">
                <a:latin typeface="Calibri Light"/>
                <a:cs typeface="Calibri Light"/>
              </a:rPr>
              <a:t> </a:t>
            </a:r>
            <a:r>
              <a:rPr lang="en-GB" dirty="0" err="1">
                <a:latin typeface="Calibri Light"/>
                <a:cs typeface="Calibri Light"/>
              </a:rPr>
              <a:t>integredig</a:t>
            </a:r>
            <a:r>
              <a:rPr lang="en-GB" dirty="0"/>
              <a:t>: </a:t>
            </a:r>
            <a:r>
              <a:rPr lang="en-GB" dirty="0" err="1"/>
              <a:t>trylediad</a:t>
            </a:r>
            <a:endParaRPr lang="en-US" dirty="0"/>
          </a:p>
        </p:txBody>
      </p:sp>
      <p:sp>
        <p:nvSpPr>
          <p:cNvPr id="27" name="Bent Arrow 111">
            <a:extLst>
              <a:ext uri="{FF2B5EF4-FFF2-40B4-BE49-F238E27FC236}">
                <a16:creationId xmlns:a16="http://schemas.microsoft.com/office/drawing/2014/main" id="{B6023369-5DA7-DD69-D7E0-7BD9BFC7C3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4934953" y="717816"/>
            <a:ext cx="501866" cy="841158"/>
          </a:xfrm>
          <a:prstGeom prst="bentArrow">
            <a:avLst>
              <a:gd name="adj1" fmla="val 16104"/>
              <a:gd name="adj2" fmla="val 20072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1F7297-8AD7-C335-95DC-53E5A4FE5186}"/>
              </a:ext>
            </a:extLst>
          </p:cNvPr>
          <p:cNvSpPr txBox="1"/>
          <p:nvPr/>
        </p:nvSpPr>
        <p:spPr>
          <a:xfrm>
            <a:off x="1225568" y="700650"/>
            <a:ext cx="3808726" cy="7777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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Rhowch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1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diferyn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  <a:sym typeface="Wingdings 2" panose="05020102010507070707" pitchFamily="18" charset="2"/>
              </a:rPr>
              <a:t>KI </a:t>
            </a:r>
            <a:r>
              <a:rPr lang="en-GB" dirty="0" err="1">
                <a:latin typeface="Cambria Math" panose="02040503050406030204" pitchFamily="18" charset="0"/>
                <a:ea typeface="Cambria Math" panose="02040503050406030204" pitchFamily="18" charset="0"/>
                <a:sym typeface="Wingdings 2" panose="05020102010507070707" pitchFamily="18" charset="2"/>
              </a:rPr>
              <a:t>ym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  <a:sym typeface="Wingdings 2" panose="05020102010507070707" pitchFamily="18" charset="2"/>
              </a:rPr>
              <a:t> </a:t>
            </a:r>
            <a:r>
              <a:rPr lang="en-GB" sz="1600" b="1" dirty="0" err="1">
                <a:latin typeface="Century Gothic" panose="020B0502020202020204" pitchFamily="34" charset="0"/>
                <a:ea typeface="Cambria Math" panose="02040503050406030204" pitchFamily="18" charset="0"/>
                <a:cs typeface="Times New Roman" panose="02020603050405020304" pitchFamily="18" charset="0"/>
                <a:sym typeface="Wingdings 2" panose="05020102010507070707" pitchFamily="18" charset="2"/>
              </a:rPr>
              <a:t>mh</a:t>
            </a:r>
            <a:r>
              <a:rPr lang="en-GB" sz="1600" b="1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cylch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gwyn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84" name="Bent Arrow 111">
            <a:extLst>
              <a:ext uri="{FF2B5EF4-FFF2-40B4-BE49-F238E27FC236}">
                <a16:creationId xmlns:a16="http://schemas.microsoft.com/office/drawing/2014/main" id="{E3C1E824-B83E-498B-3E0A-0DEFDAA63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>
            <a:off x="6109148" y="717816"/>
            <a:ext cx="501866" cy="841158"/>
          </a:xfrm>
          <a:prstGeom prst="bentArrow">
            <a:avLst>
              <a:gd name="adj1" fmla="val 16104"/>
              <a:gd name="adj2" fmla="val 20072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750091-614E-9423-AA11-CC7964BAB2D4}"/>
              </a:ext>
            </a:extLst>
          </p:cNvPr>
          <p:cNvSpPr txBox="1"/>
          <p:nvPr/>
        </p:nvSpPr>
        <p:spPr>
          <a:xfrm>
            <a:off x="6442889" y="700651"/>
            <a:ext cx="4515948" cy="7777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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Ychwanegwch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1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diferyn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starts </a:t>
            </a:r>
            <a:r>
              <a:rPr lang="en-GB" sz="1600" b="1" dirty="0" err="1">
                <a:latin typeface="Century Gothic" panose="020B0502020202020204" pitchFamily="34" charset="0"/>
                <a:ea typeface="Cambria Math" panose="02040503050406030204" pitchFamily="18" charset="0"/>
                <a:cs typeface="Times New Roman" panose="02020603050405020304" pitchFamily="18" charset="0"/>
                <a:sym typeface="Wingdings 2" panose="05020102010507070707" pitchFamily="18" charset="2"/>
              </a:rPr>
              <a:t>p</a:t>
            </a:r>
            <a:r>
              <a:rPr lang="en-GB" sz="1600" b="1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cylch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gwyn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86" name="Right Arrow 90">
            <a:extLst>
              <a:ext uri="{FF2B5EF4-FFF2-40B4-BE49-F238E27FC236}">
                <a16:creationId xmlns:a16="http://schemas.microsoft.com/office/drawing/2014/main" id="{BA27B021-6E7C-56C0-2D05-40857C1CE2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7364868" y="4127689"/>
            <a:ext cx="910829" cy="207271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987BE3-2110-90DE-F626-8A550125A630}"/>
              </a:ext>
            </a:extLst>
          </p:cNvPr>
          <p:cNvSpPr txBox="1"/>
          <p:nvPr/>
        </p:nvSpPr>
        <p:spPr>
          <a:xfrm>
            <a:off x="7820282" y="3729379"/>
            <a:ext cx="4211659" cy="7777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 </a:t>
            </a:r>
            <a:r>
              <a:rPr lang="en-GB" sz="1600" dirty="0" err="1">
                <a:latin typeface="Century Gothic" panose="020B0502020202020204" pitchFamily="34" charset="0"/>
                <a:cs typeface="Times New Roman" panose="02020603050405020304" pitchFamily="18" charset="0"/>
                <a:sym typeface="Wingdings 2" panose="05020102010507070707" pitchFamily="18" charset="2"/>
              </a:rPr>
              <a:t>C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ylch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llwyd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rhowch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o’r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cannydd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100" name="TextBox 9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003" y="6030386"/>
            <a:ext cx="2713089" cy="7764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RSC </a:t>
            </a:r>
            <a:r>
              <a:rPr lang="en-GB" sz="1400" b="1" dirty="0" err="1">
                <a:solidFill>
                  <a:srgbClr val="C00000"/>
                </a:solidFill>
                <a:latin typeface="Century Gothic" panose="020B0502020202020204" pitchFamily="34" charset="0"/>
              </a:rPr>
              <a:t>cemeg</a:t>
            </a:r>
            <a:r>
              <a:rPr lang="en-GB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 err="1">
                <a:solidFill>
                  <a:srgbClr val="C00000"/>
                </a:solidFill>
                <a:latin typeface="Century Gothic" panose="020B0502020202020204" pitchFamily="34" charset="0"/>
              </a:rPr>
              <a:t>graddfa</a:t>
            </a:r>
            <a:r>
              <a:rPr lang="en-GB" sz="1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micro</a:t>
            </a:r>
            <a:endParaRPr lang="en-GB" sz="1400" b="1" dirty="0">
              <a:solidFill>
                <a:srgbClr val="C00000"/>
              </a:solidFill>
              <a:latin typeface="Century Gothic" panose="020B0502020202020204" pitchFamily="34" charset="0"/>
              <a:sym typeface="Wingdings 2" panose="05020102010507070707" pitchFamily="18" charset="2"/>
            </a:endParaRPr>
          </a:p>
          <a:p>
            <a:r>
              <a:rPr lang="en-GB" sz="1400" b="1" dirty="0" err="1">
                <a:latin typeface="Century Gothic"/>
              </a:rPr>
              <a:t>Trylediad</a:t>
            </a:r>
            <a:endParaRPr lang="en-GB" sz="1400" b="1" dirty="0">
              <a:latin typeface="Century Gothic"/>
            </a:endParaRPr>
          </a:p>
          <a:p>
            <a:r>
              <a:rPr lang="en-GB" sz="1400" dirty="0" err="1">
                <a:effectLst/>
                <a:latin typeface="Century Gothic" panose="020B0502020202020204" pitchFamily="34" charset="0"/>
              </a:rPr>
              <a:t>Lawrlwythwyd</a:t>
            </a:r>
            <a:r>
              <a:rPr lang="en-GB" sz="1400" dirty="0">
                <a:effectLst/>
                <a:latin typeface="Century Gothic" panose="020B0502020202020204" pitchFamily="34" charset="0"/>
              </a:rPr>
              <a:t> o </a:t>
            </a:r>
            <a:r>
              <a:rPr lang="en-GB" sz="1400" dirty="0">
                <a:latin typeface="Century Gothic"/>
              </a:rPr>
              <a:t>rsc.li/4fFHvLX</a:t>
            </a:r>
            <a:endParaRPr lang="en-GB" sz="1400" dirty="0"/>
          </a:p>
        </p:txBody>
      </p:sp>
      <p:sp>
        <p:nvSpPr>
          <p:cNvPr id="87" name="Bent Arrow 111">
            <a:extLst>
              <a:ext uri="{FF2B5EF4-FFF2-40B4-BE49-F238E27FC236}">
                <a16:creationId xmlns:a16="http://schemas.microsoft.com/office/drawing/2014/main" id="{67D9EA4E-A9D8-2AEA-A2B4-E5265FAB7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 flipH="1" flipV="1">
            <a:off x="7040296" y="4478021"/>
            <a:ext cx="501866" cy="841158"/>
          </a:xfrm>
          <a:prstGeom prst="bentArrow">
            <a:avLst>
              <a:gd name="adj1" fmla="val 16104"/>
              <a:gd name="adj2" fmla="val 20072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498B8E-B48B-B0E9-3CE2-DDD1C528C2B8}"/>
              </a:ext>
            </a:extLst>
          </p:cNvPr>
          <p:cNvSpPr txBox="1"/>
          <p:nvPr/>
        </p:nvSpPr>
        <p:spPr>
          <a:xfrm>
            <a:off x="7355997" y="4790653"/>
            <a:ext cx="3602840" cy="8873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 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C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ylch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llwyd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ychwanegwch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GB" sz="1600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ddiferyn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  <a:sym typeface="Wingdings 2" panose="05020102010507070707" pitchFamily="18" charset="2"/>
              </a:rPr>
              <a:t>HCl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7A5BF99-0B6D-1682-0978-E54EECE84EBB}"/>
              </a:ext>
            </a:extLst>
          </p:cNvPr>
          <p:cNvSpPr txBox="1"/>
          <p:nvPr/>
        </p:nvSpPr>
        <p:spPr>
          <a:xfrm>
            <a:off x="735773" y="4376909"/>
            <a:ext cx="331153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3200" dirty="0">
                <a:latin typeface="Century Gothic" panose="020B0502020202020204" pitchFamily="34" charset="0"/>
                <a:sym typeface="Wingdings 2" panose="05020102010507070707" pitchFamily="18" charset="2"/>
              </a:rPr>
              <a:t>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cs typeface="Times New Roman" panose="02020603050405020304" pitchFamily="18" charset="0"/>
                <a:sym typeface="Wingdings 2" panose="05020102010507070707" pitchFamily="18" charset="2"/>
              </a:rPr>
              <a:t>Gosodwch</a:t>
            </a:r>
            <a:r>
              <a:rPr lang="en-GB" sz="1600" dirty="0">
                <a:latin typeface="Century Gothic" panose="020B0502020202020204" pitchFamily="34" charset="0"/>
                <a:cs typeface="Times New Roman" panose="02020603050405020304" pitchFamily="18" charset="0"/>
                <a:sym typeface="Wingdings 2" panose="05020102010507070707" pitchFamily="18" charset="2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  <a:cs typeface="Times New Roman" panose="02020603050405020304" pitchFamily="18" charset="0"/>
                <a:sym typeface="Wingdings 2" panose="05020102010507070707" pitchFamily="18" charset="2"/>
              </a:rPr>
              <a:t>caead</a:t>
            </a:r>
            <a:r>
              <a:rPr lang="en-GB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1600" dirty="0">
              <a:latin typeface="Century Gothic" panose="020B0502020202020204" pitchFamily="34" charset="0"/>
              <a:sym typeface="Wingdings 2" panose="05020102010507070707" pitchFamily="18" charset="2"/>
            </a:endParaRPr>
          </a:p>
        </p:txBody>
      </p:sp>
      <p:grpSp>
        <p:nvGrpSpPr>
          <p:cNvPr id="2" name="Group 1" descr="Image of an eye indicating you should observe">
            <a:extLst>
              <a:ext uri="{FF2B5EF4-FFF2-40B4-BE49-F238E27FC236}">
                <a16:creationId xmlns:a16="http://schemas.microsoft.com/office/drawing/2014/main" id="{BD1C9696-AFF4-CA98-49CA-23610241F2E6}"/>
              </a:ext>
            </a:extLst>
          </p:cNvPr>
          <p:cNvGrpSpPr/>
          <p:nvPr/>
        </p:nvGrpSpPr>
        <p:grpSpPr>
          <a:xfrm flipH="1">
            <a:off x="2685431" y="2369975"/>
            <a:ext cx="889000" cy="889000"/>
            <a:chOff x="3416300" y="2501900"/>
            <a:chExt cx="889000" cy="889000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D2C3444D-484A-C381-CC27-3E2E6EA7E975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220A9BC4-D11C-AC8B-8121-BE78AC725704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4212A48-E933-1FC0-0EAA-5903C97D90D9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B449C90-44FE-C993-877D-A76D3D58A466}"/>
                </a:ext>
              </a:extLst>
            </p:cNvPr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8EB53FF-BD29-31F6-68DC-60313EFDDD17}"/>
              </a:ext>
            </a:extLst>
          </p:cNvPr>
          <p:cNvSpPr txBox="1"/>
          <p:nvPr/>
        </p:nvSpPr>
        <p:spPr>
          <a:xfrm>
            <a:off x="385011" y="2508179"/>
            <a:ext cx="2388209" cy="716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3200" dirty="0">
                <a:sym typeface="Wingdings 2" panose="05020102010507070707" pitchFamily="18" charset="2"/>
              </a:rPr>
              <a:t>  </a:t>
            </a:r>
            <a:r>
              <a:rPr lang="en-GB" sz="1600" dirty="0" err="1">
                <a:latin typeface="Century Gothic" panose="020B0502020202020204" pitchFamily="34" charset="0"/>
                <a:sym typeface="Wingdings 2" panose="05020102010507070707" pitchFamily="18" charset="2"/>
              </a:rPr>
              <a:t>Arsylwch</a:t>
            </a:r>
            <a:r>
              <a:rPr lang="en-GB" sz="1600" dirty="0"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</a:t>
            </a:r>
            <a:endParaRPr lang="en-GB" sz="1600" dirty="0">
              <a:sym typeface="Wingdings 2" panose="05020102010507070707" pitchFamily="18" charset="2"/>
            </a:endParaRPr>
          </a:p>
          <a:p>
            <a:pPr algn="ctr"/>
            <a:r>
              <a:rPr lang="en-GB" sz="2400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61460D-DEDE-FA39-D7F9-E7891E9E0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0713" y="6055867"/>
            <a:ext cx="835175" cy="777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hlinkClick r:id="rId4"/>
            <a:extLst>
              <a:ext uri="{FF2B5EF4-FFF2-40B4-BE49-F238E27FC236}">
                <a16:creationId xmlns:a16="http://schemas.microsoft.com/office/drawing/2014/main" id="{7F3FEE55-4A4C-859F-7023-829912061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8837" y="6422507"/>
            <a:ext cx="1233163" cy="43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A177BD50-1338-CAA8-99C7-52B6D24E12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47305" y="1389328"/>
            <a:ext cx="3600000" cy="3600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D84E58C-6530-D97A-D37B-D3FF399F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15977" y="1990494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FF36585-4D34-01C8-71CE-ADFFF91B1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8660" y="1990494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DA39C9-6808-FFC4-45CD-4D121F1736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41343" y="1990494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88B102-5CF3-8EDF-546A-9E9170E388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54026" y="1990494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EBAED85-0D36-BA71-4E44-E6E0406FC5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15977" y="2679381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962C5FA-EF5F-B46C-DCA9-653B2D66C2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8660" y="2679381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92B67C8F-03F1-3BBE-5D78-144B0D719D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41343" y="2679381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01E1196-FB1C-BC61-96C2-FF75AA47E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54026" y="2679381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F7DFB6A-1CA7-509A-BCFD-3A89787B78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15977" y="3368268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750D371E-9BB6-9B24-61B6-ED33A8C7B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8660" y="3368268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ED57EFC-A6FF-EE8B-0067-9D5F9FF77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41343" y="3368268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6882E21-1CD3-81AF-DE29-D120C223B3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54026" y="3368268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52F3FAC-7514-DC48-7908-EE811EBA1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15977" y="4057156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1606860-1603-393B-29EE-1DF109BA9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28660" y="4057156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53CE6306-BF25-3ADB-33A0-EC78E7674D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041343" y="4057156"/>
            <a:ext cx="277805" cy="27780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01EEDA2-77E3-5CA8-105D-4E1C1EB46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54026" y="4057156"/>
            <a:ext cx="277805" cy="277805"/>
          </a:xfrm>
          <a:prstGeom prst="ellipse">
            <a:avLst/>
          </a:prstGeom>
          <a:solidFill>
            <a:schemeClr val="bg1">
              <a:lumMod val="7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Hazard symbol: harmful irritant">
            <a:extLst>
              <a:ext uri="{FF2B5EF4-FFF2-40B4-BE49-F238E27FC236}">
                <a16:creationId xmlns:a16="http://schemas.microsoft.com/office/drawing/2014/main" id="{75C44B5D-229E-D83E-C203-CFF364CEF7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091" y="6035119"/>
            <a:ext cx="739685" cy="73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055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ad90e4-f9f8-4758-a1e3-0a7f403e271e">
      <Terms xmlns="http://schemas.microsoft.com/office/infopath/2007/PartnerControls"/>
    </lcf76f155ced4ddcb4097134ff3c332f>
    <TaxCatchAll xmlns="27e564b6-8a00-461c-8d45-4d4e49e620e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9AEF31871D1488CE76DAAD549738C" ma:contentTypeVersion="17" ma:contentTypeDescription="Create a new document." ma:contentTypeScope="" ma:versionID="dd32f7734da563801c50a67f3ca51d7f">
  <xsd:schema xmlns:xsd="http://www.w3.org/2001/XMLSchema" xmlns:xs="http://www.w3.org/2001/XMLSchema" xmlns:p="http://schemas.microsoft.com/office/2006/metadata/properties" xmlns:ns2="72ad90e4-f9f8-4758-a1e3-0a7f403e271e" xmlns:ns3="27e564b6-8a00-461c-8d45-4d4e49e620eb" targetNamespace="http://schemas.microsoft.com/office/2006/metadata/properties" ma:root="true" ma:fieldsID="3904ce9d5d0d0c785c6930ce28762cd2" ns2:_="" ns3:_="">
    <xsd:import namespace="72ad90e4-f9f8-4758-a1e3-0a7f403e271e"/>
    <xsd:import namespace="27e564b6-8a00-461c-8d45-4d4e49e620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ad90e4-f9f8-4758-a1e3-0a7f403e27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564b6-8a00-461c-8d45-4d4e49e620e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ae0381d-0c94-4a3f-aade-9a29dd7f4345}" ma:internalName="TaxCatchAll" ma:showField="CatchAllData" ma:web="27e564b6-8a00-461c-8d45-4d4e49e620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0960F0-ECAC-4E0E-B882-D59142520847}">
  <ds:schemaRefs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27e564b6-8a00-461c-8d45-4d4e49e620eb"/>
    <ds:schemaRef ds:uri="72ad90e4-f9f8-4758-a1e3-0a7f403e271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50C1965-6782-4BE5-A8C8-525E69E63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ad90e4-f9f8-4758-a1e3-0a7f403e271e"/>
    <ds:schemaRef ds:uri="27e564b6-8a00-461c-8d45-4d4e49e620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3F6584-FC0E-4836-A64E-D446D265CC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4607</TotalTime>
  <Words>219</Words>
  <Application>Microsoft Office PowerPoint</Application>
  <PresentationFormat>Widescreen</PresentationFormat>
  <Paragraphs>32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Century Gothic</vt:lpstr>
      <vt:lpstr>Wingdings</vt:lpstr>
      <vt:lpstr>Wingdings 2</vt:lpstr>
      <vt:lpstr>Office Theme</vt:lpstr>
      <vt:lpstr>Trylediad graddfa micro  Cyfarwyddiadau integredig  </vt:lpstr>
      <vt:lpstr>Cyfarwyddiadau Integredig </vt:lpstr>
      <vt:lpstr>Cyfarwyddiadau integredig: trylediad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Microscale diffusion of gas integrated instructions Welsh</dc:title>
  <dc:creator>Royal Society of Chemistry</dc:creator>
  <cp:keywords>gas, diffusion, microscale, experiment, integrated instructions, chlorine gas, states of matter, particle theory </cp:keywords>
  <dc:description>From rsc.li/4fFHvLX, full technician notes and integrated instructions in English also available </dc:description>
  <cp:lastModifiedBy>Juliet Kennard</cp:lastModifiedBy>
  <cp:revision>158</cp:revision>
  <dcterms:created xsi:type="dcterms:W3CDTF">2017-10-18T10:44:09Z</dcterms:created>
  <dcterms:modified xsi:type="dcterms:W3CDTF">2025-02-25T14:59:53Z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0x010100B329AEF31871D1488CE76DAAD549738C</vt:lpwstr>
  </property>
  <property fmtid="{D5CDD505-2E9C-101B-9397-08002B2CF9AE}" pid="3" name="MediaServiceImageTags">
    <vt:lpwstr/>
  </property>
</Properties>
</file>