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77558" autoAdjust="0"/>
  </p:normalViewPr>
  <p:slideViewPr>
    <p:cSldViewPr snapToGrid="0" snapToObjects="1">
      <p:cViewPr varScale="1">
        <p:scale>
          <a:sx n="91" d="100"/>
          <a:sy n="91" d="100"/>
        </p:scale>
        <p:origin x="2100" y="120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credit: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Jynto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CC0, via Wikimedia Commons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</a:t>
            </a:r>
            <a:r>
              <a:rPr lang="en-GB" baseline="0" dirty="0" smtClean="0"/>
              <a:t>14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baseline="0" dirty="0" smtClean="0"/>
              <a:t>16</a:t>
            </a:r>
            <a:r>
              <a:rPr lang="en-GB" baseline="0" dirty="0" smtClean="0"/>
              <a:t>) on ways of reducing the use of resources</a:t>
            </a:r>
            <a:r>
              <a:rPr lang="en-GB" baseline="0" dirty="0" smtClean="0"/>
              <a:t>.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667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Image credit: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Jynto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CC0, via Wikimedia Commons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Answers:</a:t>
            </a:r>
          </a:p>
          <a:p>
            <a:pPr marL="228600" indent="-228600">
              <a:buAutoNum type="arabicPeriod"/>
            </a:pPr>
            <a:r>
              <a:rPr lang="en-US" dirty="0" smtClean="0"/>
              <a:t>Any two from: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reducing landfill, less crude oil extracted, crude oil reserves last longer, less energy used to recycle than produce new </a:t>
            </a:r>
            <a:r>
              <a:rPr lang="en-GB" sz="1200" baseline="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polyethene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Any two from: recycled plastics’ inferior properties, lower value, difficult to separate different types of plastic, plastic needs to be sorted and transported.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Any from: simple process, lower energy costs, products more valuable than polymer waste.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9ib9Y9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9ib9Y9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9198" y="1475100"/>
            <a:ext cx="6999367" cy="2943337"/>
          </a:xfrm>
        </p:spPr>
        <p:txBody>
          <a:bodyPr>
            <a:noAutofit/>
          </a:bodyPr>
          <a:lstStyle/>
          <a:p>
            <a:r>
              <a:rPr lang="en-GB" sz="1600" dirty="0" smtClean="0"/>
              <a:t>The chemical inertness </a:t>
            </a:r>
            <a:r>
              <a:rPr lang="en-GB" sz="1600" dirty="0"/>
              <a:t>of </a:t>
            </a:r>
            <a:r>
              <a:rPr lang="en-GB" sz="1600" dirty="0" smtClean="0"/>
              <a:t>poly(ethylene) </a:t>
            </a:r>
            <a:r>
              <a:rPr lang="en-GB" sz="1600" dirty="0"/>
              <a:t>means </a:t>
            </a:r>
            <a:r>
              <a:rPr lang="en-GB" sz="1600" dirty="0" smtClean="0"/>
              <a:t>it does </a:t>
            </a:r>
            <a:r>
              <a:rPr lang="en-GB" sz="1600" dirty="0"/>
              <a:t>not decompose when disposed in landfill. </a:t>
            </a:r>
            <a:r>
              <a:rPr lang="en-GB" sz="1600" dirty="0" smtClean="0"/>
              <a:t>Current </a:t>
            </a:r>
            <a:r>
              <a:rPr lang="en-GB" sz="1600" dirty="0"/>
              <a:t>recycling methods involve melting the polymer down and reshaping </a:t>
            </a:r>
            <a:r>
              <a:rPr lang="en-GB" sz="1600" dirty="0" smtClean="0"/>
              <a:t>it. These </a:t>
            </a:r>
            <a:r>
              <a:rPr lang="en-GB" sz="1600" dirty="0"/>
              <a:t>recycled </a:t>
            </a:r>
            <a:r>
              <a:rPr lang="en-GB" sz="1600" dirty="0" smtClean="0"/>
              <a:t>plastics, however, </a:t>
            </a:r>
            <a:r>
              <a:rPr lang="en-GB" sz="1600" dirty="0"/>
              <a:t>have inferior properties and lower value than virgin plastics. </a:t>
            </a:r>
            <a:r>
              <a:rPr lang="en-GB" sz="1600" dirty="0" smtClean="0"/>
              <a:t>Chemical </a:t>
            </a:r>
            <a:r>
              <a:rPr lang="en-GB" sz="1600" dirty="0"/>
              <a:t>recycling methods can </a:t>
            </a:r>
            <a:r>
              <a:rPr lang="en-GB" sz="1600" dirty="0" smtClean="0"/>
              <a:t>alternatively convert </a:t>
            </a:r>
            <a:r>
              <a:rPr lang="en-GB" sz="1600" dirty="0" smtClean="0"/>
              <a:t>poly(ethylene) </a:t>
            </a:r>
            <a:r>
              <a:rPr lang="en-GB" sz="1600" dirty="0" smtClean="0"/>
              <a:t>back </a:t>
            </a:r>
            <a:r>
              <a:rPr lang="en-GB" sz="1600" dirty="0"/>
              <a:t>to the monomer </a:t>
            </a:r>
            <a:r>
              <a:rPr lang="en-GB" sz="1600" dirty="0" smtClean="0"/>
              <a:t>ethene</a:t>
            </a:r>
            <a:r>
              <a:rPr lang="en-GB" sz="1600" dirty="0"/>
              <a:t>;</a:t>
            </a:r>
            <a:r>
              <a:rPr lang="en-GB" sz="1600" dirty="0" smtClean="0"/>
              <a:t> this </a:t>
            </a:r>
            <a:r>
              <a:rPr lang="en-GB" sz="1600" dirty="0"/>
              <a:t>process is highly endothermic, </a:t>
            </a:r>
            <a:r>
              <a:rPr lang="en-GB" sz="1600" dirty="0" smtClean="0"/>
              <a:t>which means it </a:t>
            </a:r>
            <a:r>
              <a:rPr lang="en-GB" sz="1600" dirty="0"/>
              <a:t>is not economic.</a:t>
            </a:r>
          </a:p>
          <a:p>
            <a:r>
              <a:rPr lang="en-GB" sz="1600" dirty="0"/>
              <a:t>Now, researchers have </a:t>
            </a:r>
            <a:r>
              <a:rPr lang="en-GB" sz="1600" dirty="0" smtClean="0"/>
              <a:t>found a method to convert </a:t>
            </a:r>
            <a:r>
              <a:rPr lang="en-GB" sz="1600" dirty="0" smtClean="0"/>
              <a:t>poly(ethylene) </a:t>
            </a:r>
            <a:r>
              <a:rPr lang="en-GB" sz="1600" dirty="0" smtClean="0"/>
              <a:t>into long </a:t>
            </a:r>
            <a:r>
              <a:rPr lang="en-GB" sz="1600" dirty="0"/>
              <a:t>chain </a:t>
            </a:r>
            <a:r>
              <a:rPr lang="en-GB" sz="1600" dirty="0" err="1"/>
              <a:t>alkylaromatic</a:t>
            </a:r>
            <a:r>
              <a:rPr lang="en-GB" sz="1600" dirty="0"/>
              <a:t> chemicals. These chemicals </a:t>
            </a:r>
            <a:r>
              <a:rPr lang="en-GB" sz="1600" dirty="0" smtClean="0"/>
              <a:t>are</a:t>
            </a:r>
            <a:r>
              <a:rPr lang="en-GB" sz="1600" i="1" dirty="0"/>
              <a:t> </a:t>
            </a:r>
            <a:r>
              <a:rPr lang="en-GB" sz="1600" dirty="0"/>
              <a:t>more valuable than the original </a:t>
            </a:r>
            <a:r>
              <a:rPr lang="en-GB" sz="1600" dirty="0" smtClean="0"/>
              <a:t>plastic</a:t>
            </a:r>
            <a:r>
              <a:rPr lang="en-GB" sz="1600" dirty="0"/>
              <a:t> </a:t>
            </a:r>
            <a:r>
              <a:rPr lang="en-GB" sz="1600" dirty="0" smtClean="0"/>
              <a:t>and have </a:t>
            </a:r>
            <a:r>
              <a:rPr lang="en-GB" sz="1600" dirty="0"/>
              <a:t>uses </a:t>
            </a:r>
            <a:r>
              <a:rPr lang="en-GB" sz="1600" dirty="0" smtClean="0"/>
              <a:t>including </a:t>
            </a:r>
            <a:r>
              <a:rPr lang="en-GB" sz="1600" dirty="0"/>
              <a:t>surfactants, lubricants and </a:t>
            </a:r>
            <a:r>
              <a:rPr lang="en-GB" sz="1600" dirty="0" smtClean="0"/>
              <a:t>refrigerants. </a:t>
            </a:r>
            <a:r>
              <a:rPr lang="en-GB" sz="1600" dirty="0"/>
              <a:t>The </a:t>
            </a:r>
            <a:r>
              <a:rPr lang="en-GB" sz="1600" dirty="0" smtClean="0"/>
              <a:t>new process </a:t>
            </a:r>
            <a:r>
              <a:rPr lang="en-GB" sz="1600" dirty="0"/>
              <a:t>uses a platinum catalyst at a relatively low  temperature </a:t>
            </a:r>
            <a:r>
              <a:rPr lang="en-GB" sz="1600" dirty="0" smtClean="0"/>
              <a:t>of </a:t>
            </a:r>
            <a:r>
              <a:rPr lang="en-GB" sz="1600" dirty="0"/>
              <a:t>280°C. </a:t>
            </a:r>
            <a:r>
              <a:rPr lang="en-GB" sz="1600" dirty="0" smtClean="0"/>
              <a:t>Currently, </a:t>
            </a:r>
            <a:r>
              <a:rPr lang="en-GB" sz="1600" dirty="0" err="1" smtClean="0"/>
              <a:t>alkylaromatic</a:t>
            </a:r>
            <a:r>
              <a:rPr lang="en-GB" sz="1600" dirty="0" smtClean="0"/>
              <a:t> </a:t>
            </a:r>
            <a:r>
              <a:rPr lang="en-GB" sz="1600" dirty="0"/>
              <a:t>chemicals </a:t>
            </a:r>
            <a:r>
              <a:rPr lang="en-GB" sz="1600" dirty="0" smtClean="0"/>
              <a:t>are made in a complicated process using high temperatures. 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53577" y="1440090"/>
            <a:ext cx="5855397" cy="27086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14992" y="261236"/>
            <a:ext cx="2206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A close up model of a section of </a:t>
            </a:r>
            <a:r>
              <a:rPr lang="fi-FI" sz="1400" dirty="0" smtClean="0"/>
              <a:t>poly(ethylene)</a:t>
            </a:r>
            <a:endParaRPr lang="en-GB" sz="14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 txBox="1">
            <a:spLocks/>
          </p:cNvSpPr>
          <p:nvPr/>
        </p:nvSpPr>
        <p:spPr>
          <a:xfrm>
            <a:off x="539198" y="149538"/>
            <a:ext cx="81318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Upcycling plastic waste 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731520" y="1100746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5"/>
              </a:rPr>
              <a:t>rsc.li/39ib9Y9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0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013" y="4641109"/>
            <a:ext cx="836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Give two advantages of recycling plastics.</a:t>
            </a:r>
          </a:p>
          <a:p>
            <a:pPr marL="342900" indent="-342900">
              <a:buAutoNum type="arabicPeriod"/>
            </a:pPr>
            <a:r>
              <a:rPr lang="en-GB" dirty="0" smtClean="0"/>
              <a:t>Give two problems with recycling plastic to make new plastic products.</a:t>
            </a:r>
          </a:p>
          <a:p>
            <a:pPr marL="342900" indent="-342900">
              <a:buAutoNum type="arabicPeriod"/>
            </a:pPr>
            <a:r>
              <a:rPr lang="en-GB" dirty="0" smtClean="0"/>
              <a:t>Suggest advantages of producing </a:t>
            </a:r>
            <a:r>
              <a:rPr lang="en-GB" dirty="0" err="1" smtClean="0"/>
              <a:t>alkylaromatic</a:t>
            </a:r>
            <a:r>
              <a:rPr lang="en-GB" dirty="0" smtClean="0"/>
              <a:t> chemicals from plastic waste.</a:t>
            </a: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 txBox="1">
            <a:spLocks/>
          </p:cNvSpPr>
          <p:nvPr/>
        </p:nvSpPr>
        <p:spPr>
          <a:xfrm>
            <a:off x="539198" y="149538"/>
            <a:ext cx="81318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Upcycling plastic waste </a:t>
            </a:r>
            <a:endParaRPr lang="en-US" sz="3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8387">
            <a:off x="4519667" y="-623259"/>
            <a:ext cx="5855397" cy="2708622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9198" y="1475100"/>
            <a:ext cx="6999367" cy="2943337"/>
          </a:xfrm>
        </p:spPr>
        <p:txBody>
          <a:bodyPr>
            <a:noAutofit/>
          </a:bodyPr>
          <a:lstStyle/>
          <a:p>
            <a:r>
              <a:rPr lang="en-GB" sz="1600" dirty="0" smtClean="0"/>
              <a:t>The chemical inertness </a:t>
            </a:r>
            <a:r>
              <a:rPr lang="en-GB" sz="1600" dirty="0"/>
              <a:t>of </a:t>
            </a:r>
            <a:r>
              <a:rPr lang="en-GB" sz="1600" dirty="0" smtClean="0"/>
              <a:t>poly(ethylene) </a:t>
            </a:r>
            <a:r>
              <a:rPr lang="en-GB" sz="1600" dirty="0"/>
              <a:t>means </a:t>
            </a:r>
            <a:r>
              <a:rPr lang="en-GB" sz="1600" dirty="0" smtClean="0"/>
              <a:t>it does </a:t>
            </a:r>
            <a:r>
              <a:rPr lang="en-GB" sz="1600" dirty="0"/>
              <a:t>not decompose when disposed in landfill. </a:t>
            </a:r>
            <a:r>
              <a:rPr lang="en-GB" sz="1600" dirty="0" smtClean="0"/>
              <a:t>Current </a:t>
            </a:r>
            <a:r>
              <a:rPr lang="en-GB" sz="1600" dirty="0"/>
              <a:t>recycling methods involve melting the polymer down and reshaping </a:t>
            </a:r>
            <a:r>
              <a:rPr lang="en-GB" sz="1600" dirty="0" smtClean="0"/>
              <a:t>it. These </a:t>
            </a:r>
            <a:r>
              <a:rPr lang="en-GB" sz="1600" dirty="0"/>
              <a:t>recycled </a:t>
            </a:r>
            <a:r>
              <a:rPr lang="en-GB" sz="1600" dirty="0" smtClean="0"/>
              <a:t>plastics, however, </a:t>
            </a:r>
            <a:r>
              <a:rPr lang="en-GB" sz="1600" dirty="0"/>
              <a:t>have inferior properties and lower value than virgin plastics. </a:t>
            </a:r>
            <a:r>
              <a:rPr lang="en-GB" sz="1600" dirty="0" smtClean="0"/>
              <a:t>Chemical </a:t>
            </a:r>
            <a:r>
              <a:rPr lang="en-GB" sz="1600" dirty="0"/>
              <a:t>recycling methods can </a:t>
            </a:r>
            <a:r>
              <a:rPr lang="en-GB" sz="1600" dirty="0" smtClean="0"/>
              <a:t>alternatively convert </a:t>
            </a:r>
            <a:r>
              <a:rPr lang="en-GB" sz="1600" dirty="0" smtClean="0"/>
              <a:t>poly(ethylene) </a:t>
            </a:r>
            <a:r>
              <a:rPr lang="en-GB" sz="1600" dirty="0" smtClean="0"/>
              <a:t>back </a:t>
            </a:r>
            <a:r>
              <a:rPr lang="en-GB" sz="1600" dirty="0"/>
              <a:t>to the monomer </a:t>
            </a:r>
            <a:r>
              <a:rPr lang="en-GB" sz="1600" dirty="0" smtClean="0"/>
              <a:t>ethene</a:t>
            </a:r>
            <a:r>
              <a:rPr lang="en-GB" sz="1600" dirty="0"/>
              <a:t>;</a:t>
            </a:r>
            <a:r>
              <a:rPr lang="en-GB" sz="1600" dirty="0" smtClean="0"/>
              <a:t> this </a:t>
            </a:r>
            <a:r>
              <a:rPr lang="en-GB" sz="1600" dirty="0"/>
              <a:t>process is highly endothermic, </a:t>
            </a:r>
            <a:r>
              <a:rPr lang="en-GB" sz="1600" dirty="0" smtClean="0"/>
              <a:t>which means it </a:t>
            </a:r>
            <a:r>
              <a:rPr lang="en-GB" sz="1600" dirty="0"/>
              <a:t>is not economic.</a:t>
            </a:r>
          </a:p>
          <a:p>
            <a:r>
              <a:rPr lang="en-GB" sz="1600" dirty="0"/>
              <a:t>Now, researchers have </a:t>
            </a:r>
            <a:r>
              <a:rPr lang="en-GB" sz="1600" dirty="0" smtClean="0"/>
              <a:t>found a method to convert </a:t>
            </a:r>
            <a:r>
              <a:rPr lang="en-GB" sz="1600" dirty="0" smtClean="0"/>
              <a:t>poly(ethylene) </a:t>
            </a:r>
            <a:r>
              <a:rPr lang="en-GB" sz="1600" dirty="0" smtClean="0"/>
              <a:t>into long </a:t>
            </a:r>
            <a:r>
              <a:rPr lang="en-GB" sz="1600" dirty="0"/>
              <a:t>chain </a:t>
            </a:r>
            <a:r>
              <a:rPr lang="en-GB" sz="1600" dirty="0" err="1"/>
              <a:t>alkylaromatic</a:t>
            </a:r>
            <a:r>
              <a:rPr lang="en-GB" sz="1600" dirty="0"/>
              <a:t> chemicals. These chemicals </a:t>
            </a:r>
            <a:r>
              <a:rPr lang="en-GB" sz="1600" dirty="0" smtClean="0"/>
              <a:t>are</a:t>
            </a:r>
            <a:r>
              <a:rPr lang="en-GB" sz="1600" i="1" dirty="0"/>
              <a:t> </a:t>
            </a:r>
            <a:r>
              <a:rPr lang="en-GB" sz="1600" dirty="0"/>
              <a:t>more valuable than the original </a:t>
            </a:r>
            <a:r>
              <a:rPr lang="en-GB" sz="1600" dirty="0" smtClean="0"/>
              <a:t>plastic</a:t>
            </a:r>
            <a:r>
              <a:rPr lang="en-GB" sz="1600" dirty="0"/>
              <a:t> </a:t>
            </a:r>
            <a:r>
              <a:rPr lang="en-GB" sz="1600" dirty="0" smtClean="0"/>
              <a:t>and have </a:t>
            </a:r>
            <a:r>
              <a:rPr lang="en-GB" sz="1600" dirty="0"/>
              <a:t>uses </a:t>
            </a:r>
            <a:r>
              <a:rPr lang="en-GB" sz="1600" dirty="0" smtClean="0"/>
              <a:t>including </a:t>
            </a:r>
            <a:r>
              <a:rPr lang="en-GB" sz="1600" dirty="0"/>
              <a:t>surfactants, lubricants and </a:t>
            </a:r>
            <a:r>
              <a:rPr lang="en-GB" sz="1600" dirty="0" smtClean="0"/>
              <a:t>refrigerants. </a:t>
            </a:r>
            <a:r>
              <a:rPr lang="en-GB" sz="1600" dirty="0"/>
              <a:t>The </a:t>
            </a:r>
            <a:r>
              <a:rPr lang="en-GB" sz="1600" dirty="0" smtClean="0"/>
              <a:t>new process </a:t>
            </a:r>
            <a:r>
              <a:rPr lang="en-GB" sz="1600" dirty="0"/>
              <a:t>uses a platinum catalyst at a relatively low  temperature </a:t>
            </a:r>
            <a:r>
              <a:rPr lang="en-GB" sz="1600" dirty="0" smtClean="0"/>
              <a:t>of </a:t>
            </a:r>
            <a:r>
              <a:rPr lang="en-GB" sz="1600" dirty="0"/>
              <a:t>280°C. </a:t>
            </a:r>
            <a:r>
              <a:rPr lang="en-GB" sz="1600" dirty="0" smtClean="0"/>
              <a:t>Currently, </a:t>
            </a:r>
            <a:r>
              <a:rPr lang="en-GB" sz="1600" dirty="0" err="1" smtClean="0"/>
              <a:t>alkylaromatic</a:t>
            </a:r>
            <a:r>
              <a:rPr lang="en-GB" sz="1600" dirty="0" smtClean="0"/>
              <a:t> </a:t>
            </a:r>
            <a:r>
              <a:rPr lang="en-GB" sz="1600" dirty="0"/>
              <a:t>chemicals </a:t>
            </a:r>
            <a:r>
              <a:rPr lang="en-GB" sz="1600" dirty="0" smtClean="0"/>
              <a:t>are made in a complicated process using high temperatures. 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31520" y="1100746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5"/>
              </a:rPr>
              <a:t>rsc.li/39ib9Y9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27d643f5-4560-4eff-9f48-d0fe6b2bec2d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624</TotalTime>
  <Words>466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Upcycling plastic waste starter slide</dc:title>
  <dc:creator>Royal Society of Chemistry</dc:creator>
  <cp:keywords>recycling, plastic, monomers, polymers, ethene, polyethene, polyethylene</cp:keywords>
  <dc:description>From 'No longer valueless', Education in Chemistry, rsc.li/39ib9Y9</dc:description>
  <cp:lastModifiedBy>Katherine Hartop</cp:lastModifiedBy>
  <cp:revision>69</cp:revision>
  <dcterms:created xsi:type="dcterms:W3CDTF">2020-04-08T13:50:19Z</dcterms:created>
  <dcterms:modified xsi:type="dcterms:W3CDTF">2020-11-26T17:52:30Z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