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5759"/>
    <a:srgbClr val="4F758B"/>
    <a:srgbClr val="008C95"/>
    <a:srgbClr val="006B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463" autoAdjust="0"/>
  </p:normalViewPr>
  <p:slideViewPr>
    <p:cSldViewPr>
      <p:cViewPr varScale="1">
        <p:scale>
          <a:sx n="89" d="100"/>
          <a:sy n="89" d="100"/>
        </p:scale>
        <p:origin x="83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B4DAEF-EA7E-4526-A5EC-5B53A4CCB686}" type="datetimeFigureOut">
              <a:rPr lang="en-GB" smtClean="0"/>
              <a:t>19/02/2019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5CEF3B-637A-47DF-81F8-428AF50216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5879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ANSWERS: </a:t>
            </a:r>
          </a:p>
          <a:p>
            <a:pPr marL="228600" indent="-228600">
              <a:buAutoNum type="arabicParenR"/>
            </a:pPr>
            <a:r>
              <a:rPr lang="en-GB" dirty="0"/>
              <a:t>The atomic radius of N and H are different. </a:t>
            </a:r>
            <a:r>
              <a:rPr lang="en-GB" dirty="0" smtClean="0"/>
              <a:t>H </a:t>
            </a:r>
            <a:r>
              <a:rPr lang="en-GB" dirty="0"/>
              <a:t>has a smaller atomic radius/is a smaller atom than N.</a:t>
            </a:r>
          </a:p>
          <a:p>
            <a:pPr marL="228600" indent="-228600">
              <a:buAutoNum type="arabicParenR"/>
            </a:pPr>
            <a:r>
              <a:rPr lang="en-GB" dirty="0"/>
              <a:t>PH</a:t>
            </a:r>
            <a:r>
              <a:rPr lang="en-GB" baseline="-25000" dirty="0"/>
              <a:t>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5CEF3B-637A-47DF-81F8-428AF50216EC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9101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vers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:\Design\Powerpoint DO NOT MOVE\New templates 2014\4 3\Graphics\power point_4 3_PURPLE_96dpi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539552" y="1565102"/>
            <a:ext cx="6408712" cy="1470025"/>
          </a:xfrm>
        </p:spPr>
        <p:txBody>
          <a:bodyPr>
            <a:normAutofit/>
          </a:bodyPr>
          <a:lstStyle>
            <a:lvl1pPr algn="l">
              <a:defRPr sz="4200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Heading goes here</a:t>
            </a:r>
            <a:endParaRPr lang="en-GB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9552" y="2996952"/>
            <a:ext cx="6400800" cy="994345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rgbClr val="505759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Additional text here. Use as a title slide only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9733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version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H:\Design\Powerpoint DO NOT MOVE\New templates 2014\4 3\Graphics\power point_4 3_PURPLE_96dpi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683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539552" y="1565102"/>
            <a:ext cx="6408712" cy="1470025"/>
          </a:xfrm>
        </p:spPr>
        <p:txBody>
          <a:bodyPr>
            <a:normAutofit/>
          </a:bodyPr>
          <a:lstStyle>
            <a:lvl1pPr algn="l">
              <a:defRPr sz="4200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Heading goes here</a:t>
            </a:r>
            <a:endParaRPr lang="en-GB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9552" y="2996952"/>
            <a:ext cx="6400800" cy="994345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rgbClr val="505759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Additional text here. Use as a title slide only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25833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ody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H:\Design\Powerpoint DO NOT MOVE\New templates 2014\4 3\Graphics\power point_4 3_PURPLE_96dpi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26964" y="729010"/>
            <a:ext cx="6985396" cy="1079500"/>
          </a:xfrm>
        </p:spPr>
        <p:txBody>
          <a:bodyPr/>
          <a:lstStyle>
            <a:lvl1pPr marL="0" indent="0" algn="l">
              <a:buNone/>
              <a:defRPr sz="4200"/>
            </a:lvl1pPr>
          </a:lstStyle>
          <a:p>
            <a:pPr lvl="0"/>
            <a:r>
              <a:rPr lang="en-US" dirty="0"/>
              <a:t>Heading goes here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42963" y="1773238"/>
            <a:ext cx="6969125" cy="3527425"/>
          </a:xfrm>
        </p:spPr>
        <p:txBody>
          <a:bodyPr/>
          <a:lstStyle>
            <a:lvl1pPr marL="0" indent="0" algn="l">
              <a:buNone/>
              <a:defRPr baseline="0"/>
            </a:lvl1pPr>
          </a:lstStyle>
          <a:p>
            <a:pPr lvl="0"/>
            <a:r>
              <a:rPr lang="en-US" dirty="0"/>
              <a:t>Body text goes here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8675688" y="6381750"/>
            <a:ext cx="468312" cy="476250"/>
          </a:xfrm>
        </p:spPr>
        <p:txBody>
          <a:bodyPr/>
          <a:lstStyle>
            <a:lvl1pPr marL="0" indent="0" algn="ctr">
              <a:buNone/>
              <a:defRPr sz="1400">
                <a:solidFill>
                  <a:srgbClr val="505759"/>
                </a:solidFill>
              </a:defRPr>
            </a:lvl1pPr>
          </a:lstStyle>
          <a:p>
            <a:pPr lvl="0"/>
            <a:r>
              <a:rPr lang="en-US" dirty="0"/>
              <a:t>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76783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od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 descr="H:\Design\Powerpoint DO NOT MOVE\New templates 2014\4 3\Graphics\power point_4 3_PURPLE_96dpi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26964" y="729010"/>
            <a:ext cx="6985396" cy="1079500"/>
          </a:xfrm>
        </p:spPr>
        <p:txBody>
          <a:bodyPr/>
          <a:lstStyle>
            <a:lvl1pPr marL="0" indent="0" algn="l">
              <a:buNone/>
              <a:defRPr sz="4200"/>
            </a:lvl1pPr>
          </a:lstStyle>
          <a:p>
            <a:pPr lvl="0"/>
            <a:r>
              <a:rPr lang="en-US" dirty="0"/>
              <a:t>Heading goes here</a:t>
            </a:r>
            <a:endParaRPr lang="en-GB" dirty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42963" y="1773238"/>
            <a:ext cx="6969125" cy="3527425"/>
          </a:xfrm>
        </p:spPr>
        <p:txBody>
          <a:bodyPr/>
          <a:lstStyle>
            <a:lvl1pPr marL="0" indent="0" algn="l">
              <a:buNone/>
              <a:defRPr baseline="0"/>
            </a:lvl1pPr>
          </a:lstStyle>
          <a:p>
            <a:pPr lvl="0"/>
            <a:r>
              <a:rPr lang="en-US" dirty="0"/>
              <a:t>Body text goes here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8675688" y="6381750"/>
            <a:ext cx="468312" cy="476250"/>
          </a:xfrm>
        </p:spPr>
        <p:txBody>
          <a:bodyPr/>
          <a:lstStyle>
            <a:lvl1pPr marL="0" indent="0" algn="ctr">
              <a:buNone/>
              <a:defRPr sz="1400">
                <a:solidFill>
                  <a:srgbClr val="505759"/>
                </a:solidFill>
              </a:defRPr>
            </a:lvl1pPr>
          </a:lstStyle>
          <a:p>
            <a:pPr lvl="0"/>
            <a:r>
              <a:rPr lang="en-US" dirty="0"/>
              <a:t>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8619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od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7" descr="H:\Design\Powerpoint DO NOT MOVE\New templates 2014\4 3\Graphics\power point_4 3_PURPLE_96dpi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42963" y="1844824"/>
            <a:ext cx="6969397" cy="417512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Insert bullet point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826964" y="729010"/>
            <a:ext cx="6985396" cy="1079500"/>
          </a:xfrm>
        </p:spPr>
        <p:txBody>
          <a:bodyPr/>
          <a:lstStyle>
            <a:lvl1pPr marL="0" indent="0" algn="l">
              <a:buNone/>
              <a:defRPr sz="4200"/>
            </a:lvl1pPr>
          </a:lstStyle>
          <a:p>
            <a:pPr lvl="0"/>
            <a:r>
              <a:rPr lang="en-US" dirty="0"/>
              <a:t>Heading goes here</a:t>
            </a:r>
            <a:endParaRPr lang="en-GB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8675688" y="6381750"/>
            <a:ext cx="468312" cy="476250"/>
          </a:xfrm>
        </p:spPr>
        <p:txBody>
          <a:bodyPr/>
          <a:lstStyle>
            <a:lvl1pPr marL="0" indent="0" algn="ctr">
              <a:buNone/>
              <a:defRPr sz="1400">
                <a:solidFill>
                  <a:srgbClr val="505759"/>
                </a:solidFill>
              </a:defRPr>
            </a:lvl1pPr>
          </a:lstStyle>
          <a:p>
            <a:pPr lvl="0"/>
            <a:r>
              <a:rPr lang="en-US" dirty="0"/>
              <a:t>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31079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6856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6210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3" r:id="rId2"/>
    <p:sldLayoutId id="2147483649" r:id="rId3"/>
    <p:sldLayoutId id="2147483664" r:id="rId4"/>
    <p:sldLayoutId id="2147483682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200" kern="1200">
          <a:solidFill>
            <a:srgbClr val="505759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505759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505759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505759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505759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505759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rsc.li/2V4p0qT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Make a model of the bonding in ammonia</a:t>
            </a:r>
          </a:p>
        </p:txBody>
      </p:sp>
      <p:pic>
        <p:nvPicPr>
          <p:cNvPr id="5" name="Picture 4" descr="W:\EiC\PRODUCTION\EiC Web and CMYK Masthead\EiCMasthead_300x300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1255779" cy="1255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635896" y="6290156"/>
            <a:ext cx="33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From </a:t>
            </a:r>
            <a:r>
              <a:rPr lang="en-GB" sz="14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Education in Chemistry</a:t>
            </a:r>
          </a:p>
          <a:p>
            <a:r>
              <a:rPr lang="en-GB" u="sng" dirty="0" smtClean="0">
                <a:hlinkClick r:id="rId3"/>
              </a:rPr>
              <a:t>rsc.li/2V4p0qT</a:t>
            </a:r>
            <a:endParaRPr lang="en-GB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550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220348-183F-4692-B4C2-445C3D71BF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Lewis ‘dot and cross’ diagram of ammonia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1D4AD9-8E2E-4963-92D5-73B170F7CD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42963" y="1916832"/>
            <a:ext cx="6969125" cy="3383831"/>
          </a:xfrm>
        </p:spPr>
        <p:txBody>
          <a:bodyPr/>
          <a:lstStyle/>
          <a:p>
            <a:r>
              <a:rPr lang="en-GB" dirty="0"/>
              <a:t>Sketch a diagram of the bonding of ammonia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BCB1856-60AF-4868-AD1D-45138DD125C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2371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612B51F-A023-4AED-A691-D5CFEF200E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Materials needed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8E120D-5DCC-48BC-BB04-04D049B98D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D10932-509A-4316-9F1D-61C7C3F5330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971600" y="1916832"/>
            <a:ext cx="6408712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038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FAF3942-A52C-4BCD-8498-F8EC4A7F50E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b="1" dirty="0"/>
              <a:t>Step 1: </a:t>
            </a:r>
            <a:r>
              <a:rPr lang="en-GB" dirty="0"/>
              <a:t>P</a:t>
            </a:r>
            <a:r>
              <a:rPr lang="en-GB" dirty="0" smtClean="0"/>
              <a:t>repare </a:t>
            </a:r>
            <a:r>
              <a:rPr lang="en-GB" dirty="0"/>
              <a:t>the electron pairs on the central atom (N)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39A107-76AC-40B8-8C17-0A7D34F7FC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51154B9-C7BA-4D9A-BDCA-E5308BDB8B5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971600" y="1988840"/>
            <a:ext cx="7056784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536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21DD62F-2CF0-489C-93C2-ECE825276E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26964" y="729010"/>
            <a:ext cx="6985396" cy="1547862"/>
          </a:xfrm>
        </p:spPr>
        <p:txBody>
          <a:bodyPr>
            <a:noAutofit/>
          </a:bodyPr>
          <a:lstStyle/>
          <a:p>
            <a:r>
              <a:rPr lang="en-GB" sz="3900" b="1" dirty="0"/>
              <a:t>Step 2: </a:t>
            </a:r>
            <a:r>
              <a:rPr lang="en-GB" sz="3900" dirty="0"/>
              <a:t>F</a:t>
            </a:r>
            <a:r>
              <a:rPr lang="en-GB" sz="3900" dirty="0" smtClean="0"/>
              <a:t>orm </a:t>
            </a:r>
            <a:r>
              <a:rPr lang="en-GB" sz="3900" dirty="0"/>
              <a:t>the bonding pairs, making sure the beads (electrons) are shared between both atoms making the bond.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6C3495-536C-46EC-AEE0-E2E47CB3E1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971CF1-3BB5-492B-B9DD-945863C777B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971600" y="4005064"/>
            <a:ext cx="5324475" cy="204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722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B356CA-A84C-4CEA-87D4-34E10688BE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GB" sz="3900" b="1" dirty="0"/>
              <a:t>Step 3: </a:t>
            </a:r>
            <a:r>
              <a:rPr lang="en-GB" sz="3900" dirty="0"/>
              <a:t>Do this </a:t>
            </a:r>
            <a:r>
              <a:rPr lang="en-GB" sz="3900" dirty="0" smtClean="0"/>
              <a:t>three </a:t>
            </a:r>
            <a:r>
              <a:rPr lang="en-GB" sz="3900" dirty="0"/>
              <a:t>times and join up the pipe cleaners to make the electron shells for the H atoms.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AB8154-822C-4690-9D2C-8D8F70863F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3CBAA8-21BF-47A8-97CB-5BE0271303C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99592" y="3212976"/>
            <a:ext cx="6519545" cy="264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0796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6CB1CDE-019A-4607-9C4F-736A0BA966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26964" y="729010"/>
            <a:ext cx="6985396" cy="2483966"/>
          </a:xfrm>
        </p:spPr>
        <p:txBody>
          <a:bodyPr>
            <a:noAutofit/>
          </a:bodyPr>
          <a:lstStyle/>
          <a:p>
            <a:r>
              <a:rPr lang="en-GB" sz="3900" b="1" dirty="0"/>
              <a:t>Step 4: </a:t>
            </a:r>
            <a:r>
              <a:rPr lang="en-GB" sz="3900" dirty="0"/>
              <a:t>Bend round the pipe cleaner that represents the central atom and arrange your beads in suitable positions.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C95397-9061-4E88-8E9E-912530A918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B8254B-56C0-42FE-9278-A860030D621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979712" y="3356992"/>
            <a:ext cx="4157345" cy="3141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8007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1BE4E6D-7302-4B0A-9A28-18E15BAC9C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Follow-up </a:t>
            </a:r>
            <a:r>
              <a:rPr lang="en-GB" dirty="0"/>
              <a:t>questions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E9965A-A009-472E-BF90-F468367585C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AutoNum type="arabicPeriod"/>
            </a:pPr>
            <a:r>
              <a:rPr lang="en-GB" dirty="0"/>
              <a:t>Why were </a:t>
            </a:r>
            <a:r>
              <a:rPr lang="en-GB" dirty="0" smtClean="0"/>
              <a:t>different-sized </a:t>
            </a:r>
            <a:r>
              <a:rPr lang="en-GB" dirty="0"/>
              <a:t>pipe cleaners used for the N and H atoms?</a:t>
            </a:r>
          </a:p>
          <a:p>
            <a:pPr marL="514350" indent="-514350">
              <a:buAutoNum type="arabicPeriod"/>
            </a:pPr>
            <a:r>
              <a:rPr lang="en-GB" dirty="0"/>
              <a:t>What other molecule </a:t>
            </a:r>
            <a:r>
              <a:rPr lang="en-GB"/>
              <a:t>could </a:t>
            </a:r>
            <a:r>
              <a:rPr lang="en-GB" smtClean="0"/>
              <a:t>your </a:t>
            </a:r>
            <a:r>
              <a:rPr lang="en-GB" dirty="0"/>
              <a:t>model represent?</a:t>
            </a:r>
          </a:p>
          <a:p>
            <a:r>
              <a:rPr lang="en-GB" dirty="0"/>
              <a:t>Now try to make a model of a different covalent molecule using the same rules.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2E59D8-E812-4B94-B7BD-CBE2803A18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34903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88752EB44974D994EBA0BE182464D" ma:contentTypeVersion="1" ma:contentTypeDescription="Create a new document." ma:contentTypeScope="" ma:versionID="99bbc2474cb3204ca9fbdd512615df56">
  <xsd:schema xmlns:xsd="http://www.w3.org/2001/XMLSchema" xmlns:p="http://schemas.microsoft.com/office/2006/metadata/properties" xmlns:ns2="27d643f5-4560-4eff-9f48-d0fe6b2bec2d" targetNamespace="http://schemas.microsoft.com/office/2006/metadata/properties" ma:root="true" ma:fieldsID="3e4c637131ef89c7ae71a83de9afa52f" ns2:_="">
    <xsd:import namespace="27d643f5-4560-4eff-9f48-d0fe6b2bec2d"/>
    <xsd:element name="properties">
      <xsd:complexType>
        <xsd:sequence>
          <xsd:element name="documentManagement">
            <xsd:complexType>
              <xsd:all>
                <xsd:element ref="ns2:Templ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27d643f5-4560-4eff-9f48-d0fe6b2bec2d" elementFormDefault="qualified">
    <xsd:import namespace="http://schemas.microsoft.com/office/2006/documentManagement/types"/>
    <xsd:element name="Template" ma:index="8" nillable="true" ma:displayName="Template" ma:format="Dropdown" ma:internalName="Template">
      <xsd:simpleType>
        <xsd:restriction base="dms:Choice">
          <xsd:enumeration value="Stationery"/>
          <xsd:enumeration value="Purchase order forms"/>
          <xsd:enumeration value="Powerpoint presentations"/>
          <xsd:enumeration value="Meetings"/>
          <xsd:enumeration value="Legal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Template xmlns="27d643f5-4560-4eff-9f48-d0fe6b2bec2d">Powerpoint presentations</Template>
  </documentManagement>
</p:properties>
</file>

<file path=customXml/itemProps1.xml><?xml version="1.0" encoding="utf-8"?>
<ds:datastoreItem xmlns:ds="http://schemas.openxmlformats.org/officeDocument/2006/customXml" ds:itemID="{901C59EF-3F1E-4B98-B66A-52D1186E08D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d643f5-4560-4eff-9f48-d0fe6b2bec2d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3C7694F2-FF23-435B-8625-E3AA1329EF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765011-A555-4DFA-AE85-6BF42B9B2042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27d643f5-4560-4eff-9f48-d0fe6b2bec2d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712</TotalTime>
  <Words>179</Words>
  <Application>Microsoft Office PowerPoint</Application>
  <PresentationFormat>On-screen Show (4:3)</PresentationFormat>
  <Paragraphs>18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Make a model of the bonding in ammonia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Royal Society of Chemistry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Make a model of the bonding in ammonia</dc:title>
  <dc:creator>Matt Baldwin</dc:creator>
  <dc:description>From Reasons to craft your own molecular models, Education in Chemistry, rsc.li/2V4p0qT</dc:description>
  <cp:lastModifiedBy>Lisa Clatworthy</cp:lastModifiedBy>
  <cp:revision>52</cp:revision>
  <dcterms:created xsi:type="dcterms:W3CDTF">2013-06-04T12:27:23Z</dcterms:created>
  <dcterms:modified xsi:type="dcterms:W3CDTF">2019-02-19T12:14:22Z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0x010100C1788752EB44974D994EBA0BE182464D</vt:lpwstr>
  </property>
</Properties>
</file>