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5" r:id="rId4"/>
    <p:sldId id="266" r:id="rId5"/>
    <p:sldId id="277" r:id="rId6"/>
    <p:sldId id="267" r:id="rId7"/>
    <p:sldId id="279" r:id="rId8"/>
    <p:sldId id="269" r:id="rId9"/>
    <p:sldId id="270" r:id="rId10"/>
    <p:sldId id="27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1884"/>
    <a:srgbClr val="FC4C02"/>
    <a:srgbClr val="FF9E1B"/>
    <a:srgbClr val="991E66"/>
    <a:srgbClr val="006F62"/>
    <a:srgbClr val="48A9C5"/>
    <a:srgbClr val="6F2C91"/>
    <a:srgbClr val="84AD40"/>
    <a:srgbClr val="45A5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18" autoAdjust="0"/>
    <p:restoredTop sz="96327"/>
  </p:normalViewPr>
  <p:slideViewPr>
    <p:cSldViewPr snapToGrid="0" snapToObjects="1">
      <p:cViewPr varScale="1">
        <p:scale>
          <a:sx n="110" d="100"/>
          <a:sy n="110" d="100"/>
        </p:scale>
        <p:origin x="40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ries 1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E4440F-4AA3-FF49-81FC-87C4FB87A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Racing liquids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B2E660-E01F-9449-8905-216C15F03D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B1A029-DBE0-DA48-A232-C05541537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3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05748D-2502-CF4F-ADC7-D8F86F34D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Sustainability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C994AB-CD2D-B74B-A990-C91DDCF5DE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5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ies 3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EF7362-CDAE-3A4C-B5F4-1272C475C0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59336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250808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429337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Series 4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166DB9-2D78-1940-9DC5-ACA6C312E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(To be determined)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FC4C0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9B551D-2BE3-BE4D-BA2D-767B2F1013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1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ries 4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E6BD84-B7A7-8344-9CD2-B59464610B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83779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1042035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417B0-4582-3E44-8FF7-2E22092C58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FC4C0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722756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14DF-4CB8-7246-8732-59BD7244E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61292-047D-BD42-BB7C-A04CC627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43F09-9507-2C4F-A295-2057163E1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902F6-871E-9246-B174-71DB6309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59D3F-3B4E-AF4B-802C-21A7EDD3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66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0F6A-370C-CB48-BE91-949E07CA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CC0BD-739B-9E40-9FB4-5AFFFAFF1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79CAD-EF2C-9341-8D52-EB55425F2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85104-9009-DE41-AB2F-1400919B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6BDB5B-A79E-824C-BBA6-6324C520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2826B-E143-0744-BB1D-367776B6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6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1 title 2-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4AD2116-FD9D-CC47-8FD7-656788D5E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236021"/>
            <a:ext cx="5728569" cy="135893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Fire extinguisher</a:t>
            </a:r>
          </a:p>
          <a:p>
            <a:r>
              <a:rPr lang="en-GB" dirty="0"/>
              <a:t>experiment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BAA71B-C8C5-0044-B6F6-4F1BC7563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D1B154-0491-B449-9FB0-FFD90BBF5F4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6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9035-CE48-A74E-BB30-5CFDEC9D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2BA8D-3CCC-D349-A9B5-36F85733A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2277D6-5E2E-8544-83FA-81CD1F9C8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F78DE-5CBC-1249-AFC4-A38658BB1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F2CFBC-FCDF-A74C-948C-43D53F245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C100A-3231-A84B-8F17-0D79862C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0E5AAF-B5C5-F14D-B70A-5A25488B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4D52B-46F2-CA42-8375-20B52DF9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9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34E8B-1427-9848-BA35-E1A962469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B0BB2-C9F7-CA48-B48A-9775FDE5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FB2BF-0017-0A41-9235-610E1C991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1DAA1-DFFC-384C-913F-7A7846A0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56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19EB5E-873C-D743-A09C-1EE93DFC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966030-EEC7-8F4B-9365-6E7BC5EFE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55700-9005-ED49-8CFD-28315B2C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57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BF48-6D55-C540-A2D9-5DABE10B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BE94E-4FCF-9B41-88B9-181D15256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16BAA-861F-7E4C-885C-E27F7DA47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1D5B1-A99B-E548-99FB-2F4E3E218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E8105-9252-D846-BF1B-988BBF691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A4546-7FDD-0440-AA1B-A3DD8ECB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764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4BEB6-27DF-D045-89EC-B391BB53A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92ED5-737D-F14D-9FC4-D342DB9E1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BFD161-A999-D24A-8A19-FC0ECDC48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F7D5E-C507-554B-A1ED-4B9CA839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D2D1C-EFF0-1D49-9E10-FF6861BF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F1B2E-6903-1449-89C9-10456A61A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52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989D-858B-C943-BB0A-6B4E40F6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79284-7CD6-1D47-B997-DF1474EAE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5802F-B396-F345-AA6A-D921630AB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5F27-DBBA-3D4A-88D1-21B6ECE66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083E9-0B8A-354F-9E5C-06591DF83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326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719DF-B196-AF4B-91BC-8F0FE2918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4E535-340B-C647-B2CF-DF8DC5A4B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618F3-4268-EA47-BDA0-4F86A036F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44047-EDB4-3B44-A48F-C532E7433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EFAFC-8600-4F43-AB6A-BF5246736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9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1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18FAEF5-B0DA-5043-A360-71A3F0DD04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2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1795D-3702-9840-97CA-BEB02D45D1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Science careers for primary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E316A1-68FA-2044-8AF3-E5DFE2757D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ries 2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A58B7E-E4EE-B442-8D2D-7EDB7C82599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48A9C5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6/25/2021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1" r:id="rId4"/>
    <p:sldLayoutId id="2147483667" r:id="rId5"/>
    <p:sldLayoutId id="2147483661" r:id="rId6"/>
    <p:sldLayoutId id="2147483662" r:id="rId7"/>
    <p:sldLayoutId id="2147483672" r:id="rId8"/>
    <p:sldLayoutId id="2147483668" r:id="rId9"/>
    <p:sldLayoutId id="2147483663" r:id="rId10"/>
    <p:sldLayoutId id="2147483664" r:id="rId11"/>
    <p:sldLayoutId id="2147483673" r:id="rId12"/>
    <p:sldLayoutId id="2147483669" r:id="rId13"/>
    <p:sldLayoutId id="2147483665" r:id="rId14"/>
    <p:sldLayoutId id="2147483666" r:id="rId15"/>
    <p:sldLayoutId id="2147483674" r:id="rId16"/>
    <p:sldLayoutId id="2147483670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rsc.li/3q2U2A0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CC04C-3614-F943-80FE-7697E6A7AA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695" y="4823374"/>
            <a:ext cx="5728570" cy="467817"/>
          </a:xfrm>
        </p:spPr>
        <p:txBody>
          <a:bodyPr>
            <a:normAutofit fontScale="90000"/>
          </a:bodyPr>
          <a:lstStyle/>
          <a:p>
            <a:r>
              <a:rPr lang="en-GB" sz="2200" dirty="0"/>
              <a:t>Primary science investigations</a:t>
            </a:r>
            <a:br>
              <a:rPr lang="en-GB" dirty="0"/>
            </a:br>
            <a:r>
              <a:rPr lang="en-GB" sz="1800" b="0" dirty="0">
                <a:hlinkClick r:id="rId2"/>
              </a:rPr>
              <a:t>rsc.li/3q2U2A0</a:t>
            </a:r>
            <a:br>
              <a:rPr lang="en-GB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E2473-BCD1-AE4B-9505-EFBB7A4ED9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Racing liquids</a:t>
            </a:r>
          </a:p>
        </p:txBody>
      </p:sp>
    </p:spTree>
    <p:extLst>
      <p:ext uri="{BB962C8B-B14F-4D97-AF65-F5344CB8AC3E}">
        <p14:creationId xmlns:p14="http://schemas.microsoft.com/office/powerpoint/2010/main" val="35208192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>
            <a:extLst>
              <a:ext uri="{FF2B5EF4-FFF2-40B4-BE49-F238E27FC236}">
                <a16:creationId xmlns:a16="http://schemas.microsoft.com/office/drawing/2014/main" id="{939E9279-BB92-4E18-93BF-E4D6A86A2D2F}"/>
              </a:ext>
            </a:extLst>
          </p:cNvPr>
          <p:cNvSpPr>
            <a:spLocks noGrp="1"/>
          </p:cNvSpPr>
          <p:nvPr/>
        </p:nvSpPr>
        <p:spPr>
          <a:xfrm>
            <a:off x="0" y="3343003"/>
            <a:ext cx="12192000" cy="352044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50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dirty="0"/>
              <a:t>   Acknowledgements</a:t>
            </a:r>
          </a:p>
          <a:p>
            <a:endParaRPr lang="en-GB" sz="3600" dirty="0"/>
          </a:p>
          <a:p>
            <a:endParaRPr lang="en-GB" sz="1800" dirty="0"/>
          </a:p>
          <a:p>
            <a:r>
              <a:rPr lang="en-GB" sz="1800" dirty="0"/>
              <a:t> </a:t>
            </a:r>
          </a:p>
          <a:p>
            <a:endParaRPr lang="en-GB" sz="1800" dirty="0"/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CDFEAAA-6B1C-4962-9A55-E0A591074C8C}"/>
              </a:ext>
            </a:extLst>
          </p:cNvPr>
          <p:cNvSpPr txBox="1"/>
          <p:nvPr/>
        </p:nvSpPr>
        <p:spPr>
          <a:xfrm>
            <a:off x="303245" y="4087560"/>
            <a:ext cx="111500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Century Gothic" panose="020B0502020202020204" pitchFamily="34" charset="0"/>
              </a:rPr>
              <a:t>Slide 2: image © IU Liquid/Shutterstock</a:t>
            </a:r>
          </a:p>
          <a:p>
            <a:r>
              <a:rPr lang="en-GB" dirty="0">
                <a:latin typeface="Century Gothic" panose="020B0502020202020204" pitchFamily="34" charset="0"/>
              </a:rPr>
              <a:t>Slide 4: image 1 © Matis75/Shutterstock; image 2 © </a:t>
            </a:r>
            <a:r>
              <a:rPr lang="en-GB" dirty="0" err="1">
                <a:latin typeface="Century Gothic" panose="020B0502020202020204" pitchFamily="34" charset="0"/>
              </a:rPr>
              <a:t>Thasneem</a:t>
            </a:r>
            <a:r>
              <a:rPr lang="en-GB" dirty="0">
                <a:latin typeface="Century Gothic" panose="020B0502020202020204" pitchFamily="34" charset="0"/>
              </a:rPr>
              <a:t>/Shutterstock</a:t>
            </a:r>
          </a:p>
          <a:p>
            <a:r>
              <a:rPr lang="en-GB" dirty="0">
                <a:latin typeface="Century Gothic" panose="020B0502020202020204" pitchFamily="34" charset="0"/>
              </a:rPr>
              <a:t>Slide 5: image © </a:t>
            </a:r>
            <a:r>
              <a:rPr lang="en-GB" dirty="0" err="1">
                <a:latin typeface="Century Gothic" panose="020B0502020202020204" pitchFamily="34" charset="0"/>
              </a:rPr>
              <a:t>akkara</a:t>
            </a:r>
            <a:r>
              <a:rPr lang="en-GB" dirty="0">
                <a:latin typeface="Century Gothic" panose="020B0502020202020204" pitchFamily="34" charset="0"/>
              </a:rPr>
              <a:t> KS/Shutterstock</a:t>
            </a:r>
          </a:p>
          <a:p>
            <a:r>
              <a:rPr lang="en-GB" dirty="0">
                <a:latin typeface="Century Gothic" panose="020B0502020202020204" pitchFamily="34" charset="0"/>
              </a:rPr>
              <a:t>Slide 7: image © Royal Society of Chemistry</a:t>
            </a:r>
          </a:p>
          <a:p>
            <a:r>
              <a:rPr lang="en-GB" dirty="0">
                <a:latin typeface="Century Gothic" panose="020B0502020202020204" pitchFamily="34" charset="0"/>
              </a:rPr>
              <a:t>Slide 9: image © </a:t>
            </a:r>
            <a:r>
              <a:rPr lang="en-GB" dirty="0" err="1">
                <a:latin typeface="Century Gothic" panose="020B0502020202020204" pitchFamily="34" charset="0"/>
              </a:rPr>
              <a:t>Prostock-studiol</a:t>
            </a:r>
            <a:r>
              <a:rPr lang="en-GB" dirty="0">
                <a:latin typeface="Century Gothic" panose="020B0502020202020204" pitchFamily="34" charset="0"/>
              </a:rPr>
              <a:t>/Shutterstock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5089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6A189-5B9D-3B4C-AE28-0BB2A37FB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Racing liquids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91F83-42F0-EC41-8DC5-2424DF6DB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642188"/>
            <a:ext cx="9540000" cy="5215812"/>
          </a:xfrm>
        </p:spPr>
        <p:txBody>
          <a:bodyPr/>
          <a:lstStyle/>
          <a:p>
            <a:r>
              <a:rPr lang="en-US" b="1" dirty="0"/>
              <a:t>We will be:</a:t>
            </a:r>
          </a:p>
          <a:p>
            <a:r>
              <a:rPr lang="en-US" dirty="0"/>
              <a:t>Exploring the viscosity of different liquids.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75000B-684C-5748-937C-4DF0C117A23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49C4240-3F34-4521-B5C4-EA2F55A97DA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0907" y="2824264"/>
            <a:ext cx="6286593" cy="3341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76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E5EC60-7CC6-CB4D-A6E7-978B3EC19A9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A8906B-F224-FB40-97D4-60AB1FD0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938DC-E51C-344C-BB10-2AE3BEB6D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50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DA1884"/>
                </a:solidFill>
              </a:rPr>
              <a:t>Understanding</a:t>
            </a:r>
          </a:p>
          <a:p>
            <a:r>
              <a:rPr lang="en-US" dirty="0"/>
              <a:t>I understand that viscosity is a measure of a liquid’s resistance </a:t>
            </a:r>
            <a:br>
              <a:rPr lang="en-US" dirty="0"/>
            </a:br>
            <a:r>
              <a:rPr lang="en-US" dirty="0"/>
              <a:t>to flow.</a:t>
            </a:r>
          </a:p>
          <a:p>
            <a:r>
              <a:rPr lang="en-US" dirty="0"/>
              <a:t>I know that viscosity is a useful property of liquids.</a:t>
            </a:r>
          </a:p>
          <a:p>
            <a:r>
              <a:rPr lang="en-US" dirty="0"/>
              <a:t>I understand that liquids can be ordered by their viscosity.</a:t>
            </a:r>
          </a:p>
          <a:p>
            <a:pPr marL="0" indent="0">
              <a:spcAft>
                <a:spcPts val="0"/>
              </a:spcAft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>
                <a:solidFill>
                  <a:srgbClr val="DA1884"/>
                </a:solidFill>
              </a:rPr>
              <a:t>Enquiry skills</a:t>
            </a:r>
          </a:p>
          <a:p>
            <a:r>
              <a:rPr lang="en-US" dirty="0"/>
              <a:t>I understand what a fair test is.</a:t>
            </a:r>
          </a:p>
          <a:p>
            <a:r>
              <a:rPr lang="en-US" dirty="0"/>
              <a:t>I understand what ‘variables’ in a fair test are.</a:t>
            </a:r>
          </a:p>
          <a:p>
            <a:r>
              <a:rPr lang="en-US" dirty="0"/>
              <a:t>I can record observations and explain what has been found.</a:t>
            </a:r>
          </a:p>
        </p:txBody>
      </p:sp>
    </p:spTree>
    <p:extLst>
      <p:ext uri="{BB962C8B-B14F-4D97-AF65-F5344CB8AC3E}">
        <p14:creationId xmlns:p14="http://schemas.microsoft.com/office/powerpoint/2010/main" val="422556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Useful vocabulary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DA1884"/>
                </a:solidFill>
              </a:rPr>
              <a:t>Viscosity:</a:t>
            </a:r>
            <a:r>
              <a:rPr lang="en-US" dirty="0"/>
              <a:t> a measure of a liquid’s resistance to flow </a:t>
            </a:r>
            <a:br>
              <a:rPr lang="en-US" dirty="0"/>
            </a:br>
            <a:r>
              <a:rPr lang="en-US" dirty="0"/>
              <a:t>(the runniness or flow of a liquid).</a:t>
            </a:r>
          </a:p>
          <a:p>
            <a:r>
              <a:rPr lang="en-US" b="1" dirty="0">
                <a:solidFill>
                  <a:srgbClr val="DA1884"/>
                </a:solidFill>
              </a:rPr>
              <a:t>Resistance:</a:t>
            </a:r>
            <a:r>
              <a:rPr lang="en-US" dirty="0"/>
              <a:t> ‘fighting back’ against flowing.</a:t>
            </a:r>
          </a:p>
          <a:p>
            <a:r>
              <a:rPr lang="en-US" b="1" dirty="0">
                <a:solidFill>
                  <a:srgbClr val="DA1884"/>
                </a:solidFill>
              </a:rPr>
              <a:t>Friction:</a:t>
            </a:r>
            <a:r>
              <a:rPr lang="en-US" dirty="0"/>
              <a:t> a force that acts to slow down (oppose) movement.</a:t>
            </a:r>
          </a:p>
          <a:p>
            <a:pPr marL="0" indent="0">
              <a:spcAft>
                <a:spcPts val="0"/>
              </a:spcAft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For example: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C52B9E-28D9-4260-9461-AAE379A00F4A}"/>
              </a:ext>
            </a:extLst>
          </p:cNvPr>
          <p:cNvSpPr txBox="1"/>
          <p:nvPr/>
        </p:nvSpPr>
        <p:spPr>
          <a:xfrm>
            <a:off x="837845" y="3794008"/>
            <a:ext cx="40062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latin typeface="Century Gothic" panose="020B0502020202020204" pitchFamily="34" charset="0"/>
              </a:rPr>
              <a:t>water</a:t>
            </a:r>
            <a:r>
              <a:rPr lang="en-US" sz="2400" dirty="0">
                <a:latin typeface="Century Gothic" panose="020B0502020202020204" pitchFamily="34" charset="0"/>
              </a:rPr>
              <a:t> has a </a:t>
            </a:r>
            <a:r>
              <a:rPr lang="en-US" sz="2400" b="1" dirty="0">
                <a:latin typeface="Century Gothic" panose="020B0502020202020204" pitchFamily="34" charset="0"/>
              </a:rPr>
              <a:t>low</a:t>
            </a:r>
            <a:r>
              <a:rPr lang="en-US" sz="2400" dirty="0">
                <a:latin typeface="Century Gothic" panose="020B0502020202020204" pitchFamily="34" charset="0"/>
              </a:rPr>
              <a:t> viscosity 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2400" dirty="0">
                <a:latin typeface="Century Gothic" panose="020B0502020202020204" pitchFamily="34" charset="0"/>
              </a:rPr>
              <a:t>as it is ‘thin’</a:t>
            </a:r>
            <a:endParaRPr lang="en-GB" sz="2400" dirty="0"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2BA46E-B7DC-4E38-BC4E-6F5E6E8D3CD1}"/>
              </a:ext>
            </a:extLst>
          </p:cNvPr>
          <p:cNvSpPr txBox="1"/>
          <p:nvPr/>
        </p:nvSpPr>
        <p:spPr>
          <a:xfrm>
            <a:off x="5141915" y="3794009"/>
            <a:ext cx="42130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latin typeface="Century Gothic" panose="020B0502020202020204" pitchFamily="34" charset="0"/>
              </a:rPr>
              <a:t>honey</a:t>
            </a:r>
            <a:r>
              <a:rPr lang="en-US" sz="2400" dirty="0">
                <a:latin typeface="Century Gothic" panose="020B0502020202020204" pitchFamily="34" charset="0"/>
              </a:rPr>
              <a:t> has a </a:t>
            </a:r>
            <a:r>
              <a:rPr lang="en-US" sz="2400" b="1" dirty="0">
                <a:latin typeface="Century Gothic" panose="020B0502020202020204" pitchFamily="34" charset="0"/>
              </a:rPr>
              <a:t>high</a:t>
            </a:r>
            <a:r>
              <a:rPr lang="en-US" sz="2400" dirty="0">
                <a:latin typeface="Century Gothic" panose="020B0502020202020204" pitchFamily="34" charset="0"/>
              </a:rPr>
              <a:t> viscosity 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2400" dirty="0">
                <a:latin typeface="Century Gothic" panose="020B0502020202020204" pitchFamily="34" charset="0"/>
              </a:rPr>
              <a:t>as it is ‘thick’</a:t>
            </a:r>
            <a:endParaRPr lang="en-GB" dirty="0">
              <a:latin typeface="Century Gothic" panose="020B0502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2837AEC-0244-4223-AC56-469C3C07AE1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9081" y="4668631"/>
            <a:ext cx="2168947" cy="1955242"/>
          </a:xfrm>
          <a:prstGeom prst="rect">
            <a:avLst/>
          </a:prstGeom>
        </p:spPr>
      </p:pic>
      <p:pic>
        <p:nvPicPr>
          <p:cNvPr id="16" name="Picture 15" descr="A picture containing food, glass, container, beverage&#10;&#10;Description automatically generated">
            <a:extLst>
              <a:ext uri="{FF2B5EF4-FFF2-40B4-BE49-F238E27FC236}">
                <a16:creationId xmlns:a16="http://schemas.microsoft.com/office/drawing/2014/main" id="{279227C2-28B0-45E4-AA5E-AB5339FBE88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4668631"/>
            <a:ext cx="1884568" cy="2097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93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Thinking about liquids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do you know about liquids and their properties?</a:t>
            </a:r>
          </a:p>
          <a:p>
            <a:r>
              <a:rPr lang="en-US" dirty="0"/>
              <a:t>How are they different from a solid or a gas?</a:t>
            </a:r>
          </a:p>
          <a:p>
            <a:r>
              <a:rPr lang="en-US" dirty="0"/>
              <a:t>How do liquids behave?</a:t>
            </a:r>
          </a:p>
          <a:p>
            <a:pPr marL="0" indent="0">
              <a:spcAft>
                <a:spcPts val="0"/>
              </a:spcAft>
              <a:buNone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D86E68-23C1-4D8B-BC44-57566CB8DF1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218" y="4506581"/>
            <a:ext cx="1460500" cy="2133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DEE16C9-720E-47F7-92FE-B283AC34D4A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0231" y="2823332"/>
            <a:ext cx="5717670" cy="3816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3150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7F2D9-3A23-B748-A87A-58BA0608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‘Racing’ the liquids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E35BD-5EF6-9B4D-9093-4EACAF2D8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55980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You have different liquids that you need to race against </a:t>
            </a:r>
            <a:br>
              <a:rPr lang="en-US" dirty="0"/>
            </a:br>
            <a:r>
              <a:rPr lang="en-US" dirty="0"/>
              <a:t>each other to find out which flows the fastest and which </a:t>
            </a:r>
            <a:br>
              <a:rPr lang="en-US" dirty="0"/>
            </a:br>
            <a:r>
              <a:rPr lang="en-US" dirty="0"/>
              <a:t>is the slowest.</a:t>
            </a:r>
          </a:p>
          <a:p>
            <a:r>
              <a:rPr lang="en-US" dirty="0"/>
              <a:t>Remember, you are trying to make this test as fair as </a:t>
            </a:r>
            <a:br>
              <a:rPr lang="en-US" dirty="0"/>
            </a:br>
            <a:r>
              <a:rPr lang="en-US" dirty="0"/>
              <a:t>possible so think about what you are going to keep </a:t>
            </a:r>
            <a:br>
              <a:rPr lang="en-US" dirty="0"/>
            </a:br>
            <a:r>
              <a:rPr lang="en-US" dirty="0"/>
              <a:t>the same and what is going to change.</a:t>
            </a:r>
          </a:p>
          <a:p>
            <a:pPr>
              <a:spcAft>
                <a:spcPts val="0"/>
              </a:spcAft>
            </a:pPr>
            <a:endParaRPr lang="en-US" dirty="0"/>
          </a:p>
          <a:p>
            <a:pPr marL="0" indent="0">
              <a:buNone/>
            </a:pPr>
            <a:r>
              <a:rPr lang="en-US" b="1" dirty="0">
                <a:solidFill>
                  <a:srgbClr val="DA1884"/>
                </a:solidFill>
              </a:rPr>
              <a:t>Things to think about…</a:t>
            </a:r>
          </a:p>
          <a:p>
            <a:r>
              <a:rPr lang="en-US" dirty="0"/>
              <a:t>How will you start the race?</a:t>
            </a:r>
          </a:p>
          <a:p>
            <a:r>
              <a:rPr lang="en-US" dirty="0"/>
              <a:t>How many times will you carry out the test?</a:t>
            </a:r>
          </a:p>
          <a:p>
            <a:r>
              <a:rPr lang="en-US" dirty="0"/>
              <a:t>How will you keep a record of your findings?</a:t>
            </a:r>
          </a:p>
          <a:p>
            <a:r>
              <a:rPr lang="en-US" dirty="0"/>
              <a:t>What will you change and what will you keep the same?</a:t>
            </a:r>
          </a:p>
          <a:p>
            <a:r>
              <a:rPr lang="en-US" dirty="0"/>
              <a:t>Can you order your liquids by their viscosity?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3EF82C-E3F8-4A2E-BC41-81379DDDFD6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9413" y="4628501"/>
            <a:ext cx="1022598" cy="203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569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20CC1-8B23-C94F-BED2-E4981A6F0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AF26-C618-0F40-8825-4CF7B0C6F0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562100"/>
            <a:ext cx="6433728" cy="4540122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Working in your group:</a:t>
            </a:r>
          </a:p>
          <a:p>
            <a:pPr marL="342900" lvl="0" indent="-342900">
              <a:lnSpc>
                <a:spcPct val="107000"/>
              </a:lnSpc>
              <a:buClr>
                <a:srgbClr val="DA1884"/>
              </a:buClr>
              <a:buFont typeface="+mj-lt"/>
              <a:buAutoNum type="arabicPeriod"/>
            </a:pPr>
            <a:r>
              <a:rPr lang="en-GB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Choose which liquids you want to race.</a:t>
            </a:r>
          </a:p>
          <a:p>
            <a:pPr marL="342900" lvl="0" indent="-342900">
              <a:lnSpc>
                <a:spcPct val="107000"/>
              </a:lnSpc>
              <a:buClr>
                <a:srgbClr val="DA1884"/>
              </a:buClr>
              <a:buFont typeface="+mj-lt"/>
              <a:buAutoNum type="arabicPeriod"/>
            </a:pPr>
            <a:r>
              <a:rPr lang="en-GB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Turn over your cups at the same time and observe closely until all of the </a:t>
            </a:r>
            <a:br>
              <a:rPr lang="en-GB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liquid has flowed from one container </a:t>
            </a:r>
            <a:br>
              <a:rPr lang="en-GB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the other. </a:t>
            </a:r>
          </a:p>
          <a:p>
            <a:pPr marL="342900" lvl="0" indent="-342900">
              <a:lnSpc>
                <a:spcPct val="107000"/>
              </a:lnSpc>
              <a:buClr>
                <a:srgbClr val="DA1884"/>
              </a:buClr>
              <a:buFont typeface="+mj-lt"/>
              <a:buAutoNum type="arabicPeriod"/>
            </a:pPr>
            <a:r>
              <a:rPr lang="en-GB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Record which liquid was faster and which was slower.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45BF14-4FCA-4B68-A02F-1A3EADCA6F8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7046" y="4628499"/>
            <a:ext cx="1124965" cy="20389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EDB9E7B-1BE3-4BBB-832A-731D5B6BEB9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0876" y="2642305"/>
            <a:ext cx="2181568" cy="304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6204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90FBC4-E5A0-2B4E-B667-B01B476E9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did you find out?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E104D-68A1-6645-85D4-0A6FDB0CC1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717200"/>
            <a:ext cx="9540000" cy="5598000"/>
          </a:xfrm>
        </p:spPr>
        <p:txBody>
          <a:bodyPr/>
          <a:lstStyle/>
          <a:p>
            <a:r>
              <a:rPr lang="en-US" dirty="0"/>
              <a:t>By investigating their flow by observation, can you order </a:t>
            </a:r>
            <a:br>
              <a:rPr lang="en-US" dirty="0"/>
            </a:br>
            <a:r>
              <a:rPr lang="en-US" dirty="0"/>
              <a:t>your liquids by their viscosity?</a:t>
            </a:r>
          </a:p>
          <a:p>
            <a:r>
              <a:rPr lang="en-US" dirty="0"/>
              <a:t>Which liquids flowed faster/slower?</a:t>
            </a:r>
          </a:p>
          <a:p>
            <a:r>
              <a:rPr lang="en-US" dirty="0"/>
              <a:t>Can you explain why this happened?</a:t>
            </a:r>
          </a:p>
          <a:p>
            <a:r>
              <a:rPr lang="en-US" dirty="0"/>
              <a:t>Did all the groups get the same results? Why do you think </a:t>
            </a:r>
            <a:br>
              <a:rPr lang="en-US" dirty="0"/>
            </a:br>
            <a:r>
              <a:rPr lang="en-US" dirty="0"/>
              <a:t>this is?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0D25A9-A123-4B0F-9B08-0C0EA17F871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28498"/>
            <a:ext cx="927376" cy="203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5392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FAD2F2-EE1D-F343-A2C5-DA71AF7F8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5EE6A-5643-2447-A449-DF5E3502C1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How do you feel about our </a:t>
            </a:r>
            <a:r>
              <a:rPr lang="en-US" sz="2000" b="1" dirty="0">
                <a:solidFill>
                  <a:srgbClr val="DA1884"/>
                </a:solidFill>
              </a:rPr>
              <a:t>learning objectives </a:t>
            </a:r>
            <a:r>
              <a:rPr lang="en-US" sz="2000" dirty="0"/>
              <a:t>today?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I understand that viscosity is a measure of a liquid’s resistance to flow.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I know that viscosity is a useful property of liquids.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I understand that liquids can be ordered by their viscosity.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I understand what a fair test is.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I understand what ‘variables’ in a fair test are.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I can record observations and explain what has been found.</a:t>
            </a:r>
          </a:p>
          <a:p>
            <a:r>
              <a:rPr lang="en-GB" sz="2000" dirty="0"/>
              <a:t>If you feel confident, show your teacher 5 fingers, or show 1 if you feel that you need to chat through the lesson again.</a:t>
            </a:r>
          </a:p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C37450-10EC-4DD8-A3EB-C09705648D4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5EA3A82-24B6-47FA-BB0A-45FED7D2BB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4673" y="4904478"/>
            <a:ext cx="7388831" cy="195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761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</TotalTime>
  <Words>581</Words>
  <Application>Microsoft Office PowerPoint</Application>
  <PresentationFormat>Widescreen</PresentationFormat>
  <Paragraphs>68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Century Gothic</vt:lpstr>
      <vt:lpstr>Office Theme</vt:lpstr>
      <vt:lpstr>Primary science investigations rsc.li/3q2U2A0 </vt:lpstr>
      <vt:lpstr>Racing liquids</vt:lpstr>
      <vt:lpstr>Learning objectives</vt:lpstr>
      <vt:lpstr>Useful vocabulary</vt:lpstr>
      <vt:lpstr>Thinking about liquids</vt:lpstr>
      <vt:lpstr>‘Racing’ the liquids</vt:lpstr>
      <vt:lpstr>Method </vt:lpstr>
      <vt:lpstr>What did you find out?</vt:lpstr>
      <vt:lpstr>Evaluation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Racing Liquids_primary science investigation_powerpoint</dc:title>
  <dc:subject>Use this powerpoint to help carry out the racing liquids investigation</dc:subject>
  <dc:creator>Melinda Welch</dc:creator>
  <cp:keywords>Primary science experiment_investigation_viscosity_liquids</cp:keywords>
  <cp:lastModifiedBy>Juliet Kennard</cp:lastModifiedBy>
  <cp:revision>248</cp:revision>
  <dcterms:created xsi:type="dcterms:W3CDTF">2021-04-13T16:26:00Z</dcterms:created>
  <dcterms:modified xsi:type="dcterms:W3CDTF">2021-06-25T06:22:11Z</dcterms:modified>
  <cp:category>Royal Society of Chemistry</cp:category>
</cp:coreProperties>
</file>