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5" r:id="rId2"/>
    <p:sldId id="287" r:id="rId3"/>
    <p:sldId id="288" r:id="rId4"/>
    <p:sldId id="314" r:id="rId5"/>
    <p:sldId id="315" r:id="rId6"/>
    <p:sldId id="316" r:id="rId7"/>
    <p:sldId id="317" r:id="rId8"/>
    <p:sldId id="326" r:id="rId9"/>
    <p:sldId id="289" r:id="rId10"/>
    <p:sldId id="318" r:id="rId11"/>
    <p:sldId id="327" r:id="rId12"/>
    <p:sldId id="319" r:id="rId13"/>
    <p:sldId id="320" r:id="rId14"/>
    <p:sldId id="325" r:id="rId15"/>
    <p:sldId id="322" r:id="rId16"/>
    <p:sldId id="323" r:id="rId17"/>
    <p:sldId id="324" r:id="rId18"/>
    <p:sldId id="32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p:restoredTop sz="96327"/>
  </p:normalViewPr>
  <p:slideViewPr>
    <p:cSldViewPr snapToGrid="0" snapToObjects="1">
      <p:cViewPr varScale="1">
        <p:scale>
          <a:sx n="62" d="100"/>
          <a:sy n="62" d="100"/>
        </p:scale>
        <p:origin x="1016" y="280"/>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y Patterson" userId="06c453ef-d90e-4cbc-ba6b-1bf363c3e0a9" providerId="ADAL" clId="{69B990E3-4BE6-48A0-89F9-0E1C7FD0DCE1}"/>
    <pc:docChg chg="undo custSel addMainMaster delMainMaster modMainMaster">
      <pc:chgData name="Kirsty Patterson" userId="06c453ef-d90e-4cbc-ba6b-1bf363c3e0a9" providerId="ADAL" clId="{69B990E3-4BE6-48A0-89F9-0E1C7FD0DCE1}" dt="2022-07-27T10:24:10.575" v="1" actId="6938"/>
      <pc:docMkLst>
        <pc:docMk/>
      </pc:docMkLst>
      <pc:sldMasterChg chg="new del mod addSldLayout delSldLayout">
        <pc:chgData name="Kirsty Patterson" userId="06c453ef-d90e-4cbc-ba6b-1bf363c3e0a9" providerId="ADAL" clId="{69B990E3-4BE6-48A0-89F9-0E1C7FD0DCE1}" dt="2022-07-27T10:24:10.575" v="1" actId="6938"/>
        <pc:sldMasterMkLst>
          <pc:docMk/>
          <pc:sldMasterMk cId="516792299" sldId="2147483691"/>
        </pc:sldMasterMkLst>
        <pc:sldLayoutChg chg="new del replId">
          <pc:chgData name="Kirsty Patterson" userId="06c453ef-d90e-4cbc-ba6b-1bf363c3e0a9" providerId="ADAL" clId="{69B990E3-4BE6-48A0-89F9-0E1C7FD0DCE1}" dt="2022-07-27T10:24:10.575" v="1" actId="6938"/>
          <pc:sldLayoutMkLst>
            <pc:docMk/>
            <pc:sldMasterMk cId="516792299" sldId="2147483691"/>
            <pc:sldLayoutMk cId="232344927" sldId="2147483692"/>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234883903" sldId="2147483693"/>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2266544054" sldId="2147483694"/>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544623911" sldId="2147483695"/>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4110948020" sldId="2147483696"/>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1612004366" sldId="2147483697"/>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4079483722" sldId="2147483698"/>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3912637002" sldId="2147483699"/>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1899033859" sldId="2147483700"/>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1582831624" sldId="2147483701"/>
          </pc:sldLayoutMkLst>
        </pc:sldLayoutChg>
        <pc:sldLayoutChg chg="new del replId">
          <pc:chgData name="Kirsty Patterson" userId="06c453ef-d90e-4cbc-ba6b-1bf363c3e0a9" providerId="ADAL" clId="{69B990E3-4BE6-48A0-89F9-0E1C7FD0DCE1}" dt="2022-07-27T10:24:10.575" v="1" actId="6938"/>
          <pc:sldLayoutMkLst>
            <pc:docMk/>
            <pc:sldMasterMk cId="516792299" sldId="2147483691"/>
            <pc:sldLayoutMk cId="2262712214" sldId="214748370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121463-06E3-45EA-AB37-E282D8846D24}" type="datetimeFigureOut">
              <a:rPr lang="en-GB" smtClean="0"/>
              <a:t>27/07/2022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34E6D6-7700-4D28-8577-A89D6ACD726A}" type="slidenum">
              <a:rPr lang="en-GB" smtClean="0"/>
              <a:t>‹#›</a:t>
            </a:fld>
            <a:endParaRPr lang="en-GB"/>
          </a:p>
        </p:txBody>
      </p:sp>
    </p:spTree>
    <p:extLst>
      <p:ext uri="{BB962C8B-B14F-4D97-AF65-F5344CB8AC3E}">
        <p14:creationId xmlns:p14="http://schemas.microsoft.com/office/powerpoint/2010/main" val="844773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of Ernest Shackleton’s ship ‘Endurance’. © Falklands Maritime Heritage Trust</a:t>
            </a:r>
          </a:p>
        </p:txBody>
      </p:sp>
      <p:sp>
        <p:nvSpPr>
          <p:cNvPr id="4" name="Slide Number Placeholder 3"/>
          <p:cNvSpPr>
            <a:spLocks noGrp="1"/>
          </p:cNvSpPr>
          <p:nvPr>
            <p:ph type="sldNum" sz="quarter" idx="5"/>
          </p:nvPr>
        </p:nvSpPr>
        <p:spPr/>
        <p:txBody>
          <a:bodyPr/>
          <a:lstStyle/>
          <a:p>
            <a:fld id="{6D34E6D6-7700-4D28-8577-A89D6ACD726A}" type="slidenum">
              <a:rPr lang="en-GB" smtClean="0"/>
              <a:t>1</a:t>
            </a:fld>
            <a:endParaRPr lang="en-GB"/>
          </a:p>
        </p:txBody>
      </p:sp>
    </p:spTree>
    <p:extLst>
      <p:ext uri="{BB962C8B-B14F-4D97-AF65-F5344CB8AC3E}">
        <p14:creationId xmlns:p14="http://schemas.microsoft.com/office/powerpoint/2010/main" val="1106882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could play a game of ‘twenty questions’ with the class where they can ask a question to find out more information about the two wrecks but the questions can only be answered ‘yes’ or ‘no’. To make this work you will need to have decided on a fictional explanation to the problem. For example, </a:t>
            </a:r>
            <a:r>
              <a:rPr lang="en-GB" sz="1800" dirty="0">
                <a:effectLst/>
                <a:latin typeface="Arial" panose="020B0604020202020204" pitchFamily="34" charset="0"/>
                <a:ea typeface="Calibri" panose="020F0502020204030204" pitchFamily="34" charset="0"/>
              </a:rPr>
              <a:t>the shipwreck in deeper water was carrying a cargo of zinc and magnesium. When the ship sank the cargo was thrown against the hull of the ship which scratched away the layers of paint so that the cargo was in direct contact with the iron body of the wreck.</a:t>
            </a:r>
          </a:p>
          <a:p>
            <a:endParaRPr lang="en-GB" dirty="0"/>
          </a:p>
        </p:txBody>
      </p:sp>
      <p:sp>
        <p:nvSpPr>
          <p:cNvPr id="4" name="Slide Number Placeholder 3"/>
          <p:cNvSpPr>
            <a:spLocks noGrp="1"/>
          </p:cNvSpPr>
          <p:nvPr>
            <p:ph type="sldNum" sz="quarter" idx="5"/>
          </p:nvPr>
        </p:nvSpPr>
        <p:spPr/>
        <p:txBody>
          <a:bodyPr/>
          <a:lstStyle/>
          <a:p>
            <a:fld id="{6D34E6D6-7700-4D28-8577-A89D6ACD726A}" type="slidenum">
              <a:rPr lang="en-GB" smtClean="0"/>
              <a:t>7</a:t>
            </a:fld>
            <a:endParaRPr lang="en-GB"/>
          </a:p>
        </p:txBody>
      </p:sp>
    </p:spTree>
    <p:extLst>
      <p:ext uri="{BB962C8B-B14F-4D97-AF65-F5344CB8AC3E}">
        <p14:creationId xmlns:p14="http://schemas.microsoft.com/office/powerpoint/2010/main" val="2069007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 </a:t>
            </a:r>
            <a:br>
              <a:rPr lang="en-GB" dirty="0"/>
            </a:br>
            <a:r>
              <a:rPr lang="en-GB" dirty="0"/>
              <a:t>d. iron and steel will rust, </a:t>
            </a:r>
            <a:br>
              <a:rPr lang="en-GB" dirty="0"/>
            </a:br>
            <a:r>
              <a:rPr lang="en-GB" dirty="0"/>
              <a:t>b. and c. water and oxygen are required for rusting to occur, </a:t>
            </a:r>
            <a:br>
              <a:rPr lang="en-GB" dirty="0"/>
            </a:br>
            <a:r>
              <a:rPr lang="en-GB" dirty="0"/>
              <a:t>a. and d. salt and heat can speed up the rate of rusting.</a:t>
            </a:r>
          </a:p>
        </p:txBody>
      </p:sp>
      <p:sp>
        <p:nvSpPr>
          <p:cNvPr id="4" name="Slide Number Placeholder 3"/>
          <p:cNvSpPr>
            <a:spLocks noGrp="1"/>
          </p:cNvSpPr>
          <p:nvPr>
            <p:ph type="sldNum" sz="quarter" idx="5"/>
          </p:nvPr>
        </p:nvSpPr>
        <p:spPr/>
        <p:txBody>
          <a:bodyPr/>
          <a:lstStyle/>
          <a:p>
            <a:fld id="{6D34E6D6-7700-4D28-8577-A89D6ACD726A}" type="slidenum">
              <a:rPr lang="en-GB" smtClean="0"/>
              <a:t>8</a:t>
            </a:fld>
            <a:endParaRPr lang="en-GB"/>
          </a:p>
        </p:txBody>
      </p:sp>
    </p:spTree>
    <p:extLst>
      <p:ext uri="{BB962C8B-B14F-4D97-AF65-F5344CB8AC3E}">
        <p14:creationId xmlns:p14="http://schemas.microsoft.com/office/powerpoint/2010/main" val="137798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GB" dirty="0"/>
              <a:t>You could play a game of ‘twenty questions’ with the class where they can ask a question to find out more information about the two wrecks but the questions can only be answered ‘yes’ or ‘no’. To make this work you will need to have decided on a fictional explanation to the problem. For example, </a:t>
            </a:r>
            <a:r>
              <a:rPr lang="en-GB" sz="1800" dirty="0">
                <a:effectLst/>
                <a:latin typeface="Arial" panose="020B0604020202020204" pitchFamily="34" charset="0"/>
                <a:ea typeface="Calibri" panose="020F0502020204030204" pitchFamily="34" charset="0"/>
              </a:rPr>
              <a:t>the shipwreck in deeper water was carrying a cargo of zinc and magnesium. When the ship sank the cargo was thrown against the hull of the ship which scratched away the layers of paint so that the cargo was in direct contact with the iron body of the wreck.</a:t>
            </a:r>
          </a:p>
        </p:txBody>
      </p:sp>
      <p:sp>
        <p:nvSpPr>
          <p:cNvPr id="4" name="Slide Number Placeholder 3"/>
          <p:cNvSpPr>
            <a:spLocks noGrp="1"/>
          </p:cNvSpPr>
          <p:nvPr>
            <p:ph type="sldNum" sz="quarter" idx="5"/>
          </p:nvPr>
        </p:nvSpPr>
        <p:spPr/>
        <p:txBody>
          <a:bodyPr/>
          <a:lstStyle/>
          <a:p>
            <a:fld id="{6D34E6D6-7700-4D28-8577-A89D6ACD726A}" type="slidenum">
              <a:rPr lang="en-GB" smtClean="0"/>
              <a:t>9</a:t>
            </a:fld>
            <a:endParaRPr lang="en-GB"/>
          </a:p>
        </p:txBody>
      </p:sp>
    </p:spTree>
    <p:extLst>
      <p:ext uri="{BB962C8B-B14F-4D97-AF65-F5344CB8AC3E}">
        <p14:creationId xmlns:p14="http://schemas.microsoft.com/office/powerpoint/2010/main" val="3999450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concept cartoon featured on this slide is from https://edu.rsc.org/resources/science-concept-cartoons-rusting/1881.article </a:t>
            </a:r>
          </a:p>
        </p:txBody>
      </p:sp>
      <p:sp>
        <p:nvSpPr>
          <p:cNvPr id="4" name="Slide Number Placeholder 3"/>
          <p:cNvSpPr>
            <a:spLocks noGrp="1"/>
          </p:cNvSpPr>
          <p:nvPr>
            <p:ph type="sldNum" sz="quarter" idx="5"/>
          </p:nvPr>
        </p:nvSpPr>
        <p:spPr/>
        <p:txBody>
          <a:bodyPr/>
          <a:lstStyle/>
          <a:p>
            <a:fld id="{6D34E6D6-7700-4D28-8577-A89D6ACD726A}" type="slidenum">
              <a:rPr lang="en-GB" smtClean="0"/>
              <a:t>11</a:t>
            </a:fld>
            <a:endParaRPr lang="en-GB"/>
          </a:p>
        </p:txBody>
      </p:sp>
    </p:spTree>
    <p:extLst>
      <p:ext uri="{BB962C8B-B14F-4D97-AF65-F5344CB8AC3E}">
        <p14:creationId xmlns:p14="http://schemas.microsoft.com/office/powerpoint/2010/main" val="87147529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a:alphaModFix amt="75000"/>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7/27/2022</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60" r:id="rId1"/>
    <p:sldLayoutId id="2147483650" r:id="rId2"/>
    <p:sldLayoutId id="2147483671" r:id="rId3"/>
    <p:sldLayoutId id="2147483667" r:id="rId4"/>
    <p:sldLayoutId id="214748369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594D-0639-4A4D-B8F5-D39740E2B0A8}"/>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43659C8E-78EE-3343-ACDB-1DFC7EBECCFE}"/>
              </a:ext>
            </a:extLst>
          </p:cNvPr>
          <p:cNvSpPr>
            <a:spLocks noGrp="1"/>
          </p:cNvSpPr>
          <p:nvPr>
            <p:ph type="subTitle" idx="1"/>
          </p:nvPr>
        </p:nvSpPr>
        <p:spPr/>
        <p:txBody>
          <a:bodyPr/>
          <a:lstStyle/>
          <a:p>
            <a:r>
              <a:rPr lang="en-US" dirty="0"/>
              <a:t>Shipwrecks: a lateral thinking problem</a:t>
            </a:r>
          </a:p>
        </p:txBody>
      </p:sp>
      <p:sp>
        <p:nvSpPr>
          <p:cNvPr id="6" name="Oval 5" descr="Photograph of the shipwreck of Ernest Shackleton's ship 'Endurance'. © Falklands Maritime Heritage Trust">
            <a:extLst>
              <a:ext uri="{FF2B5EF4-FFF2-40B4-BE49-F238E27FC236}">
                <a16:creationId xmlns:a16="http://schemas.microsoft.com/office/drawing/2014/main" id="{0F83DDAF-E391-4FCB-9411-9DE3E04E255B}"/>
              </a:ext>
            </a:extLst>
          </p:cNvPr>
          <p:cNvSpPr/>
          <p:nvPr/>
        </p:nvSpPr>
        <p:spPr>
          <a:xfrm>
            <a:off x="8488579" y="-584823"/>
            <a:ext cx="4320000" cy="4320000"/>
          </a:xfrm>
          <a:prstGeom prst="ellipse">
            <a:avLst/>
          </a:prstGeom>
          <a:blipFill>
            <a:blip r:embed="rId3"/>
            <a:stretch>
              <a:fillRect/>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91E594E-1225-4875-C43F-EC47F256AD85}"/>
              </a:ext>
            </a:extLst>
          </p:cNvPr>
          <p:cNvSpPr txBox="1"/>
          <p:nvPr/>
        </p:nvSpPr>
        <p:spPr>
          <a:xfrm>
            <a:off x="9123452" y="5886554"/>
            <a:ext cx="2445249" cy="369332"/>
          </a:xfrm>
          <a:prstGeom prst="rect">
            <a:avLst/>
          </a:prstGeom>
          <a:noFill/>
        </p:spPr>
        <p:txBody>
          <a:bodyPr wrap="square" rtlCol="0">
            <a:spAutoFit/>
          </a:bodyPr>
          <a:lstStyle/>
          <a:p>
            <a:r>
              <a:rPr lang="en-GB" sz="1800" b="1" dirty="0">
                <a:solidFill>
                  <a:schemeClr val="bg1"/>
                </a:solidFill>
                <a:effectLst/>
                <a:latin typeface="Arial" panose="020B0604020202020204" pitchFamily="34" charset="0"/>
                <a:ea typeface="Calibri" panose="020F0502020204030204" pitchFamily="34" charset="0"/>
              </a:rPr>
              <a:t>https://rsc.li/3cI3nL6</a:t>
            </a:r>
            <a:endParaRPr lang="en-GB" b="1" dirty="0">
              <a:solidFill>
                <a:schemeClr val="bg1"/>
              </a:solidFill>
            </a:endParaRPr>
          </a:p>
        </p:txBody>
      </p:sp>
    </p:spTree>
    <p:extLst>
      <p:ext uri="{BB962C8B-B14F-4D97-AF65-F5344CB8AC3E}">
        <p14:creationId xmlns:p14="http://schemas.microsoft.com/office/powerpoint/2010/main" val="256895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Is it a valid test?</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normAutofit/>
          </a:bodyPr>
          <a:lstStyle/>
          <a:p>
            <a:pPr marL="0" indent="0">
              <a:buNone/>
            </a:pPr>
            <a:r>
              <a:rPr lang="en-GB" dirty="0"/>
              <a:t>Now let’s consider what explanations could work if this was a ‘valid test’ – </a:t>
            </a:r>
            <a:r>
              <a:rPr lang="en-GB" dirty="0" err="1"/>
              <a:t>ie</a:t>
            </a:r>
            <a:r>
              <a:rPr lang="en-GB" dirty="0"/>
              <a:t> the ships are identical and the only factors about the seawater that change are those that depend on depth.</a:t>
            </a:r>
          </a:p>
          <a:p>
            <a:pPr marL="0" indent="0">
              <a:buNone/>
            </a:pPr>
            <a:r>
              <a:rPr lang="en-GB" dirty="0"/>
              <a:t>A valid test:</a:t>
            </a:r>
          </a:p>
          <a:p>
            <a:pPr marL="342900" indent="-342900">
              <a:buFont typeface="Arial" panose="020B0604020202020204" pitchFamily="34" charset="0"/>
              <a:buChar char="•"/>
            </a:pPr>
            <a:r>
              <a:rPr lang="en-GB" dirty="0"/>
              <a:t>Two identical ships with identical cargoes are sunk in seawater.</a:t>
            </a:r>
          </a:p>
          <a:p>
            <a:pPr marL="342900" indent="-342900">
              <a:buFont typeface="Arial" panose="020B0604020202020204" pitchFamily="34" charset="0"/>
              <a:buChar char="•"/>
            </a:pPr>
            <a:r>
              <a:rPr lang="en-GB" dirty="0"/>
              <a:t>One sinks in shallow water and the other in deep water.</a:t>
            </a:r>
          </a:p>
          <a:p>
            <a:pPr marL="342900" indent="-342900">
              <a:buFont typeface="Arial" panose="020B0604020202020204" pitchFamily="34" charset="0"/>
              <a:buChar char="•"/>
            </a:pPr>
            <a:endParaRPr lang="en-GB" b="1" dirty="0">
              <a:solidFill>
                <a:srgbClr val="006F62"/>
              </a:solidFill>
            </a:endParaRPr>
          </a:p>
          <a:p>
            <a:pPr marL="0" indent="0">
              <a:buNone/>
            </a:pPr>
            <a:r>
              <a:rPr lang="en-GB" b="1" dirty="0">
                <a:solidFill>
                  <a:srgbClr val="006F62"/>
                </a:solidFill>
              </a:rPr>
              <a:t>Design a concept cartoon with four possible reasons for which shipwreck rusts faster.</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Lateral thinking</a:t>
            </a:r>
            <a:endParaRPr lang="en-US" sz="2200" dirty="0">
              <a:solidFill>
                <a:schemeClr val="bg1"/>
              </a:solidFill>
            </a:endParaRPr>
          </a:p>
        </p:txBody>
      </p:sp>
    </p:spTree>
    <p:extLst>
      <p:ext uri="{BB962C8B-B14F-4D97-AF65-F5344CB8AC3E}">
        <p14:creationId xmlns:p14="http://schemas.microsoft.com/office/powerpoint/2010/main" val="2519860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F0597E-8348-4808-B025-4BEA7E05BF07}"/>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Concept cartoon</a:t>
            </a:r>
            <a:endParaRPr lang="en-US" sz="2200" dirty="0">
              <a:solidFill>
                <a:schemeClr val="bg1"/>
              </a:solidFill>
            </a:endParaRPr>
          </a:p>
        </p:txBody>
      </p:sp>
      <p:sp>
        <p:nvSpPr>
          <p:cNvPr id="2" name="Title 1">
            <a:extLst>
              <a:ext uri="{FF2B5EF4-FFF2-40B4-BE49-F238E27FC236}">
                <a16:creationId xmlns:a16="http://schemas.microsoft.com/office/drawing/2014/main" id="{1970DE73-A2DE-4121-AE60-624CF102907E}"/>
              </a:ext>
            </a:extLst>
          </p:cNvPr>
          <p:cNvSpPr>
            <a:spLocks noGrp="1"/>
          </p:cNvSpPr>
          <p:nvPr>
            <p:ph type="title"/>
          </p:nvPr>
        </p:nvSpPr>
        <p:spPr/>
        <p:txBody>
          <a:bodyPr/>
          <a:lstStyle/>
          <a:p>
            <a:r>
              <a:rPr lang="en-GB" dirty="0"/>
              <a:t>What is a concept cartoon?</a:t>
            </a:r>
          </a:p>
        </p:txBody>
      </p:sp>
      <p:pic>
        <p:nvPicPr>
          <p:cNvPr id="5" name="Picture 4" descr="An example of a concept cartoon from another resource. The cartoon shows five people surrounding a pile of rusty nails. Each person has a speech bubble. The speech bubble in the centre shows just a question mark. The speech bubble in the top left says 'If the nails get wet they will go rusty'. The speech bubble in the top right says 'They will not rust if they are completely underwater.' The speech bubble in the bottom left says 'They will not rust if you keep them cold'. The speech bubble in the bottom right says 'They will go rusty quickly if they touch other rusty nails'. Beneath the illustration are the words 'What do YOU think?'.">
            <a:extLst>
              <a:ext uri="{FF2B5EF4-FFF2-40B4-BE49-F238E27FC236}">
                <a16:creationId xmlns:a16="http://schemas.microsoft.com/office/drawing/2014/main" id="{1CF4602A-FFF3-4B24-B956-334DAE56E4C6}"/>
              </a:ext>
            </a:extLst>
          </p:cNvPr>
          <p:cNvPicPr>
            <a:picLocks noChangeAspect="1"/>
          </p:cNvPicPr>
          <p:nvPr/>
        </p:nvPicPr>
        <p:blipFill>
          <a:blip r:embed="rId3"/>
          <a:stretch>
            <a:fillRect/>
          </a:stretch>
        </p:blipFill>
        <p:spPr>
          <a:xfrm>
            <a:off x="338874" y="1260000"/>
            <a:ext cx="6705945" cy="4134062"/>
          </a:xfrm>
          <a:prstGeom prst="rect">
            <a:avLst/>
          </a:prstGeom>
        </p:spPr>
      </p:pic>
      <p:sp>
        <p:nvSpPr>
          <p:cNvPr id="3" name="Content Placeholder 2">
            <a:extLst>
              <a:ext uri="{FF2B5EF4-FFF2-40B4-BE49-F238E27FC236}">
                <a16:creationId xmlns:a16="http://schemas.microsoft.com/office/drawing/2014/main" id="{9A6D69D6-6B05-4E39-AACB-E5E09B92ACC6}"/>
              </a:ext>
            </a:extLst>
          </p:cNvPr>
          <p:cNvSpPr>
            <a:spLocks noGrp="1"/>
          </p:cNvSpPr>
          <p:nvPr>
            <p:ph idx="1"/>
          </p:nvPr>
        </p:nvSpPr>
        <p:spPr>
          <a:xfrm>
            <a:off x="7376844" y="1260000"/>
            <a:ext cx="3243155" cy="5040000"/>
          </a:xfrm>
        </p:spPr>
        <p:txBody>
          <a:bodyPr/>
          <a:lstStyle/>
          <a:p>
            <a:pPr marL="0" indent="0">
              <a:buNone/>
            </a:pPr>
            <a:r>
              <a:rPr lang="en-GB" dirty="0"/>
              <a:t>A concept cartoon features a simple image of the problem and presents 4 or 5 different opinions or solutions. </a:t>
            </a:r>
          </a:p>
          <a:p>
            <a:pPr marL="0" indent="0">
              <a:buNone/>
            </a:pPr>
            <a:r>
              <a:rPr lang="en-GB" dirty="0"/>
              <a:t>The purpose of a concept cartoon is to promote discussion which will lead to an explanation.</a:t>
            </a:r>
          </a:p>
          <a:p>
            <a:pPr marL="0" indent="0">
              <a:buNone/>
            </a:pPr>
            <a:endParaRPr lang="en-GB" dirty="0"/>
          </a:p>
        </p:txBody>
      </p:sp>
    </p:spTree>
    <p:extLst>
      <p:ext uri="{BB962C8B-B14F-4D97-AF65-F5344CB8AC3E}">
        <p14:creationId xmlns:p14="http://schemas.microsoft.com/office/powerpoint/2010/main" val="1191644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Hints and tips</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normAutofit/>
          </a:bodyPr>
          <a:lstStyle/>
          <a:p>
            <a:pPr marL="0" indent="0">
              <a:buNone/>
            </a:pPr>
            <a:r>
              <a:rPr lang="en-GB" dirty="0"/>
              <a:t>Some hints for possible reasons in the concept cartoon:</a:t>
            </a:r>
          </a:p>
          <a:p>
            <a:pPr marL="342900" indent="-342900">
              <a:buFont typeface="Arial" panose="020B0604020202020204" pitchFamily="34" charset="0"/>
              <a:buChar char="•"/>
            </a:pPr>
            <a:r>
              <a:rPr lang="en-GB" dirty="0"/>
              <a:t>The shallow seawater is warmer.</a:t>
            </a:r>
          </a:p>
          <a:p>
            <a:pPr marL="342900" indent="-342900">
              <a:buFont typeface="Arial" panose="020B0604020202020204" pitchFamily="34" charset="0"/>
              <a:buChar char="•"/>
            </a:pPr>
            <a:r>
              <a:rPr lang="en-GB" dirty="0"/>
              <a:t>The shallow seawater has more oxygen dissolved in it.</a:t>
            </a:r>
          </a:p>
          <a:p>
            <a:pPr marL="342900" indent="-342900">
              <a:buFont typeface="Arial" panose="020B0604020202020204" pitchFamily="34" charset="0"/>
              <a:buChar char="•"/>
            </a:pPr>
            <a:r>
              <a:rPr lang="en-GB" dirty="0"/>
              <a:t>The shallow seawater is moving with a faster current or is stirred about more.</a:t>
            </a:r>
          </a:p>
          <a:p>
            <a:pPr marL="342900" indent="-342900">
              <a:buFont typeface="Arial" panose="020B0604020202020204" pitchFamily="34" charset="0"/>
              <a:buChar char="•"/>
            </a:pPr>
            <a:r>
              <a:rPr lang="en-GB" dirty="0"/>
              <a:t>The concentration of salt in solution varies with depth.</a:t>
            </a:r>
          </a:p>
          <a:p>
            <a:pPr marL="0" indent="0">
              <a:buNone/>
            </a:pPr>
            <a:endParaRPr lang="en-GB" b="1" dirty="0">
              <a:solidFill>
                <a:srgbClr val="006F62"/>
              </a:solidFill>
            </a:endParaRPr>
          </a:p>
          <a:p>
            <a:pPr marL="0" indent="0">
              <a:buNone/>
            </a:pPr>
            <a:r>
              <a:rPr lang="en-GB" b="1" dirty="0">
                <a:solidFill>
                  <a:srgbClr val="006F62"/>
                </a:solidFill>
              </a:rPr>
              <a:t>The best explanations take the reasoning further and explain why.</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Concept cartoon</a:t>
            </a:r>
            <a:endParaRPr lang="en-US" sz="2200" dirty="0">
              <a:solidFill>
                <a:schemeClr val="bg1"/>
              </a:solidFill>
            </a:endParaRPr>
          </a:p>
        </p:txBody>
      </p:sp>
    </p:spTree>
    <p:extLst>
      <p:ext uri="{BB962C8B-B14F-4D97-AF65-F5344CB8AC3E}">
        <p14:creationId xmlns:p14="http://schemas.microsoft.com/office/powerpoint/2010/main" val="2826840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Further thinking</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normAutofit/>
          </a:bodyPr>
          <a:lstStyle/>
          <a:p>
            <a:pPr marL="0" indent="0">
              <a:buNone/>
            </a:pPr>
            <a:r>
              <a:rPr lang="en-GB" dirty="0"/>
              <a:t>The best explanations take the reasoning further and explain why…</a:t>
            </a:r>
          </a:p>
          <a:p>
            <a:pPr marL="342900" indent="-342900">
              <a:buFont typeface="Arial" panose="020B0604020202020204" pitchFamily="34" charset="0"/>
              <a:buChar char="•"/>
            </a:pPr>
            <a:r>
              <a:rPr lang="en-GB" dirty="0"/>
              <a:t>The shallow seawater might be warmer.</a:t>
            </a:r>
          </a:p>
          <a:p>
            <a:pPr marL="342900" indent="-342900">
              <a:buFont typeface="Arial" panose="020B0604020202020204" pitchFamily="34" charset="0"/>
              <a:buChar char="•"/>
            </a:pPr>
            <a:r>
              <a:rPr lang="en-GB" dirty="0"/>
              <a:t>The shallow seawater might have more oxygen dissolved in it.</a:t>
            </a:r>
          </a:p>
          <a:p>
            <a:pPr marL="342900" indent="-342900">
              <a:buFont typeface="Arial" panose="020B0604020202020204" pitchFamily="34" charset="0"/>
              <a:buChar char="•"/>
            </a:pPr>
            <a:r>
              <a:rPr lang="en-GB" dirty="0"/>
              <a:t>The shallow might get stirred about more.</a:t>
            </a:r>
          </a:p>
          <a:p>
            <a:pPr marL="342900" indent="-342900">
              <a:buFont typeface="Arial" panose="020B0604020202020204" pitchFamily="34" charset="0"/>
              <a:buChar char="•"/>
            </a:pPr>
            <a:r>
              <a:rPr lang="en-GB" dirty="0"/>
              <a:t>The shallow seawater might have a higher/lower concentration of salt.</a:t>
            </a:r>
          </a:p>
          <a:p>
            <a:pPr marL="0" indent="0">
              <a:buNone/>
            </a:pPr>
            <a:endParaRPr lang="en-GB" b="1" dirty="0">
              <a:solidFill>
                <a:srgbClr val="006F62"/>
              </a:solidFill>
            </a:endParaRPr>
          </a:p>
          <a:p>
            <a:pPr marL="0" indent="0">
              <a:buNone/>
            </a:pPr>
            <a:endParaRPr lang="en-GB" b="1" dirty="0">
              <a:solidFill>
                <a:srgbClr val="006F62"/>
              </a:solidFill>
            </a:endParaRPr>
          </a:p>
          <a:p>
            <a:pPr marL="0" indent="0">
              <a:buNone/>
            </a:pPr>
            <a:r>
              <a:rPr lang="en-GB" b="1" dirty="0">
                <a:solidFill>
                  <a:srgbClr val="006F62"/>
                </a:solidFill>
              </a:rPr>
              <a:t>Improve your concept cartoon by adding an explanation.</a:t>
            </a:r>
          </a:p>
          <a:p>
            <a:pPr marL="0" indent="0">
              <a:buNone/>
            </a:pPr>
            <a:endParaRPr lang="en-GB" b="1" dirty="0">
              <a:solidFill>
                <a:srgbClr val="006F62"/>
              </a:solidFill>
            </a:endParaRPr>
          </a:p>
          <a:p>
            <a:pPr marL="0" indent="0">
              <a:buNone/>
            </a:pPr>
            <a:r>
              <a:rPr lang="en-GB" b="1" dirty="0">
                <a:solidFill>
                  <a:srgbClr val="006F62"/>
                </a:solidFill>
              </a:rPr>
              <a:t>Choose the prediction and explanation that you think are most likely. </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Concept cartoon</a:t>
            </a:r>
            <a:endParaRPr lang="en-US" sz="2200" dirty="0">
              <a:solidFill>
                <a:schemeClr val="bg1"/>
              </a:solidFill>
            </a:endParaRPr>
          </a:p>
        </p:txBody>
      </p:sp>
    </p:spTree>
    <p:extLst>
      <p:ext uri="{BB962C8B-B14F-4D97-AF65-F5344CB8AC3E}">
        <p14:creationId xmlns:p14="http://schemas.microsoft.com/office/powerpoint/2010/main" val="2550552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Real-life context</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Applications in real life</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5028593" cy="5040000"/>
          </a:xfrm>
        </p:spPr>
        <p:txBody>
          <a:bodyPr>
            <a:normAutofit/>
          </a:bodyPr>
          <a:lstStyle/>
          <a:p>
            <a:pPr marL="0" indent="0">
              <a:buNone/>
            </a:pPr>
            <a:r>
              <a:rPr lang="en-GB" dirty="0"/>
              <a:t>Who might be interested in how the rate of rusting changes with depth at sea?</a:t>
            </a:r>
          </a:p>
          <a:p>
            <a:pPr marL="0" indent="0">
              <a:buNone/>
            </a:pPr>
            <a:endParaRPr lang="en-GB" dirty="0"/>
          </a:p>
        </p:txBody>
      </p:sp>
      <p:pic>
        <p:nvPicPr>
          <p:cNvPr id="2050" name="Picture 2" descr="A photograph of an oil rig standing in the ocean. The oil rig is covered in scaffolding. Sections of the oil rig are painted in either grey or bright yellow paint. The lower sections of the oil rig, in particular the legs where they meet the water, are orange-brown with rust.">
            <a:extLst>
              <a:ext uri="{FF2B5EF4-FFF2-40B4-BE49-F238E27FC236}">
                <a16:creationId xmlns:a16="http://schemas.microsoft.com/office/drawing/2014/main" id="{1EE39452-230E-4D91-96EB-436951D10725}"/>
              </a:ext>
            </a:extLst>
          </p:cNvPr>
          <p:cNvPicPr>
            <a:picLocks noChangeAspect="1" noChangeArrowheads="1"/>
          </p:cNvPicPr>
          <p:nvPr/>
        </p:nvPicPr>
        <p:blipFill rotWithShape="1">
          <a:blip r:embed="rId2"/>
          <a:srcRect r="19"/>
          <a:stretch/>
        </p:blipFill>
        <p:spPr bwMode="auto">
          <a:xfrm>
            <a:off x="6623409" y="1260000"/>
            <a:ext cx="4065785" cy="43370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8D6AC55-F11C-CE11-1D1E-057568300A07}"/>
              </a:ext>
            </a:extLst>
          </p:cNvPr>
          <p:cNvSpPr txBox="1"/>
          <p:nvPr/>
        </p:nvSpPr>
        <p:spPr>
          <a:xfrm rot="16200000">
            <a:off x="9865181"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419077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Real-life context</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Applications in real life</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5028593" cy="5040000"/>
          </a:xfrm>
        </p:spPr>
        <p:txBody>
          <a:bodyPr>
            <a:normAutofit fontScale="92500" lnSpcReduction="10000"/>
          </a:bodyPr>
          <a:lstStyle/>
          <a:p>
            <a:pPr marL="0" indent="0">
              <a:buNone/>
            </a:pPr>
            <a:r>
              <a:rPr lang="en-GB" sz="2400" dirty="0"/>
              <a:t>Who might be interested in how the rate of rusting changes with depth at sea?</a:t>
            </a:r>
          </a:p>
          <a:p>
            <a:pPr marL="0" indent="0">
              <a:buNone/>
            </a:pPr>
            <a:endParaRPr lang="en-GB" dirty="0"/>
          </a:p>
          <a:p>
            <a:pPr>
              <a:buFontTx/>
              <a:buChar char="•"/>
            </a:pPr>
            <a:r>
              <a:rPr lang="en-US" altLang="en-US" sz="2400" dirty="0"/>
              <a:t>Salvage companies who may want to predict the extent of corrosion in sunken ships. </a:t>
            </a:r>
            <a:endParaRPr lang="en-GB" altLang="en-US" sz="2400" dirty="0"/>
          </a:p>
          <a:p>
            <a:pPr>
              <a:buFontTx/>
              <a:buChar char="•"/>
            </a:pPr>
            <a:r>
              <a:rPr lang="en-US" altLang="en-US" sz="2400" dirty="0"/>
              <a:t>Ship owners who want to predict the working life of their vessels.</a:t>
            </a:r>
            <a:endParaRPr lang="en-GB" altLang="en-US" sz="2400" dirty="0"/>
          </a:p>
          <a:p>
            <a:pPr>
              <a:buFontTx/>
              <a:buChar char="•"/>
            </a:pPr>
            <a:r>
              <a:rPr lang="en-US" altLang="en-US" sz="2400" dirty="0"/>
              <a:t>Oil rig companies who want the iron legs of the rigs to remain strong enough to support the rig.</a:t>
            </a:r>
            <a:endParaRPr lang="en-GB" altLang="en-US" sz="2400" dirty="0"/>
          </a:p>
          <a:p>
            <a:pPr>
              <a:buFontTx/>
              <a:buChar char="•"/>
            </a:pPr>
            <a:r>
              <a:rPr lang="en-US" altLang="en-US" sz="2400" dirty="0"/>
              <a:t>Naval historians who want to date artifacts or shipwrecks.</a:t>
            </a:r>
          </a:p>
        </p:txBody>
      </p:sp>
      <p:pic>
        <p:nvPicPr>
          <p:cNvPr id="6" name="Picture 2" descr="A photograph of an oil rig standing in the ocean. The oil rig is covered in scaffolding. Sections of the oil rig are painted in either grey or bright yellow paint. The lower sections of the oil rig, in particular the legs where they meet the water, are orange-brown with rust.">
            <a:extLst>
              <a:ext uri="{FF2B5EF4-FFF2-40B4-BE49-F238E27FC236}">
                <a16:creationId xmlns:a16="http://schemas.microsoft.com/office/drawing/2014/main" id="{47E5AB84-1D79-A587-FE34-873175EFCE21}"/>
              </a:ext>
            </a:extLst>
          </p:cNvPr>
          <p:cNvPicPr>
            <a:picLocks noChangeAspect="1" noChangeArrowheads="1"/>
          </p:cNvPicPr>
          <p:nvPr/>
        </p:nvPicPr>
        <p:blipFill rotWithShape="1">
          <a:blip r:embed="rId2"/>
          <a:srcRect r="19"/>
          <a:stretch/>
        </p:blipFill>
        <p:spPr bwMode="auto">
          <a:xfrm>
            <a:off x="6623409" y="1260000"/>
            <a:ext cx="4065785" cy="43370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3071782-27CF-A52A-88A3-7667894A203B}"/>
              </a:ext>
            </a:extLst>
          </p:cNvPr>
          <p:cNvSpPr txBox="1"/>
          <p:nvPr/>
        </p:nvSpPr>
        <p:spPr>
          <a:xfrm rot="16200000">
            <a:off x="9865181"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3203061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Plan </a:t>
            </a:r>
            <a:r>
              <a:rPr lang="en-GB" sz="2200">
                <a:solidFill>
                  <a:schemeClr val="bg1"/>
                </a:solidFill>
              </a:rPr>
              <a:t>an experiment</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Planning</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5326544" cy="5040000"/>
          </a:xfrm>
        </p:spPr>
        <p:txBody>
          <a:bodyPr>
            <a:normAutofit/>
          </a:bodyPr>
          <a:lstStyle/>
          <a:p>
            <a:pPr marL="0" indent="0">
              <a:buNone/>
            </a:pPr>
            <a:r>
              <a:rPr lang="en-GB" dirty="0"/>
              <a:t>Plan an investigation to determine how one of the following factors affects the rate of rusting of iron shipwrecks:</a:t>
            </a:r>
          </a:p>
          <a:p>
            <a:pPr marL="342900" indent="-342900">
              <a:buFont typeface="Arial" panose="020B0604020202020204" pitchFamily="34" charset="0"/>
              <a:buChar char="•"/>
            </a:pPr>
            <a:r>
              <a:rPr lang="en-GB" dirty="0"/>
              <a:t>temperature, </a:t>
            </a:r>
          </a:p>
          <a:p>
            <a:pPr marL="342900" indent="-342900">
              <a:buFont typeface="Arial" panose="020B0604020202020204" pitchFamily="34" charset="0"/>
              <a:buChar char="•"/>
            </a:pPr>
            <a:r>
              <a:rPr lang="en-GB" dirty="0"/>
              <a:t>the salt concentration, </a:t>
            </a:r>
          </a:p>
          <a:p>
            <a:pPr marL="342900" indent="-342900">
              <a:buFont typeface="Arial" panose="020B0604020202020204" pitchFamily="34" charset="0"/>
              <a:buChar char="•"/>
            </a:pPr>
            <a:r>
              <a:rPr lang="en-GB" dirty="0"/>
              <a:t>the dissolved oxygen,</a:t>
            </a:r>
          </a:p>
          <a:p>
            <a:pPr marL="342900" indent="-342900">
              <a:buFont typeface="Arial" panose="020B0604020202020204" pitchFamily="34" charset="0"/>
              <a:buChar char="•"/>
            </a:pPr>
            <a:r>
              <a:rPr lang="en-GB" dirty="0"/>
              <a:t>the amount of stirring.</a:t>
            </a:r>
          </a:p>
          <a:p>
            <a:pPr marL="0" indent="0">
              <a:buNone/>
            </a:pPr>
            <a:endParaRPr lang="en-GB" dirty="0"/>
          </a:p>
        </p:txBody>
      </p:sp>
      <p:pic>
        <p:nvPicPr>
          <p:cNvPr id="6" name="Picture 2" descr="A photograph of a glass beaker containing three nails. The nails are fully submerged in water. There is a thin layer or rust forming on the surface of the nails. The beaker is photographer on a wooden table in front of a cream wall.">
            <a:extLst>
              <a:ext uri="{FF2B5EF4-FFF2-40B4-BE49-F238E27FC236}">
                <a16:creationId xmlns:a16="http://schemas.microsoft.com/office/drawing/2014/main" id="{2A9F3000-2FF9-7956-0BC1-C7409FEB978D}"/>
              </a:ext>
            </a:extLst>
          </p:cNvPr>
          <p:cNvPicPr>
            <a:picLocks noChangeAspect="1" noChangeArrowheads="1"/>
          </p:cNvPicPr>
          <p:nvPr/>
        </p:nvPicPr>
        <p:blipFill>
          <a:blip r:embed="rId2"/>
          <a:srcRect r="4"/>
          <a:stretch/>
        </p:blipFill>
        <p:spPr bwMode="auto">
          <a:xfrm>
            <a:off x="6612909" y="1260000"/>
            <a:ext cx="4065785" cy="43370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9411C7A-FAC1-F45D-53F2-A633EE0E51CC}"/>
              </a:ext>
            </a:extLst>
          </p:cNvPr>
          <p:cNvSpPr txBox="1"/>
          <p:nvPr/>
        </p:nvSpPr>
        <p:spPr>
          <a:xfrm rot="16200000">
            <a:off x="9865181"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3626540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Plan an experiment</a:t>
            </a:r>
            <a:endParaRPr lang="en-US" sz="2200" dirty="0">
              <a:solidFill>
                <a:schemeClr val="bg1"/>
              </a:solidFill>
            </a:endParaRPr>
          </a:p>
        </p:txBody>
      </p:sp>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Some things to think about:</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40000" y="1260000"/>
            <a:ext cx="5556000" cy="5040000"/>
          </a:xfrm>
        </p:spPr>
        <p:txBody>
          <a:bodyPr>
            <a:normAutofit/>
          </a:bodyPr>
          <a:lstStyle/>
          <a:p>
            <a:pPr marL="342900" indent="-342900">
              <a:buFont typeface="Arial" panose="020B0604020202020204" pitchFamily="34" charset="0"/>
              <a:buChar char="•"/>
            </a:pPr>
            <a:r>
              <a:rPr lang="en-GB" dirty="0"/>
              <a:t>Real shipwrecks are unlikely to be available, so you will need to model the complex situation with something more simple… a nail perhaps?</a:t>
            </a:r>
          </a:p>
          <a:p>
            <a:pPr marL="342900" indent="-342900">
              <a:buFont typeface="Arial" panose="020B0604020202020204" pitchFamily="34" charset="0"/>
              <a:buChar char="•"/>
            </a:pPr>
            <a:r>
              <a:rPr lang="en-GB" dirty="0"/>
              <a:t>You need to consider how you will measure the amount of rusting.</a:t>
            </a:r>
          </a:p>
          <a:p>
            <a:pPr marL="342900" indent="-342900">
              <a:buFont typeface="Arial" panose="020B0604020202020204" pitchFamily="34" charset="0"/>
              <a:buChar char="•"/>
            </a:pPr>
            <a:r>
              <a:rPr lang="en-GB" dirty="0"/>
              <a:t>Rusting takes a long time. Your experiment needs to run for at least a week, perhaps longer.</a:t>
            </a:r>
          </a:p>
        </p:txBody>
      </p:sp>
      <p:pic>
        <p:nvPicPr>
          <p:cNvPr id="6" name="Picture 2" descr="A photograph of a glass beaker containing three nails. The nails are fully submerged in water. There is a thin layer or rust forming on the surface of the nails. The beaker is photographer on a wooden table in front of a cream wall.">
            <a:extLst>
              <a:ext uri="{FF2B5EF4-FFF2-40B4-BE49-F238E27FC236}">
                <a16:creationId xmlns:a16="http://schemas.microsoft.com/office/drawing/2014/main" id="{96E06051-9773-206C-615C-6E797900DBD3}"/>
              </a:ext>
            </a:extLst>
          </p:cNvPr>
          <p:cNvPicPr>
            <a:picLocks noChangeAspect="1" noChangeArrowheads="1"/>
          </p:cNvPicPr>
          <p:nvPr/>
        </p:nvPicPr>
        <p:blipFill>
          <a:blip r:embed="rId2"/>
          <a:srcRect r="4"/>
          <a:stretch/>
        </p:blipFill>
        <p:spPr bwMode="auto">
          <a:xfrm>
            <a:off x="6612909" y="1260000"/>
            <a:ext cx="4065785" cy="43370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9B7FA55-4E67-8FE3-EE4C-BF0412D71202}"/>
              </a:ext>
            </a:extLst>
          </p:cNvPr>
          <p:cNvSpPr txBox="1"/>
          <p:nvPr/>
        </p:nvSpPr>
        <p:spPr>
          <a:xfrm rot="16200000">
            <a:off x="9865181"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2600249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How to plan an investigation:</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a:xfrm>
            <a:off x="539999" y="1260000"/>
            <a:ext cx="4146301" cy="5040000"/>
          </a:xfrm>
        </p:spPr>
        <p:txBody>
          <a:bodyPr>
            <a:normAutofit/>
          </a:bodyPr>
          <a:lstStyle/>
          <a:p>
            <a:endParaRPr lang="en-GB" dirty="0"/>
          </a:p>
          <a:p>
            <a:r>
              <a:rPr lang="en-GB" dirty="0"/>
              <a:t>Write a hypothesis.</a:t>
            </a:r>
          </a:p>
          <a:p>
            <a:r>
              <a:rPr lang="en-GB" dirty="0"/>
              <a:t>Identify the variables.</a:t>
            </a:r>
          </a:p>
          <a:p>
            <a:r>
              <a:rPr lang="en-GB" dirty="0"/>
              <a:t>Make a prediction.</a:t>
            </a:r>
          </a:p>
          <a:p>
            <a:r>
              <a:rPr lang="en-GB" dirty="0"/>
              <a:t>Decide what equipment you need.</a:t>
            </a:r>
          </a:p>
          <a:p>
            <a:r>
              <a:rPr lang="en-GB" dirty="0"/>
              <a:t>Write a method.</a:t>
            </a:r>
          </a:p>
          <a:p>
            <a:endParaRPr lang="en-GB" dirty="0"/>
          </a:p>
          <a:p>
            <a:pPr marL="0" indent="0">
              <a:buNone/>
            </a:pPr>
            <a:r>
              <a:rPr lang="en-GB" b="1" dirty="0">
                <a:solidFill>
                  <a:srgbClr val="006F62"/>
                </a:solidFill>
              </a:rPr>
              <a:t>Use the template if you need support. </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Plan an experiment</a:t>
            </a:r>
            <a:endParaRPr lang="en-US" sz="2200" dirty="0">
              <a:solidFill>
                <a:schemeClr val="bg1"/>
              </a:solidFill>
            </a:endParaRPr>
          </a:p>
        </p:txBody>
      </p:sp>
      <p:pic>
        <p:nvPicPr>
          <p:cNvPr id="8" name="Picture 7">
            <a:extLst>
              <a:ext uri="{FF2B5EF4-FFF2-40B4-BE49-F238E27FC236}">
                <a16:creationId xmlns:a16="http://schemas.microsoft.com/office/drawing/2014/main" id="{5CA96D4C-1A47-57D9-C740-0D986FC1ABC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rot="1023882">
            <a:off x="6505218" y="1332707"/>
            <a:ext cx="3286613" cy="4657758"/>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5E7FD54C-1B9C-60D9-47B6-BBD519F3F28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75622">
            <a:off x="5536118" y="1622854"/>
            <a:ext cx="3279722" cy="46646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06491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A lateral thinking problem</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lstStyle/>
          <a:p>
            <a:r>
              <a:rPr lang="en-GB" dirty="0"/>
              <a:t>There are two shipwrecks. </a:t>
            </a:r>
          </a:p>
          <a:p>
            <a:r>
              <a:rPr lang="en-GB" dirty="0"/>
              <a:t>One is in deep water and the other is in shallow water.</a:t>
            </a:r>
          </a:p>
          <a:p>
            <a:r>
              <a:rPr lang="en-GB" dirty="0"/>
              <a:t>The one in deeper water is less rusty.</a:t>
            </a:r>
          </a:p>
          <a:p>
            <a:r>
              <a:rPr lang="en-GB" b="1" dirty="0">
                <a:solidFill>
                  <a:srgbClr val="006F62"/>
                </a:solidFill>
              </a:rPr>
              <a:t>Why?</a:t>
            </a:r>
          </a:p>
        </p:txBody>
      </p:sp>
      <p:pic>
        <p:nvPicPr>
          <p:cNvPr id="6" name="Picture 2" descr="A rusty-brown metal hulled shipwreck in shallow turquoise waters.">
            <a:extLst>
              <a:ext uri="{FF2B5EF4-FFF2-40B4-BE49-F238E27FC236}">
                <a16:creationId xmlns:a16="http://schemas.microsoft.com/office/drawing/2014/main" id="{0123B9C0-0A73-4441-AF90-7701CB1C23A3}"/>
              </a:ext>
            </a:extLst>
          </p:cNvPr>
          <p:cNvPicPr>
            <a:picLocks noChangeAspect="1" noChangeArrowheads="1"/>
          </p:cNvPicPr>
          <p:nvPr/>
        </p:nvPicPr>
        <p:blipFill rotWithShape="1">
          <a:blip r:embed="rId2"/>
          <a:srcRect r="9"/>
          <a:stretch/>
        </p:blipFill>
        <p:spPr bwMode="auto">
          <a:xfrm>
            <a:off x="6604929" y="1260475"/>
            <a:ext cx="4089400" cy="4337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24BC5F3-7804-90B6-E041-4915F4DC9B70}"/>
              </a:ext>
            </a:extLst>
          </p:cNvPr>
          <p:cNvSpPr txBox="1"/>
          <p:nvPr/>
        </p:nvSpPr>
        <p:spPr>
          <a:xfrm rot="16200000">
            <a:off x="9865180"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1833564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Today you will…</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342900" lvl="0" indent="-3429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Develop higher order thinking skills including lateral thinking and creative thinking.</a:t>
            </a:r>
          </a:p>
          <a:p>
            <a:pPr marL="342900" lvl="0" indent="-342900" algn="just">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Design a valid investigation which models one of the factors that might affect the rate of rusting at different depths below sea level.</a:t>
            </a:r>
          </a:p>
          <a:p>
            <a:pPr marL="0" indent="0">
              <a:buNone/>
            </a:pPr>
            <a:endParaRPr lang="en-GB" dirty="0"/>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Learning objectives</a:t>
            </a:r>
            <a:endParaRPr lang="en-US" sz="2200" dirty="0">
              <a:solidFill>
                <a:schemeClr val="bg1"/>
              </a:solidFill>
            </a:endParaRPr>
          </a:p>
        </p:txBody>
      </p:sp>
    </p:spTree>
    <p:extLst>
      <p:ext uri="{BB962C8B-B14F-4D97-AF65-F5344CB8AC3E}">
        <p14:creationId xmlns:p14="http://schemas.microsoft.com/office/powerpoint/2010/main" val="162948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Lateral thinking: example</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What is a lateral thinking problem?</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p:txBody>
          <a:bodyPr>
            <a:normAutofit/>
          </a:bodyPr>
          <a:lstStyle/>
          <a:p>
            <a:r>
              <a:rPr lang="en-US" dirty="0"/>
              <a:t>Lateral thinking problems do not have a straightforward answer. You need to be creative and ‘think outside of the box’ to find the solution.</a:t>
            </a:r>
          </a:p>
          <a:p>
            <a:r>
              <a:rPr lang="en-US" dirty="0"/>
              <a:t>Here is an example: </a:t>
            </a:r>
          </a:p>
          <a:p>
            <a:r>
              <a:rPr lang="en-US" dirty="0"/>
              <a:t>Anthony and Cleopatra lie dead on the floor, in a pool of water. How did they die?</a:t>
            </a:r>
          </a:p>
          <a:p>
            <a:r>
              <a:rPr lang="en-US" b="1" dirty="0">
                <a:solidFill>
                  <a:srgbClr val="006F62"/>
                </a:solidFill>
              </a:rPr>
              <a:t>Ask your teacher questions that can be answered yes or no to discover what happened to Anthony and Cleopatra.</a:t>
            </a:r>
          </a:p>
        </p:txBody>
      </p:sp>
      <p:pic>
        <p:nvPicPr>
          <p:cNvPr id="7" name="Picture 4" descr="Simple vector illustration of four people in colourful t-shirts. One is looking in a book with his hand gripping his chin, one has her arms raised in thought, one is holding a magnifying glass in front on her face and one is looking at a tablet screen while scratching their head. They are surrounded by large question marks and exclamation marks.">
            <a:extLst>
              <a:ext uri="{FF2B5EF4-FFF2-40B4-BE49-F238E27FC236}">
                <a16:creationId xmlns:a16="http://schemas.microsoft.com/office/drawing/2014/main" id="{EF02C8BB-3BA5-4B92-86D8-554BF87941EC}"/>
              </a:ext>
            </a:extLst>
          </p:cNvPr>
          <p:cNvPicPr>
            <a:picLocks noChangeAspect="1" noChangeArrowheads="1"/>
          </p:cNvPicPr>
          <p:nvPr/>
        </p:nvPicPr>
        <p:blipFill>
          <a:blip r:embed="rId2"/>
          <a:srcRect r="18"/>
          <a:stretch/>
        </p:blipFill>
        <p:spPr bwMode="auto">
          <a:xfrm>
            <a:off x="6604929" y="1260000"/>
            <a:ext cx="4239317" cy="468826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9AB3AFC-B310-248D-A2C5-B3466E348212}"/>
              </a:ext>
            </a:extLst>
          </p:cNvPr>
          <p:cNvSpPr txBox="1"/>
          <p:nvPr/>
        </p:nvSpPr>
        <p:spPr>
          <a:xfrm rot="16200000">
            <a:off x="9491833" y="454043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2237104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Lateral thinking: example</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Investigate</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p:txBody>
          <a:bodyPr/>
          <a:lstStyle/>
          <a:p>
            <a:r>
              <a:rPr lang="en-US" dirty="0"/>
              <a:t>Try some of these questions:</a:t>
            </a:r>
          </a:p>
          <a:p>
            <a:pPr marL="342900" indent="-342900">
              <a:buFont typeface="Arial" panose="020B0604020202020204" pitchFamily="34" charset="0"/>
              <a:buChar char="•"/>
            </a:pPr>
            <a:r>
              <a:rPr lang="en-US" dirty="0"/>
              <a:t>Were Anthony and Cleopatra murdered?</a:t>
            </a:r>
          </a:p>
          <a:p>
            <a:pPr marL="342900" indent="-342900">
              <a:buFont typeface="Arial" panose="020B0604020202020204" pitchFamily="34" charset="0"/>
              <a:buChar char="•"/>
            </a:pPr>
            <a:r>
              <a:rPr lang="en-US" dirty="0"/>
              <a:t>Did they drown in the water?</a:t>
            </a:r>
          </a:p>
          <a:p>
            <a:pPr marL="342900" indent="-342900">
              <a:buFont typeface="Arial" panose="020B0604020202020204" pitchFamily="34" charset="0"/>
              <a:buChar char="•"/>
            </a:pPr>
            <a:r>
              <a:rPr lang="en-US" dirty="0"/>
              <a:t>Did Anthony and Cleopatra both have the same cause of death?</a:t>
            </a:r>
          </a:p>
          <a:p>
            <a:pPr marL="342900" indent="-342900">
              <a:buFont typeface="Arial" panose="020B0604020202020204" pitchFamily="34" charset="0"/>
              <a:buChar char="•"/>
            </a:pPr>
            <a:r>
              <a:rPr lang="en-US" dirty="0"/>
              <a:t>Did they die of natural causes?</a:t>
            </a:r>
          </a:p>
          <a:p>
            <a:pPr marL="342900" indent="-342900">
              <a:buFont typeface="Arial" panose="020B0604020202020204" pitchFamily="34" charset="0"/>
              <a:buChar char="•"/>
            </a:pPr>
            <a:r>
              <a:rPr lang="en-US" dirty="0"/>
              <a:t>Do Anthony and Cleopatra have any physical injuries?</a:t>
            </a:r>
          </a:p>
        </p:txBody>
      </p:sp>
      <p:pic>
        <p:nvPicPr>
          <p:cNvPr id="8" name="Picture 4" descr="Simple vector illustration of four people in colourful t-shirts. One is looking in a book with his hand gripping his chin, one has her arms raised in thought, one is holding a magnifying glass in front on her face and one is looking at a tablet screen while scratching their head. They are surrounded by large question marks and exclamation marks.">
            <a:extLst>
              <a:ext uri="{FF2B5EF4-FFF2-40B4-BE49-F238E27FC236}">
                <a16:creationId xmlns:a16="http://schemas.microsoft.com/office/drawing/2014/main" id="{02E59FC1-9CE0-3769-BF88-0E6A156C21E7}"/>
              </a:ext>
            </a:extLst>
          </p:cNvPr>
          <p:cNvPicPr>
            <a:picLocks noChangeAspect="1" noChangeArrowheads="1"/>
          </p:cNvPicPr>
          <p:nvPr/>
        </p:nvPicPr>
        <p:blipFill>
          <a:blip r:embed="rId2"/>
          <a:srcRect r="18"/>
          <a:stretch/>
        </p:blipFill>
        <p:spPr bwMode="auto">
          <a:xfrm>
            <a:off x="6604929" y="1260000"/>
            <a:ext cx="4239317" cy="468826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111C75B-FA4C-C8D1-0903-9EA23A81FD40}"/>
              </a:ext>
            </a:extLst>
          </p:cNvPr>
          <p:cNvSpPr txBox="1"/>
          <p:nvPr/>
        </p:nvSpPr>
        <p:spPr>
          <a:xfrm rot="16200000">
            <a:off x="9491833" y="454043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894918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Lateral thinking: example</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The solution</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p:txBody>
          <a:bodyPr/>
          <a:lstStyle/>
          <a:p>
            <a:r>
              <a:rPr lang="en-US" dirty="0"/>
              <a:t>Anthony and Cleopatra are goldfish.</a:t>
            </a:r>
          </a:p>
          <a:p>
            <a:r>
              <a:rPr lang="en-US" dirty="0"/>
              <a:t>They died when the bowl they were living in fell from the shelf that it was sitting on.</a:t>
            </a:r>
          </a:p>
          <a:p>
            <a:endParaRPr lang="en-US" b="1" dirty="0">
              <a:solidFill>
                <a:srgbClr val="006F62"/>
              </a:solidFill>
            </a:endParaRPr>
          </a:p>
          <a:p>
            <a:endParaRPr lang="en-US" b="1" dirty="0">
              <a:solidFill>
                <a:srgbClr val="006F62"/>
              </a:solidFill>
            </a:endParaRPr>
          </a:p>
          <a:p>
            <a:endParaRPr lang="en-US" b="1" dirty="0">
              <a:solidFill>
                <a:srgbClr val="006F62"/>
              </a:solidFill>
            </a:endParaRPr>
          </a:p>
          <a:p>
            <a:endParaRPr lang="en-US" b="1" dirty="0">
              <a:solidFill>
                <a:srgbClr val="006F62"/>
              </a:solidFill>
            </a:endParaRPr>
          </a:p>
          <a:p>
            <a:endParaRPr lang="en-US" b="1" dirty="0">
              <a:solidFill>
                <a:srgbClr val="006F62"/>
              </a:solidFill>
            </a:endParaRPr>
          </a:p>
          <a:p>
            <a:r>
              <a:rPr lang="en-US" b="1" dirty="0">
                <a:solidFill>
                  <a:srgbClr val="006F62"/>
                </a:solidFill>
              </a:rPr>
              <a:t>Did you ask the right questions to get to the answer?</a:t>
            </a:r>
          </a:p>
        </p:txBody>
      </p:sp>
      <p:pic>
        <p:nvPicPr>
          <p:cNvPr id="1026" name="Picture 2" descr="A photograph of a goldfish, lying still on a human palm. The person's fingers are wet. Photographed of a deep fuchsia pink background.">
            <a:extLst>
              <a:ext uri="{FF2B5EF4-FFF2-40B4-BE49-F238E27FC236}">
                <a16:creationId xmlns:a16="http://schemas.microsoft.com/office/drawing/2014/main" id="{63178353-7C3C-4AC9-B5BD-9810FD043129}"/>
              </a:ext>
            </a:extLst>
          </p:cNvPr>
          <p:cNvPicPr>
            <a:picLocks noChangeAspect="1" noChangeArrowheads="1"/>
          </p:cNvPicPr>
          <p:nvPr/>
        </p:nvPicPr>
        <p:blipFill rotWithShape="1">
          <a:blip r:embed="rId2"/>
          <a:srcRect r="1"/>
          <a:stretch/>
        </p:blipFill>
        <p:spPr bwMode="auto">
          <a:xfrm>
            <a:off x="6604928" y="1260000"/>
            <a:ext cx="4089401" cy="42366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1B5DBDF-FF86-AA95-26B1-C89EC7844C74}"/>
              </a:ext>
            </a:extLst>
          </p:cNvPr>
          <p:cNvSpPr txBox="1"/>
          <p:nvPr/>
        </p:nvSpPr>
        <p:spPr>
          <a:xfrm rot="16200000">
            <a:off x="9852748" y="4439105"/>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1761978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Lateral thinking</a:t>
            </a:r>
            <a:endParaRPr lang="en-US" sz="2200" b="1"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Shipwrecks: a lateral thinking problem</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lstStyle/>
          <a:p>
            <a:r>
              <a:rPr lang="en-GB" dirty="0"/>
              <a:t>There are two shipwrecks. One in deep water and the other in shallow water.</a:t>
            </a:r>
          </a:p>
          <a:p>
            <a:r>
              <a:rPr lang="en-GB" dirty="0"/>
              <a:t>The one in deeper water is less rusty.</a:t>
            </a:r>
          </a:p>
          <a:p>
            <a:r>
              <a:rPr lang="en-GB" dirty="0"/>
              <a:t>Why?</a:t>
            </a:r>
          </a:p>
          <a:p>
            <a:endParaRPr lang="en-GB" b="1" dirty="0">
              <a:solidFill>
                <a:srgbClr val="006F62"/>
              </a:solidFill>
            </a:endParaRPr>
          </a:p>
          <a:p>
            <a:r>
              <a:rPr lang="en-US" b="1" dirty="0">
                <a:solidFill>
                  <a:srgbClr val="006F62"/>
                </a:solidFill>
              </a:rPr>
              <a:t>What are some possible solutions to this lateral thinking problem? Think about the factors that affect the rate of rusting. </a:t>
            </a:r>
          </a:p>
          <a:p>
            <a:endParaRPr lang="en-US" b="1" dirty="0">
              <a:solidFill>
                <a:srgbClr val="006F62"/>
              </a:solidFill>
            </a:endParaRPr>
          </a:p>
          <a:p>
            <a:r>
              <a:rPr lang="en-US" b="1" dirty="0">
                <a:solidFill>
                  <a:srgbClr val="006F62"/>
                </a:solidFill>
              </a:rPr>
              <a:t>What additional information would you need to solve the problem?</a:t>
            </a:r>
          </a:p>
          <a:p>
            <a:endParaRPr lang="en-GB" b="1" dirty="0">
              <a:solidFill>
                <a:srgbClr val="006F62"/>
              </a:solidFill>
            </a:endParaRPr>
          </a:p>
        </p:txBody>
      </p:sp>
      <p:pic>
        <p:nvPicPr>
          <p:cNvPr id="7" name="Picture 2" descr="A rusty-brown metal hulled shipwreck in shallow turquoise waters.">
            <a:extLst>
              <a:ext uri="{FF2B5EF4-FFF2-40B4-BE49-F238E27FC236}">
                <a16:creationId xmlns:a16="http://schemas.microsoft.com/office/drawing/2014/main" id="{79A0F866-F93E-0D9B-BA5B-ABDDD6E74014}"/>
              </a:ext>
            </a:extLst>
          </p:cNvPr>
          <p:cNvPicPr>
            <a:picLocks noChangeAspect="1" noChangeArrowheads="1"/>
          </p:cNvPicPr>
          <p:nvPr/>
        </p:nvPicPr>
        <p:blipFill rotWithShape="1">
          <a:blip r:embed="rId3"/>
          <a:srcRect r="9"/>
          <a:stretch/>
        </p:blipFill>
        <p:spPr bwMode="auto">
          <a:xfrm>
            <a:off x="6604929" y="1279939"/>
            <a:ext cx="4089400" cy="43370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A7C3F08-8E5D-475E-5B88-EBD70EC0B774}"/>
              </a:ext>
            </a:extLst>
          </p:cNvPr>
          <p:cNvSpPr txBox="1"/>
          <p:nvPr/>
        </p:nvSpPr>
        <p:spPr>
          <a:xfrm rot="16200000">
            <a:off x="9865180"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3394108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163D51-E399-466E-B575-CA4D47D5846F}"/>
              </a:ext>
            </a:extLst>
          </p:cNvPr>
          <p:cNvSpPr>
            <a:spLocks noGrp="1"/>
          </p:cNvSpPr>
          <p:nvPr>
            <p:ph type="title"/>
          </p:nvPr>
        </p:nvSpPr>
        <p:spPr/>
        <p:txBody>
          <a:bodyPr/>
          <a:lstStyle/>
          <a:p>
            <a:r>
              <a:rPr lang="en-GB" dirty="0"/>
              <a:t>Prior knowledge check</a:t>
            </a:r>
          </a:p>
        </p:txBody>
      </p:sp>
      <p:sp>
        <p:nvSpPr>
          <p:cNvPr id="5" name="Content Placeholder 4">
            <a:extLst>
              <a:ext uri="{FF2B5EF4-FFF2-40B4-BE49-F238E27FC236}">
                <a16:creationId xmlns:a16="http://schemas.microsoft.com/office/drawing/2014/main" id="{9BFFB019-A90C-4ACD-98FF-1E8A8E770C09}"/>
              </a:ext>
            </a:extLst>
          </p:cNvPr>
          <p:cNvSpPr>
            <a:spLocks noGrp="1"/>
          </p:cNvSpPr>
          <p:nvPr>
            <p:ph idx="1"/>
          </p:nvPr>
        </p:nvSpPr>
        <p:spPr/>
        <p:txBody>
          <a:bodyPr numCol="1">
            <a:normAutofit/>
          </a:bodyPr>
          <a:lstStyle/>
          <a:p>
            <a:r>
              <a:rPr lang="en-GB" b="1" dirty="0">
                <a:solidFill>
                  <a:srgbClr val="006F62"/>
                </a:solidFill>
              </a:rPr>
              <a:t>Which materials corrode via ‘rusting’?</a:t>
            </a:r>
          </a:p>
          <a:p>
            <a:r>
              <a:rPr lang="en-GB" dirty="0"/>
              <a:t>a. Iron and copper     b. Iron and glass</a:t>
            </a:r>
          </a:p>
          <a:p>
            <a:r>
              <a:rPr lang="en-GB" dirty="0"/>
              <a:t>c. Steel and copper   d. Iron and steel</a:t>
            </a:r>
          </a:p>
          <a:p>
            <a:r>
              <a:rPr lang="en-GB" b="1" dirty="0">
                <a:solidFill>
                  <a:srgbClr val="006F62"/>
                </a:solidFill>
              </a:rPr>
              <a:t>What conditions are required for rusting?</a:t>
            </a:r>
          </a:p>
          <a:p>
            <a:r>
              <a:rPr lang="en-GB" dirty="0"/>
              <a:t>a. Heat		   b. Water</a:t>
            </a:r>
          </a:p>
          <a:p>
            <a:r>
              <a:rPr lang="en-GB" dirty="0"/>
              <a:t>c. Oxygen 		   d. Salt</a:t>
            </a:r>
          </a:p>
          <a:p>
            <a:r>
              <a:rPr lang="en-GB" b="1" dirty="0">
                <a:solidFill>
                  <a:srgbClr val="006F62"/>
                </a:solidFill>
              </a:rPr>
              <a:t>What factors can speed up the rate of rusting?</a:t>
            </a:r>
          </a:p>
          <a:p>
            <a:r>
              <a:rPr lang="en-GB" dirty="0"/>
              <a:t>a. Heat		   b. Water</a:t>
            </a:r>
          </a:p>
          <a:p>
            <a:r>
              <a:rPr lang="en-GB" dirty="0"/>
              <a:t>c. Oxygen 		   d. Salt</a:t>
            </a:r>
          </a:p>
          <a:p>
            <a:endParaRPr lang="en-GB" dirty="0"/>
          </a:p>
        </p:txBody>
      </p:sp>
      <p:pic>
        <p:nvPicPr>
          <p:cNvPr id="6" name="Picture 2" descr="A photograph of a glass beaker containing three nails. The nails are fully submerged in water. There is a thin layer or rust forming on the surface of the nails. The beaker is photographer on a wooden table in front of a cream wall.">
            <a:extLst>
              <a:ext uri="{FF2B5EF4-FFF2-40B4-BE49-F238E27FC236}">
                <a16:creationId xmlns:a16="http://schemas.microsoft.com/office/drawing/2014/main" id="{6A4870FA-2EA1-5E42-3FDC-31A26B7A2B40}"/>
              </a:ext>
            </a:extLst>
          </p:cNvPr>
          <p:cNvPicPr>
            <a:picLocks noChangeAspect="1" noChangeArrowheads="1"/>
          </p:cNvPicPr>
          <p:nvPr/>
        </p:nvPicPr>
        <p:blipFill>
          <a:blip r:embed="rId3"/>
          <a:srcRect r="4"/>
          <a:stretch/>
        </p:blipFill>
        <p:spPr bwMode="auto">
          <a:xfrm>
            <a:off x="6612909" y="1260000"/>
            <a:ext cx="4065785" cy="433704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9C938FF-8302-B55C-6FE6-763B7B0D4C49}"/>
              </a:ext>
            </a:extLst>
          </p:cNvPr>
          <p:cNvSpPr txBox="1"/>
          <p:nvPr/>
        </p:nvSpPr>
        <p:spPr>
          <a:xfrm rot="16200000">
            <a:off x="9865180" y="4559421"/>
            <a:ext cx="1884305" cy="230832"/>
          </a:xfrm>
          <a:prstGeom prst="rect">
            <a:avLst/>
          </a:prstGeom>
          <a:noFill/>
          <a:ln>
            <a:noFill/>
          </a:ln>
        </p:spPr>
        <p:txBody>
          <a:bodyPr wrap="square" rtlCol="0">
            <a:spAutoFit/>
          </a:bodyPr>
          <a:lstStyle/>
          <a:p>
            <a:r>
              <a:rPr lang="en-GB" sz="900" dirty="0"/>
              <a:t>© Shutterstock</a:t>
            </a:r>
          </a:p>
        </p:txBody>
      </p:sp>
    </p:spTree>
    <p:extLst>
      <p:ext uri="{BB962C8B-B14F-4D97-AF65-F5344CB8AC3E}">
        <p14:creationId xmlns:p14="http://schemas.microsoft.com/office/powerpoint/2010/main" val="952604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Possible solutions</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normAutofit/>
          </a:bodyPr>
          <a:lstStyle/>
          <a:p>
            <a:pPr marL="0" indent="0">
              <a:buNone/>
            </a:pPr>
            <a:r>
              <a:rPr lang="en-GB" dirty="0"/>
              <a:t>Some lateral thinking solutions you may have thought of:</a:t>
            </a:r>
          </a:p>
          <a:p>
            <a:pPr marL="342900" indent="-342900">
              <a:buFont typeface="Arial" panose="020B0604020202020204" pitchFamily="34" charset="0"/>
              <a:buChar char="•"/>
            </a:pPr>
            <a:r>
              <a:rPr lang="en-GB" dirty="0"/>
              <a:t>The deep shipwreck was made of wood/aluminium/better painted etc.</a:t>
            </a:r>
          </a:p>
          <a:p>
            <a:pPr marL="342900" indent="-342900">
              <a:buFont typeface="Arial" panose="020B0604020202020204" pitchFamily="34" charset="0"/>
              <a:buChar char="•"/>
            </a:pPr>
            <a:r>
              <a:rPr lang="en-GB" dirty="0"/>
              <a:t>The deep shipwreck was in fresh water and the shallow shipwreck was in salt water.</a:t>
            </a:r>
          </a:p>
          <a:p>
            <a:pPr marL="342900" indent="-342900">
              <a:buFont typeface="Arial" panose="020B0604020202020204" pitchFamily="34" charset="0"/>
              <a:buChar char="•"/>
            </a:pPr>
            <a:r>
              <a:rPr lang="en-GB" dirty="0"/>
              <a:t>The deep shipwreck was carrying a cargo of zinc or magnesium metal.</a:t>
            </a:r>
          </a:p>
          <a:p>
            <a:pPr marL="342900" indent="-342900">
              <a:buFont typeface="Arial" panose="020B0604020202020204" pitchFamily="34" charset="0"/>
              <a:buChar char="•"/>
            </a:pPr>
            <a:r>
              <a:rPr lang="en-GB" dirty="0"/>
              <a:t>The shipwrecks have been there for different lengths of time.</a:t>
            </a:r>
          </a:p>
          <a:p>
            <a:pPr marL="342900" indent="-342900">
              <a:buFont typeface="Arial" panose="020B0604020202020204" pitchFamily="34" charset="0"/>
              <a:buChar char="•"/>
            </a:pPr>
            <a:r>
              <a:rPr lang="en-GB" dirty="0"/>
              <a:t>Divers visit the shallow shipwreck and add oxygen to the water.</a:t>
            </a:r>
          </a:p>
          <a:p>
            <a:pPr marL="342900" indent="-342900">
              <a:buFont typeface="Arial" panose="020B0604020202020204" pitchFamily="34" charset="0"/>
              <a:buChar char="•"/>
            </a:pPr>
            <a:r>
              <a:rPr lang="en-GB" dirty="0"/>
              <a:t>Fish excretion changes the pH of the seawater.</a:t>
            </a:r>
          </a:p>
          <a:p>
            <a:pPr marL="342900" indent="-342900">
              <a:buFont typeface="Arial" panose="020B0604020202020204" pitchFamily="34" charset="0"/>
              <a:buChar char="•"/>
            </a:pPr>
            <a:endParaRPr lang="en-GB" dirty="0"/>
          </a:p>
          <a:p>
            <a:pPr marL="0" indent="0">
              <a:buNone/>
            </a:pPr>
            <a:r>
              <a:rPr lang="en-GB" dirty="0"/>
              <a:t>You may have thought of many others, if so well done.</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Lateral thinking</a:t>
            </a:r>
            <a:endParaRPr lang="en-US" sz="2200" dirty="0">
              <a:solidFill>
                <a:schemeClr val="bg1"/>
              </a:solidFill>
            </a:endParaRPr>
          </a:p>
        </p:txBody>
      </p:sp>
    </p:spTree>
    <p:extLst>
      <p:ext uri="{BB962C8B-B14F-4D97-AF65-F5344CB8AC3E}">
        <p14:creationId xmlns:p14="http://schemas.microsoft.com/office/powerpoint/2010/main" val="2653521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34078</TotalTime>
  <Words>1378</Words>
  <Application>Microsoft Office PowerPoint</Application>
  <PresentationFormat>Widescreen</PresentationFormat>
  <Paragraphs>153</Paragraphs>
  <Slides>18</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Century Gothic</vt:lpstr>
      <vt:lpstr>Office Theme</vt:lpstr>
      <vt:lpstr>11–14 years</vt:lpstr>
      <vt:lpstr>A lateral thinking problem</vt:lpstr>
      <vt:lpstr>Today you will…</vt:lpstr>
      <vt:lpstr>What is a lateral thinking problem?</vt:lpstr>
      <vt:lpstr>Investigate</vt:lpstr>
      <vt:lpstr>The solution</vt:lpstr>
      <vt:lpstr>Shipwrecks: a lateral thinking problem</vt:lpstr>
      <vt:lpstr>Prior knowledge check</vt:lpstr>
      <vt:lpstr>Possible solutions</vt:lpstr>
      <vt:lpstr>Is it a valid test?</vt:lpstr>
      <vt:lpstr>What is a concept cartoon?</vt:lpstr>
      <vt:lpstr>Hints and tips</vt:lpstr>
      <vt:lpstr>Further thinking</vt:lpstr>
      <vt:lpstr>Applications in real life</vt:lpstr>
      <vt:lpstr>Applications in real life</vt:lpstr>
      <vt:lpstr>Planning</vt:lpstr>
      <vt:lpstr>Some things to think about:</vt:lpstr>
      <vt:lpstr>How to plan an investigation: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Shipwrecks: a lateral thinking problem - Presentation</dc:title>
  <dc:creator>TeachingResources@rsc.org</dc:creator>
  <cp:keywords>rusting, higher order thinking skills, lateral thinking, creative thinking, planning an investigation, factors that affect rusting</cp:keywords>
  <cp:lastModifiedBy>Kirsty Patterson</cp:lastModifiedBy>
  <cp:revision>576</cp:revision>
  <dcterms:created xsi:type="dcterms:W3CDTF">2021-04-13T16:26:00Z</dcterms:created>
  <dcterms:modified xsi:type="dcterms:W3CDTF">2022-07-27T10:39:28Z</dcterms:modified>
  <cp:category>From Raising expectations, Education in Chemistry, https://rsc.li/3BmydTJ. Originally published as part of Chemistry for the Gifted and Talented.</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541196</vt:lpwstr>
  </property>
  <property fmtid="{D5CDD505-2E9C-101B-9397-08002B2CF9AE}" pid="3" name="NXPowerLiteSettings">
    <vt:lpwstr>F7000400038000</vt:lpwstr>
  </property>
  <property fmtid="{D5CDD505-2E9C-101B-9397-08002B2CF9AE}" pid="4" name="NXPowerLiteVersion">
    <vt:lpwstr>S9.1.4</vt:lpwstr>
  </property>
</Properties>
</file>