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65" r:id="rId4"/>
    <p:sldId id="266" r:id="rId5"/>
    <p:sldId id="271" r:id="rId6"/>
    <p:sldId id="272" r:id="rId7"/>
    <p:sldId id="267" r:id="rId8"/>
    <p:sldId id="268" r:id="rId9"/>
    <p:sldId id="273" r:id="rId10"/>
    <p:sldId id="259" r:id="rId11"/>
    <p:sldId id="270" r:id="rId12"/>
    <p:sldId id="27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l Thornton" initials="WT" lastIdx="1" clrIdx="0">
    <p:extLst>
      <p:ext uri="{19B8F6BF-5375-455C-9EA6-DF929625EA0E}">
        <p15:presenceInfo xmlns:p15="http://schemas.microsoft.com/office/powerpoint/2012/main" userId="08a38bbb7b4eb81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1884"/>
    <a:srgbClr val="FC4C02"/>
    <a:srgbClr val="FF9E1B"/>
    <a:srgbClr val="991E66"/>
    <a:srgbClr val="006F62"/>
    <a:srgbClr val="48A9C5"/>
    <a:srgbClr val="6F2C91"/>
    <a:srgbClr val="84AD40"/>
    <a:srgbClr val="45A5CD"/>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22" autoAdjust="0"/>
    <p:restoredTop sz="91768" autoAdjust="0"/>
  </p:normalViewPr>
  <p:slideViewPr>
    <p:cSldViewPr snapToGrid="0" snapToObjects="1">
      <p:cViewPr varScale="1">
        <p:scale>
          <a:sx n="104" d="100"/>
          <a:sy n="104" d="100"/>
        </p:scale>
        <p:origin x="75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4F7AF7-428B-46DD-8055-3ECE0BC9E2F2}" type="datetimeFigureOut">
              <a:rPr lang="en-GB" smtClean="0"/>
              <a:t>24/06/2021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7B39C1-E47B-42DD-8ABC-39925E8B076C}" type="slidenum">
              <a:rPr lang="en-GB" smtClean="0"/>
              <a:t>‹#›</a:t>
            </a:fld>
            <a:endParaRPr lang="en-GB"/>
          </a:p>
        </p:txBody>
      </p:sp>
    </p:spTree>
    <p:extLst>
      <p:ext uri="{BB962C8B-B14F-4D97-AF65-F5344CB8AC3E}">
        <p14:creationId xmlns:p14="http://schemas.microsoft.com/office/powerpoint/2010/main" val="3030581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D66BD8-328F-4450-A4B1-418F53138521}" type="slidenum">
              <a:rPr lang="en-GB" smtClean="0"/>
              <a:t>4</a:t>
            </a:fld>
            <a:endParaRPr lang="en-GB"/>
          </a:p>
        </p:txBody>
      </p:sp>
    </p:spTree>
    <p:extLst>
      <p:ext uri="{BB962C8B-B14F-4D97-AF65-F5344CB8AC3E}">
        <p14:creationId xmlns:p14="http://schemas.microsoft.com/office/powerpoint/2010/main" val="1560031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D7B39C1-E47B-42DD-8ABC-39925E8B076C}" type="slidenum">
              <a:rPr lang="en-GB" smtClean="0"/>
              <a:t>5</a:t>
            </a:fld>
            <a:endParaRPr lang="en-GB"/>
          </a:p>
        </p:txBody>
      </p:sp>
    </p:spTree>
    <p:extLst>
      <p:ext uri="{BB962C8B-B14F-4D97-AF65-F5344CB8AC3E}">
        <p14:creationId xmlns:p14="http://schemas.microsoft.com/office/powerpoint/2010/main" val="3924410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C4DA5C-ECA9-4E48-A6B7-B8DECC5232F7}" type="slidenum">
              <a:rPr lang="en-GB" smtClean="0"/>
              <a:t>6</a:t>
            </a:fld>
            <a:endParaRPr lang="en-GB"/>
          </a:p>
        </p:txBody>
      </p:sp>
    </p:spTree>
    <p:extLst>
      <p:ext uri="{BB962C8B-B14F-4D97-AF65-F5344CB8AC3E}">
        <p14:creationId xmlns:p14="http://schemas.microsoft.com/office/powerpoint/2010/main" val="1458977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C4DA5C-ECA9-4E48-A6B7-B8DECC5232F7}" type="slidenum">
              <a:rPr lang="en-GB" smtClean="0"/>
              <a:t>7</a:t>
            </a:fld>
            <a:endParaRPr lang="en-GB"/>
          </a:p>
        </p:txBody>
      </p:sp>
    </p:spTree>
    <p:extLst>
      <p:ext uri="{BB962C8B-B14F-4D97-AF65-F5344CB8AC3E}">
        <p14:creationId xmlns:p14="http://schemas.microsoft.com/office/powerpoint/2010/main" val="1931049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D7B39C1-E47B-42DD-8ABC-39925E8B076C}" type="slidenum">
              <a:rPr lang="en-GB" smtClean="0"/>
              <a:t>8</a:t>
            </a:fld>
            <a:endParaRPr lang="en-GB"/>
          </a:p>
        </p:txBody>
      </p:sp>
    </p:spTree>
    <p:extLst>
      <p:ext uri="{BB962C8B-B14F-4D97-AF65-F5344CB8AC3E}">
        <p14:creationId xmlns:p14="http://schemas.microsoft.com/office/powerpoint/2010/main" val="1299655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C4DA5C-ECA9-4E48-A6B7-B8DECC5232F7}" type="slidenum">
              <a:rPr lang="en-GB" smtClean="0"/>
              <a:t>9</a:t>
            </a:fld>
            <a:endParaRPr lang="en-GB"/>
          </a:p>
        </p:txBody>
      </p:sp>
    </p:spTree>
    <p:extLst>
      <p:ext uri="{BB962C8B-B14F-4D97-AF65-F5344CB8AC3E}">
        <p14:creationId xmlns:p14="http://schemas.microsoft.com/office/powerpoint/2010/main" val="1090182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C4DA5C-ECA9-4E48-A6B7-B8DECC5232F7}" type="slidenum">
              <a:rPr lang="en-GB" smtClean="0"/>
              <a:t>10</a:t>
            </a:fld>
            <a:endParaRPr lang="en-GB"/>
          </a:p>
        </p:txBody>
      </p:sp>
    </p:spTree>
    <p:extLst>
      <p:ext uri="{BB962C8B-B14F-4D97-AF65-F5344CB8AC3E}">
        <p14:creationId xmlns:p14="http://schemas.microsoft.com/office/powerpoint/2010/main" val="3767048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D7B39C1-E47B-42DD-8ABC-39925E8B076C}" type="slidenum">
              <a:rPr lang="en-GB" smtClean="0"/>
              <a:t>11</a:t>
            </a:fld>
            <a:endParaRPr lang="en-GB"/>
          </a:p>
        </p:txBody>
      </p:sp>
    </p:spTree>
    <p:extLst>
      <p:ext uri="{BB962C8B-B14F-4D97-AF65-F5344CB8AC3E}">
        <p14:creationId xmlns:p14="http://schemas.microsoft.com/office/powerpoint/2010/main" val="24972874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E4440F-4AA3-FF49-81FC-87C4FB87A6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Racing liquids</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3"/>
          <a:stretch>
            <a:fillRect/>
          </a:stretch>
        </p:blipFill>
        <p:spPr>
          <a:xfrm>
            <a:off x="9920759" y="5978091"/>
            <a:ext cx="1838536" cy="532688"/>
          </a:xfrm>
          <a:prstGeom prst="rect">
            <a:avLst/>
          </a:prstGeom>
        </p:spPr>
      </p:pic>
      <p:pic>
        <p:nvPicPr>
          <p:cNvPr id="17" name="Picture 16">
            <a:extLst>
              <a:ext uri="{FF2B5EF4-FFF2-40B4-BE49-F238E27FC236}">
                <a16:creationId xmlns:a16="http://schemas.microsoft.com/office/drawing/2014/main" id="{C0B1A029-DBE0-DA48-A232-C055415372BB}"/>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_Series 3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05748D-2502-CF4F-ADC7-D8F86F34D58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425952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Series 3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4AEF7362-CDAE-3A4C-B5F4-1272C475C07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593365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Series 3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508086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Series 3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006F6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29337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Series 4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166DB9-2D78-1940-9DC5-ACA6C312EFC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266271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ries 4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6A2061-FD2C-E14F-AC4F-04BEC5AD065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63E6BD84-B7A7-8344-9CD2-B59464610B5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837794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4_Series 4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6A2061-FD2C-E14F-AC4F-04BEC5AD065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042035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4_Series 4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B417B0-4582-3E44-8FF7-2E22092C58B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FC4C0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722756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14DF-4CB8-7246-8732-59BD7244E9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961292-047D-BD42-BB7C-A04CC627C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743F09-9507-2C4F-A295-2057163E18B5}"/>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B51902F6-871E-9246-B174-71DB63096F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59D3F-3B4E-AF4B-802C-21A7EDD384A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9388667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F0F6A-370C-CB48-BE91-949E07CA1F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8ACC0BD-739B-9E40-9FB4-5AFFFAFF1F1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C79CAD-EF2C-9341-8D52-EB55425F24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4185104-9009-DE41-AB2F-1400919B9CDB}"/>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6A6BDB5B-A79E-824C-BBA6-6324C5206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2826B-E143-0744-BB1D-367776B6A6AF}"/>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759962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eries 1 title 2-line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AD2116-FD9D-CC47-8FD7-656788D5E4B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236021"/>
            <a:ext cx="5728569" cy="135893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Fire extinguisher</a:t>
            </a:r>
          </a:p>
          <a:p>
            <a:r>
              <a:rPr lang="en-GB" dirty="0"/>
              <a:t>experiment</a:t>
            </a:r>
            <a:endParaRPr lang="en-US" dirty="0"/>
          </a:p>
        </p:txBody>
      </p:sp>
      <p:pic>
        <p:nvPicPr>
          <p:cNvPr id="7" name="Picture 6">
            <a:extLst>
              <a:ext uri="{FF2B5EF4-FFF2-40B4-BE49-F238E27FC236}">
                <a16:creationId xmlns:a16="http://schemas.microsoft.com/office/drawing/2014/main" id="{33BAA71B-C8C5-0044-B6F6-4F1BC75638B8}"/>
              </a:ext>
            </a:extLst>
          </p:cNvPr>
          <p:cNvPicPr>
            <a:picLocks noChangeAspect="1"/>
          </p:cNvPicPr>
          <p:nvPr userDrawn="1"/>
        </p:nvPicPr>
        <p:blipFill>
          <a:blip r:embed="rId3"/>
          <a:stretch>
            <a:fillRect/>
          </a:stretch>
        </p:blipFill>
        <p:spPr>
          <a:xfrm>
            <a:off x="9920759" y="5978091"/>
            <a:ext cx="1838536" cy="532688"/>
          </a:xfrm>
          <a:prstGeom prst="rect">
            <a:avLst/>
          </a:prstGeom>
        </p:spPr>
      </p:pic>
      <p:pic>
        <p:nvPicPr>
          <p:cNvPr id="8" name="Picture 7">
            <a:extLst>
              <a:ext uri="{FF2B5EF4-FFF2-40B4-BE49-F238E27FC236}">
                <a16:creationId xmlns:a16="http://schemas.microsoft.com/office/drawing/2014/main" id="{87D1B154-0491-B449-9FB0-FFD90BBF5F42}"/>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9035-CE48-A74E-BB30-5CFDEC9D6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DC2BA8D-3CCC-D349-A9B5-36F85733A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2277D6-5E2E-8544-83FA-81CD1F9C8F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98F78DE-5CBC-1249-AFC4-A38658BB1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8F2CFBC-FCDF-A74C-948C-43D53F24538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5C100A-3231-A84B-8F17-0D79862CB72E}"/>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8" name="Footer Placeholder 7">
            <a:extLst>
              <a:ext uri="{FF2B5EF4-FFF2-40B4-BE49-F238E27FC236}">
                <a16:creationId xmlns:a16="http://schemas.microsoft.com/office/drawing/2014/main" id="{CE0E5AAF-B5C5-F14D-B70A-5A25488BB9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4D52B-46F2-CA42-8375-20B52DF9464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841499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4E8B-1427-9848-BA35-E1A962469F9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C6B0BB2-C9F7-CA48-B48A-9775FDE5421A}"/>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4" name="Footer Placeholder 3">
            <a:extLst>
              <a:ext uri="{FF2B5EF4-FFF2-40B4-BE49-F238E27FC236}">
                <a16:creationId xmlns:a16="http://schemas.microsoft.com/office/drawing/2014/main" id="{70CFB2BF-0017-0A41-9235-610E1C991E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11DAA1-DFFC-384C-913F-7A7846A01AC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775256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9EB5E-873C-D743-A09C-1EE93DFC2581}"/>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3" name="Footer Placeholder 2">
            <a:extLst>
              <a:ext uri="{FF2B5EF4-FFF2-40B4-BE49-F238E27FC236}">
                <a16:creationId xmlns:a16="http://schemas.microsoft.com/office/drawing/2014/main" id="{79966030-EEC7-8F4B-9365-6E7BC5EFE7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155700-9005-ED49-8CFD-28315B2C4132}"/>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789579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BF48-6D55-C540-A2D9-5DABE10BC3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6BE94E-4FCF-9B41-88B9-181D152568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7516BAA-861F-7E4C-885C-E27F7DA4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61D5B1-A99B-E548-99FB-2F4E3E21886E}"/>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905E8105-9252-D846-BF1B-988BBF691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A4546-7FDD-0440-AA1B-A3DD8ECBC97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337676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BEB6-27DF-D045-89EC-B391BB53AD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0C92ED5-737D-F14D-9FC4-D342DB9E1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FD161-A999-D24A-8A19-FC0ECDC48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CF7D5E-C507-554B-A1ED-4B9CA83934DB}"/>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31AD2D1C-EFF0-1D49-9E10-FF6861BF44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8F1B2E-6903-1449-89C9-10456A61AA5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9535527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1989D-858B-C943-BB0A-6B4E40F68D9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679284-7CD6-1D47-B997-DF1474EAE3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C5802F-B396-F345-AA6A-D921630AB2E6}"/>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B2C65F27-DBBA-3D4A-88D1-21B6ECE66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4083E9-0B8A-354F-9E5C-06591DF838F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610326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719DF-B196-AF4B-91BC-8F0FE2918BA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54E535-340B-C647-B2CF-DF8DC5A4B0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B618F3-4268-EA47-BDA0-4F86A036F225}"/>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3D044047-EDB4-3B44-A48F-C532E7433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EFAFC-8600-4F43-AB6A-BF5246736F5D}"/>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9569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Series 2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F1795D-3702-9840-97CA-BEB02D45D1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32028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ries 2 introdu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8" name="Content Placeholder 2">
            <a:extLst>
              <a:ext uri="{FF2B5EF4-FFF2-40B4-BE49-F238E27FC236}">
                <a16:creationId xmlns:a16="http://schemas.microsoft.com/office/drawing/2014/main" id="{A3A58B7E-E4EE-B442-8D2D-7EDB7C825995}"/>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60863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Series 2 basic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2_Series 2 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48A9C5"/>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1" r:id="rId4"/>
    <p:sldLayoutId id="2147483667" r:id="rId5"/>
    <p:sldLayoutId id="2147483661" r:id="rId6"/>
    <p:sldLayoutId id="2147483662" r:id="rId7"/>
    <p:sldLayoutId id="2147483672" r:id="rId8"/>
    <p:sldLayoutId id="2147483668" r:id="rId9"/>
    <p:sldLayoutId id="2147483663" r:id="rId10"/>
    <p:sldLayoutId id="2147483664" r:id="rId11"/>
    <p:sldLayoutId id="2147483673" r:id="rId12"/>
    <p:sldLayoutId id="2147483669" r:id="rId13"/>
    <p:sldLayoutId id="2147483665" r:id="rId14"/>
    <p:sldLayoutId id="2147483666" r:id="rId15"/>
    <p:sldLayoutId id="2147483674" r:id="rId16"/>
    <p:sldLayoutId id="2147483670" r:id="rId17"/>
    <p:sldLayoutId id="2147483651" r:id="rId18"/>
    <p:sldLayoutId id="2147483652" r:id="rId19"/>
    <p:sldLayoutId id="2147483653" r:id="rId20"/>
    <p:sldLayoutId id="2147483654" r:id="rId21"/>
    <p:sldLayoutId id="2147483655" r:id="rId22"/>
    <p:sldLayoutId id="2147483656" r:id="rId23"/>
    <p:sldLayoutId id="2147483657" r:id="rId24"/>
    <p:sldLayoutId id="2147483658" r:id="rId25"/>
    <p:sldLayoutId id="2147483659"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cOf6V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CC04C-3614-F943-80FE-7697E6A7AA3A}"/>
              </a:ext>
            </a:extLst>
          </p:cNvPr>
          <p:cNvSpPr>
            <a:spLocks noGrp="1"/>
          </p:cNvSpPr>
          <p:nvPr>
            <p:ph type="ctrTitle"/>
          </p:nvPr>
        </p:nvSpPr>
        <p:spPr>
          <a:xfrm>
            <a:off x="605695" y="4823374"/>
            <a:ext cx="5728570" cy="526392"/>
          </a:xfrm>
        </p:spPr>
        <p:txBody>
          <a:bodyPr>
            <a:normAutofit fontScale="90000"/>
          </a:bodyPr>
          <a:lstStyle/>
          <a:p>
            <a:r>
              <a:rPr lang="en-GB" sz="2200" dirty="0"/>
              <a:t>Primary science investigations</a:t>
            </a:r>
            <a:br>
              <a:rPr lang="en-GB" dirty="0"/>
            </a:br>
            <a:r>
              <a:rPr lang="en-GB" sz="1800" b="0" dirty="0">
                <a:hlinkClick r:id="rId2"/>
              </a:rPr>
              <a:t>rsc.li/3cOf6VL</a:t>
            </a:r>
            <a:br>
              <a:rPr lang="en-GB" dirty="0"/>
            </a:br>
            <a:endParaRPr lang="en-US" dirty="0"/>
          </a:p>
        </p:txBody>
      </p:sp>
      <p:sp>
        <p:nvSpPr>
          <p:cNvPr id="3" name="Subtitle 2">
            <a:extLst>
              <a:ext uri="{FF2B5EF4-FFF2-40B4-BE49-F238E27FC236}">
                <a16:creationId xmlns:a16="http://schemas.microsoft.com/office/drawing/2014/main" id="{5E8E2473-BCD1-AE4B-9505-EFBB7A4ED9D9}"/>
              </a:ext>
            </a:extLst>
          </p:cNvPr>
          <p:cNvSpPr>
            <a:spLocks noGrp="1"/>
          </p:cNvSpPr>
          <p:nvPr>
            <p:ph type="subTitle" idx="1"/>
          </p:nvPr>
        </p:nvSpPr>
        <p:spPr/>
        <p:txBody>
          <a:bodyPr/>
          <a:lstStyle/>
          <a:p>
            <a:r>
              <a:rPr lang="en-US" dirty="0"/>
              <a:t>The leaky bottle</a:t>
            </a:r>
          </a:p>
        </p:txBody>
      </p:sp>
    </p:spTree>
    <p:extLst>
      <p:ext uri="{BB962C8B-B14F-4D97-AF65-F5344CB8AC3E}">
        <p14:creationId xmlns:p14="http://schemas.microsoft.com/office/powerpoint/2010/main" val="3520819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704" y="379618"/>
            <a:ext cx="5666114" cy="712980"/>
          </a:xfrm>
        </p:spPr>
        <p:txBody>
          <a:bodyPr/>
          <a:lstStyle/>
          <a:p>
            <a:r>
              <a:rPr lang="en-GB" dirty="0"/>
              <a:t>So, what’s going on?</a:t>
            </a:r>
          </a:p>
        </p:txBody>
      </p:sp>
      <p:sp>
        <p:nvSpPr>
          <p:cNvPr id="7" name="TextBox 6">
            <a:extLst>
              <a:ext uri="{FF2B5EF4-FFF2-40B4-BE49-F238E27FC236}">
                <a16:creationId xmlns:a16="http://schemas.microsoft.com/office/drawing/2014/main" id="{8E34BB3F-760A-417A-9AE0-E8B48E1A2AEB}"/>
              </a:ext>
            </a:extLst>
          </p:cNvPr>
          <p:cNvSpPr txBox="1"/>
          <p:nvPr/>
        </p:nvSpPr>
        <p:spPr>
          <a:xfrm>
            <a:off x="628609" y="1301195"/>
            <a:ext cx="4519956" cy="2308324"/>
          </a:xfrm>
          <a:prstGeom prst="rect">
            <a:avLst/>
          </a:prstGeom>
          <a:noFill/>
        </p:spPr>
        <p:txBody>
          <a:bodyPr wrap="square" rtlCol="0">
            <a:spAutoFit/>
          </a:bodyPr>
          <a:lstStyle/>
          <a:p>
            <a:r>
              <a:rPr lang="en-GB" sz="2400" dirty="0">
                <a:latin typeface="Century Gothic" panose="020B0502020202020204" pitchFamily="34" charset="0"/>
              </a:rPr>
              <a:t>The scrunched up paper has a small surface area, so only a narrow column of air pressure can hold it down. This is easily overcome by the force of ‘chopping’ the ruler!</a:t>
            </a:r>
          </a:p>
        </p:txBody>
      </p:sp>
      <p:sp>
        <p:nvSpPr>
          <p:cNvPr id="8" name="TextBox 7">
            <a:extLst>
              <a:ext uri="{FF2B5EF4-FFF2-40B4-BE49-F238E27FC236}">
                <a16:creationId xmlns:a16="http://schemas.microsoft.com/office/drawing/2014/main" id="{7B19ADB6-033C-48B6-93AA-6615D0603682}"/>
              </a:ext>
            </a:extLst>
          </p:cNvPr>
          <p:cNvSpPr txBox="1"/>
          <p:nvPr/>
        </p:nvSpPr>
        <p:spPr>
          <a:xfrm>
            <a:off x="5574082" y="1315882"/>
            <a:ext cx="4873345" cy="2308324"/>
          </a:xfrm>
          <a:prstGeom prst="rect">
            <a:avLst/>
          </a:prstGeom>
          <a:noFill/>
        </p:spPr>
        <p:txBody>
          <a:bodyPr wrap="square" rtlCol="0">
            <a:spAutoFit/>
          </a:bodyPr>
          <a:lstStyle/>
          <a:p>
            <a:r>
              <a:rPr lang="en-GB" sz="2400" dirty="0">
                <a:latin typeface="Century Gothic" panose="020B0502020202020204" pitchFamily="34" charset="0"/>
              </a:rPr>
              <a:t>The flat paper has a large surface area, so there’s lots of space for air pressure  to act on and so hold the paper down. This is enough to be greater than the force of the chop!</a:t>
            </a:r>
          </a:p>
        </p:txBody>
      </p:sp>
      <p:pic>
        <p:nvPicPr>
          <p:cNvPr id="20" name="Picture 19">
            <a:extLst>
              <a:ext uri="{FF2B5EF4-FFF2-40B4-BE49-F238E27FC236}">
                <a16:creationId xmlns:a16="http://schemas.microsoft.com/office/drawing/2014/main" id="{5FBAD391-0381-4147-B8C2-459104DCB3B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717583" y="4625007"/>
            <a:ext cx="1156364" cy="2042491"/>
          </a:xfrm>
          <a:prstGeom prst="rect">
            <a:avLst/>
          </a:prstGeom>
        </p:spPr>
      </p:pic>
      <p:pic>
        <p:nvPicPr>
          <p:cNvPr id="23" name="Picture 22">
            <a:extLst>
              <a:ext uri="{FF2B5EF4-FFF2-40B4-BE49-F238E27FC236}">
                <a16:creationId xmlns:a16="http://schemas.microsoft.com/office/drawing/2014/main" id="{A3477D42-605A-412F-B491-52E92C97C66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16200000">
            <a:off x="1064683" y="4507155"/>
            <a:ext cx="2204137" cy="1653103"/>
          </a:xfrm>
          <a:prstGeom prst="rect">
            <a:avLst/>
          </a:prstGeom>
        </p:spPr>
      </p:pic>
      <p:sp>
        <p:nvSpPr>
          <p:cNvPr id="19" name="Arrow: Right 18">
            <a:extLst>
              <a:ext uri="{FF2B5EF4-FFF2-40B4-BE49-F238E27FC236}">
                <a16:creationId xmlns:a16="http://schemas.microsoft.com/office/drawing/2014/main" id="{AE14FF45-582A-4EA7-BFCE-179EAAF67864}"/>
              </a:ext>
            </a:extLst>
          </p:cNvPr>
          <p:cNvSpPr/>
          <p:nvPr/>
        </p:nvSpPr>
        <p:spPr>
          <a:xfrm rot="5400000">
            <a:off x="1791542" y="4061177"/>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Text&#10;&#10;Description automatically generated">
            <a:extLst>
              <a:ext uri="{FF2B5EF4-FFF2-40B4-BE49-F238E27FC236}">
                <a16:creationId xmlns:a16="http://schemas.microsoft.com/office/drawing/2014/main" id="{12051615-0455-4008-AF18-02661A0D4B33}"/>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6409487" y="4231637"/>
            <a:ext cx="2614369" cy="2204138"/>
          </a:xfrm>
          <a:prstGeom prst="rect">
            <a:avLst/>
          </a:prstGeom>
        </p:spPr>
      </p:pic>
      <p:sp>
        <p:nvSpPr>
          <p:cNvPr id="26" name="Arrow: Right 25">
            <a:extLst>
              <a:ext uri="{FF2B5EF4-FFF2-40B4-BE49-F238E27FC236}">
                <a16:creationId xmlns:a16="http://schemas.microsoft.com/office/drawing/2014/main" id="{EBAE8BB0-0450-4F4D-8B4A-15B1132E52FD}"/>
              </a:ext>
            </a:extLst>
          </p:cNvPr>
          <p:cNvSpPr/>
          <p:nvPr/>
        </p:nvSpPr>
        <p:spPr>
          <a:xfrm rot="5400000">
            <a:off x="6694938" y="4065538"/>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Right 26">
            <a:extLst>
              <a:ext uri="{FF2B5EF4-FFF2-40B4-BE49-F238E27FC236}">
                <a16:creationId xmlns:a16="http://schemas.microsoft.com/office/drawing/2014/main" id="{D91494D1-A60A-4A95-BBDB-6C9765FD1CAE}"/>
              </a:ext>
            </a:extLst>
          </p:cNvPr>
          <p:cNvSpPr/>
          <p:nvPr/>
        </p:nvSpPr>
        <p:spPr>
          <a:xfrm rot="5400000">
            <a:off x="7120455" y="4075300"/>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Arrow: Right 27">
            <a:extLst>
              <a:ext uri="{FF2B5EF4-FFF2-40B4-BE49-F238E27FC236}">
                <a16:creationId xmlns:a16="http://schemas.microsoft.com/office/drawing/2014/main" id="{C1B412BF-616F-4567-8221-73743850F1F7}"/>
              </a:ext>
            </a:extLst>
          </p:cNvPr>
          <p:cNvSpPr/>
          <p:nvPr/>
        </p:nvSpPr>
        <p:spPr>
          <a:xfrm rot="5400000">
            <a:off x="7574586" y="4075300"/>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Arrow: Right 28">
            <a:extLst>
              <a:ext uri="{FF2B5EF4-FFF2-40B4-BE49-F238E27FC236}">
                <a16:creationId xmlns:a16="http://schemas.microsoft.com/office/drawing/2014/main" id="{713D6CE0-B385-4CD4-94AB-5D1EE0E58BB4}"/>
              </a:ext>
            </a:extLst>
          </p:cNvPr>
          <p:cNvSpPr/>
          <p:nvPr/>
        </p:nvSpPr>
        <p:spPr>
          <a:xfrm rot="5400000">
            <a:off x="8039552" y="4061178"/>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Arrow: Right 29">
            <a:extLst>
              <a:ext uri="{FF2B5EF4-FFF2-40B4-BE49-F238E27FC236}">
                <a16:creationId xmlns:a16="http://schemas.microsoft.com/office/drawing/2014/main" id="{4A7676E3-F565-452D-9F4E-78FE52D558D1}"/>
              </a:ext>
            </a:extLst>
          </p:cNvPr>
          <p:cNvSpPr/>
          <p:nvPr/>
        </p:nvSpPr>
        <p:spPr>
          <a:xfrm rot="5400000">
            <a:off x="6490676" y="4555094"/>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Arrow: Right 30">
            <a:extLst>
              <a:ext uri="{FF2B5EF4-FFF2-40B4-BE49-F238E27FC236}">
                <a16:creationId xmlns:a16="http://schemas.microsoft.com/office/drawing/2014/main" id="{CB3FFA78-6CD1-41DC-93E6-7921144D9B18}"/>
              </a:ext>
            </a:extLst>
          </p:cNvPr>
          <p:cNvSpPr/>
          <p:nvPr/>
        </p:nvSpPr>
        <p:spPr>
          <a:xfrm rot="5400000">
            <a:off x="6942395" y="4555204"/>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Arrow: Right 31">
            <a:extLst>
              <a:ext uri="{FF2B5EF4-FFF2-40B4-BE49-F238E27FC236}">
                <a16:creationId xmlns:a16="http://schemas.microsoft.com/office/drawing/2014/main" id="{53DBF867-8263-41D9-B741-2CAD9EBFA5C2}"/>
              </a:ext>
            </a:extLst>
          </p:cNvPr>
          <p:cNvSpPr/>
          <p:nvPr/>
        </p:nvSpPr>
        <p:spPr>
          <a:xfrm rot="5400000">
            <a:off x="7389411" y="4555204"/>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0C7553B4-1E2A-4E3E-808F-8D126BDF5167}"/>
              </a:ext>
            </a:extLst>
          </p:cNvPr>
          <p:cNvSpPr/>
          <p:nvPr/>
        </p:nvSpPr>
        <p:spPr>
          <a:xfrm rot="5400000">
            <a:off x="7861493" y="4555093"/>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E3C4D15F-781B-493F-94DA-DBC66350BA58}"/>
              </a:ext>
            </a:extLst>
          </p:cNvPr>
          <p:cNvSpPr/>
          <p:nvPr/>
        </p:nvSpPr>
        <p:spPr>
          <a:xfrm rot="5400000">
            <a:off x="8328417" y="4555204"/>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Arrow: Right 34">
            <a:extLst>
              <a:ext uri="{FF2B5EF4-FFF2-40B4-BE49-F238E27FC236}">
                <a16:creationId xmlns:a16="http://schemas.microsoft.com/office/drawing/2014/main" id="{23BA0D51-2235-4B88-8AC5-E1E0663153F7}"/>
              </a:ext>
            </a:extLst>
          </p:cNvPr>
          <p:cNvSpPr/>
          <p:nvPr/>
        </p:nvSpPr>
        <p:spPr>
          <a:xfrm rot="5400000">
            <a:off x="6274421" y="5104976"/>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rrow: Right 35">
            <a:extLst>
              <a:ext uri="{FF2B5EF4-FFF2-40B4-BE49-F238E27FC236}">
                <a16:creationId xmlns:a16="http://schemas.microsoft.com/office/drawing/2014/main" id="{F7C85C8C-8828-4962-BB72-9B463D0FA3DC}"/>
              </a:ext>
            </a:extLst>
          </p:cNvPr>
          <p:cNvSpPr/>
          <p:nvPr/>
        </p:nvSpPr>
        <p:spPr>
          <a:xfrm rot="5400000">
            <a:off x="6703984" y="5114847"/>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Arrow: Right 36">
            <a:extLst>
              <a:ext uri="{FF2B5EF4-FFF2-40B4-BE49-F238E27FC236}">
                <a16:creationId xmlns:a16="http://schemas.microsoft.com/office/drawing/2014/main" id="{8F6F39E1-A356-4680-BEE7-A712C99ACE3A}"/>
              </a:ext>
            </a:extLst>
          </p:cNvPr>
          <p:cNvSpPr/>
          <p:nvPr/>
        </p:nvSpPr>
        <p:spPr>
          <a:xfrm rot="5400000">
            <a:off x="7141620" y="5104976"/>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Arrow: Right 37">
            <a:extLst>
              <a:ext uri="{FF2B5EF4-FFF2-40B4-BE49-F238E27FC236}">
                <a16:creationId xmlns:a16="http://schemas.microsoft.com/office/drawing/2014/main" id="{F8656963-D641-43FE-9F9D-0FC35AFDD426}"/>
              </a:ext>
            </a:extLst>
          </p:cNvPr>
          <p:cNvSpPr/>
          <p:nvPr/>
        </p:nvSpPr>
        <p:spPr>
          <a:xfrm rot="5400000">
            <a:off x="7582355" y="5104975"/>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Arrow: Right 38">
            <a:extLst>
              <a:ext uri="{FF2B5EF4-FFF2-40B4-BE49-F238E27FC236}">
                <a16:creationId xmlns:a16="http://schemas.microsoft.com/office/drawing/2014/main" id="{47CD0A44-3996-40EC-B319-4FFA95362D21}"/>
              </a:ext>
            </a:extLst>
          </p:cNvPr>
          <p:cNvSpPr/>
          <p:nvPr/>
        </p:nvSpPr>
        <p:spPr>
          <a:xfrm rot="5400000">
            <a:off x="8055830" y="5104974"/>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Arrow: Right 39">
            <a:extLst>
              <a:ext uri="{FF2B5EF4-FFF2-40B4-BE49-F238E27FC236}">
                <a16:creationId xmlns:a16="http://schemas.microsoft.com/office/drawing/2014/main" id="{C79A3789-0DDA-4C1F-974C-225E61B5FF8A}"/>
              </a:ext>
            </a:extLst>
          </p:cNvPr>
          <p:cNvSpPr/>
          <p:nvPr/>
        </p:nvSpPr>
        <p:spPr>
          <a:xfrm rot="5400000">
            <a:off x="6266700" y="4080996"/>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Arrow: Right 24">
            <a:extLst>
              <a:ext uri="{FF2B5EF4-FFF2-40B4-BE49-F238E27FC236}">
                <a16:creationId xmlns:a16="http://schemas.microsoft.com/office/drawing/2014/main" id="{40F80DEC-B4D6-41C2-B78A-FF18B2C0824C}"/>
              </a:ext>
            </a:extLst>
          </p:cNvPr>
          <p:cNvSpPr/>
          <p:nvPr/>
        </p:nvSpPr>
        <p:spPr>
          <a:xfrm rot="5400000">
            <a:off x="1518518" y="4058208"/>
            <a:ext cx="907187" cy="175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16616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1000"/>
                                        <p:tgtEl>
                                          <p:spTgt spid="33"/>
                                        </p:tgtEl>
                                      </p:cBhvr>
                                    </p:animEffect>
                                    <p:anim calcmode="lin" valueType="num">
                                      <p:cBhvr>
                                        <p:cTn id="88" dur="1000" fill="hold"/>
                                        <p:tgtEl>
                                          <p:spTgt spid="33"/>
                                        </p:tgtEl>
                                        <p:attrNameLst>
                                          <p:attrName>ppt_x</p:attrName>
                                        </p:attrNameLst>
                                      </p:cBhvr>
                                      <p:tavLst>
                                        <p:tav tm="0">
                                          <p:val>
                                            <p:strVal val="#ppt_x"/>
                                          </p:val>
                                        </p:tav>
                                        <p:tav tm="100000">
                                          <p:val>
                                            <p:strVal val="#ppt_x"/>
                                          </p:val>
                                        </p:tav>
                                      </p:tavLst>
                                    </p:anim>
                                    <p:anim calcmode="lin" valueType="num">
                                      <p:cBhvr>
                                        <p:cTn id="89" dur="10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1000"/>
                                        <p:tgtEl>
                                          <p:spTgt spid="39"/>
                                        </p:tgtEl>
                                      </p:cBhvr>
                                    </p:animEffect>
                                    <p:anim calcmode="lin" valueType="num">
                                      <p:cBhvr>
                                        <p:cTn id="98" dur="1000" fill="hold"/>
                                        <p:tgtEl>
                                          <p:spTgt spid="39"/>
                                        </p:tgtEl>
                                        <p:attrNameLst>
                                          <p:attrName>ppt_x</p:attrName>
                                        </p:attrNameLst>
                                      </p:cBhvr>
                                      <p:tavLst>
                                        <p:tav tm="0">
                                          <p:val>
                                            <p:strVal val="#ppt_x"/>
                                          </p:val>
                                        </p:tav>
                                        <p:tav tm="100000">
                                          <p:val>
                                            <p:strVal val="#ppt_x"/>
                                          </p:val>
                                        </p:tav>
                                      </p:tavLst>
                                    </p:anim>
                                    <p:anim calcmode="lin" valueType="num">
                                      <p:cBhvr>
                                        <p:cTn id="99" dur="1000" fill="hold"/>
                                        <p:tgtEl>
                                          <p:spTgt spid="3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1000"/>
                                        <p:tgtEl>
                                          <p:spTgt spid="34"/>
                                        </p:tgtEl>
                                      </p:cBhvr>
                                    </p:animEffect>
                                    <p:anim calcmode="lin" valueType="num">
                                      <p:cBhvr>
                                        <p:cTn id="103" dur="1000" fill="hold"/>
                                        <p:tgtEl>
                                          <p:spTgt spid="34"/>
                                        </p:tgtEl>
                                        <p:attrNameLst>
                                          <p:attrName>ppt_x</p:attrName>
                                        </p:attrNameLst>
                                      </p:cBhvr>
                                      <p:tavLst>
                                        <p:tav tm="0">
                                          <p:val>
                                            <p:strVal val="#ppt_x"/>
                                          </p:val>
                                        </p:tav>
                                        <p:tav tm="100000">
                                          <p:val>
                                            <p:strVal val="#ppt_x"/>
                                          </p:val>
                                        </p:tav>
                                      </p:tavLst>
                                    </p:anim>
                                    <p:anim calcmode="lin" valueType="num">
                                      <p:cBhvr>
                                        <p:cTn id="104" dur="1000" fill="hold"/>
                                        <p:tgtEl>
                                          <p:spTgt spid="3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1000"/>
                                        <p:tgtEl>
                                          <p:spTgt spid="25"/>
                                        </p:tgtEl>
                                      </p:cBhvr>
                                    </p:animEffect>
                                    <p:anim calcmode="lin" valueType="num">
                                      <p:cBhvr>
                                        <p:cTn id="108" dur="1000" fill="hold"/>
                                        <p:tgtEl>
                                          <p:spTgt spid="25"/>
                                        </p:tgtEl>
                                        <p:attrNameLst>
                                          <p:attrName>ppt_x</p:attrName>
                                        </p:attrNameLst>
                                      </p:cBhvr>
                                      <p:tavLst>
                                        <p:tav tm="0">
                                          <p:val>
                                            <p:strVal val="#ppt_x"/>
                                          </p:val>
                                        </p:tav>
                                        <p:tav tm="100000">
                                          <p:val>
                                            <p:strVal val="#ppt_x"/>
                                          </p:val>
                                        </p:tav>
                                      </p:tavLst>
                                    </p:anim>
                                    <p:anim calcmode="lin" valueType="num">
                                      <p:cBhvr>
                                        <p:cTn id="10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9"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AD2F2-EE1D-F343-A2C5-DA71AF7F8DA6}"/>
              </a:ext>
            </a:extLst>
          </p:cNvPr>
          <p:cNvSpPr>
            <a:spLocks noGrp="1"/>
          </p:cNvSpPr>
          <p:nvPr>
            <p:ph type="title"/>
          </p:nvPr>
        </p:nvSpPr>
        <p:spPr>
          <a:xfrm>
            <a:off x="394181" y="409209"/>
            <a:ext cx="10528050" cy="440661"/>
          </a:xfrm>
        </p:spPr>
        <p:txBody>
          <a:bodyPr/>
          <a:lstStyle/>
          <a:p>
            <a:pPr>
              <a:spcAft>
                <a:spcPts val="500"/>
              </a:spcAft>
            </a:pPr>
            <a:r>
              <a:rPr lang="en-US" dirty="0"/>
              <a:t>Evaluation</a:t>
            </a:r>
            <a:br>
              <a:rPr lang="en-US" dirty="0"/>
            </a:br>
            <a:r>
              <a:rPr lang="en-US" sz="2400" b="0" dirty="0">
                <a:solidFill>
                  <a:schemeClr val="tx1"/>
                </a:solidFill>
              </a:rPr>
              <a:t>How do you feel about our </a:t>
            </a:r>
            <a:r>
              <a:rPr lang="en-US" sz="2400" dirty="0"/>
              <a:t>learning objectives </a:t>
            </a:r>
            <a:r>
              <a:rPr lang="en-US" sz="2400" b="0" dirty="0">
                <a:solidFill>
                  <a:schemeClr val="tx1"/>
                </a:solidFill>
              </a:rPr>
              <a:t>today?</a:t>
            </a:r>
            <a:br>
              <a:rPr lang="en-US" sz="2400" b="0" dirty="0">
                <a:solidFill>
                  <a:schemeClr val="tx1"/>
                </a:solidFill>
              </a:rPr>
            </a:br>
            <a:endParaRPr lang="en-US" sz="2400" b="0" dirty="0">
              <a:solidFill>
                <a:schemeClr val="tx1"/>
              </a:solidFill>
            </a:endParaRPr>
          </a:p>
        </p:txBody>
      </p:sp>
      <p:sp>
        <p:nvSpPr>
          <p:cNvPr id="10" name="TextBox 9">
            <a:extLst>
              <a:ext uri="{FF2B5EF4-FFF2-40B4-BE49-F238E27FC236}">
                <a16:creationId xmlns:a16="http://schemas.microsoft.com/office/drawing/2014/main" id="{CF22790B-BB99-40CF-AC12-56E772E612D4}"/>
              </a:ext>
            </a:extLst>
          </p:cNvPr>
          <p:cNvSpPr txBox="1"/>
          <p:nvPr/>
        </p:nvSpPr>
        <p:spPr>
          <a:xfrm>
            <a:off x="755140" y="1399691"/>
            <a:ext cx="9492445" cy="3785652"/>
          </a:xfrm>
          <a:prstGeom prst="rect">
            <a:avLst/>
          </a:prstGeom>
          <a:noFill/>
        </p:spPr>
        <p:txBody>
          <a:bodyPr wrap="square" rtlCol="0">
            <a:spAutoFit/>
          </a:bodyPr>
          <a:lstStyle/>
          <a:p>
            <a:pPr marL="342900" lvl="0" indent="-342900">
              <a:buFont typeface="Arial" panose="020B0604020202020204" pitchFamily="34" charset="0"/>
              <a:buChar char="•"/>
            </a:pPr>
            <a:r>
              <a:rPr lang="en-GB" sz="2400" dirty="0">
                <a:latin typeface="Century Gothic" panose="020B0502020202020204" pitchFamily="34" charset="0"/>
              </a:rPr>
              <a:t>I understand what is meant by the word ‘pressure’. </a:t>
            </a:r>
          </a:p>
          <a:p>
            <a:pPr marL="342900" indent="-342900">
              <a:buFont typeface="Arial" panose="020B0604020202020204" pitchFamily="34" charset="0"/>
              <a:buChar char="•"/>
            </a:pPr>
            <a:r>
              <a:rPr lang="en-GB" sz="2400" dirty="0">
                <a:latin typeface="Century Gothic" panose="020B0502020202020204" pitchFamily="34" charset="0"/>
              </a:rPr>
              <a:t>I understand that the air around us causes pressure on all of the objects it touches.</a:t>
            </a:r>
          </a:p>
          <a:p>
            <a:pPr marL="342900" indent="-342900">
              <a:buFont typeface="Arial" panose="020B0604020202020204" pitchFamily="34" charset="0"/>
              <a:buChar char="•"/>
            </a:pPr>
            <a:r>
              <a:rPr lang="en-GB" sz="2400" dirty="0">
                <a:latin typeface="Century Gothic" panose="020B0502020202020204" pitchFamily="34" charset="0"/>
              </a:rPr>
              <a:t>I have observed that, although I may not feel air pressure I can see what it does.</a:t>
            </a:r>
          </a:p>
          <a:p>
            <a:endParaRPr lang="en-GB" sz="2400" dirty="0">
              <a:latin typeface="Century Gothic" panose="020B0502020202020204" pitchFamily="34" charset="0"/>
            </a:endParaRPr>
          </a:p>
          <a:p>
            <a:r>
              <a:rPr lang="en-GB" sz="2400" dirty="0">
                <a:latin typeface="Century Gothic" panose="020B0502020202020204" pitchFamily="34" charset="0"/>
              </a:rPr>
              <a:t>If you feel confident, show your teacher 5 fingers, or show 1 if you feel that you need to chat through the lesson again.</a:t>
            </a:r>
            <a:endParaRPr lang="en-GB" sz="2400" dirty="0"/>
          </a:p>
          <a:p>
            <a:pPr lvl="0"/>
            <a:endParaRPr lang="en-GB" sz="2400" dirty="0">
              <a:latin typeface="Century Gothic" panose="020B0502020202020204" pitchFamily="34" charset="0"/>
            </a:endParaRPr>
          </a:p>
          <a:p>
            <a:pPr marL="342900" lvl="0" indent="-342900">
              <a:buFont typeface="Arial" panose="020B0604020202020204" pitchFamily="34" charset="0"/>
              <a:buChar char="•"/>
            </a:pPr>
            <a:endParaRPr lang="en-GB" sz="2400" dirty="0">
              <a:latin typeface="Century Gothic" panose="020B0502020202020204" pitchFamily="34" charset="0"/>
            </a:endParaRPr>
          </a:p>
        </p:txBody>
      </p:sp>
      <p:pic>
        <p:nvPicPr>
          <p:cNvPr id="16" name="Picture 15">
            <a:extLst>
              <a:ext uri="{FF2B5EF4-FFF2-40B4-BE49-F238E27FC236}">
                <a16:creationId xmlns:a16="http://schemas.microsoft.com/office/drawing/2014/main" id="{072D9671-D374-4EAF-B9DF-AF59F380E9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746846" y="4625006"/>
            <a:ext cx="1061599" cy="2042492"/>
          </a:xfrm>
          <a:prstGeom prst="rect">
            <a:avLst/>
          </a:prstGeom>
        </p:spPr>
      </p:pic>
      <p:pic>
        <p:nvPicPr>
          <p:cNvPr id="17" name="Picture 16">
            <a:extLst>
              <a:ext uri="{FF2B5EF4-FFF2-40B4-BE49-F238E27FC236}">
                <a16:creationId xmlns:a16="http://schemas.microsoft.com/office/drawing/2014/main" id="{1B2E3400-99E5-4A6A-A937-C00375C6319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06998" y="4489994"/>
            <a:ext cx="8381645" cy="2216011"/>
          </a:xfrm>
          <a:prstGeom prst="rect">
            <a:avLst/>
          </a:prstGeom>
        </p:spPr>
      </p:pic>
    </p:spTree>
    <p:extLst>
      <p:ext uri="{BB962C8B-B14F-4D97-AF65-F5344CB8AC3E}">
        <p14:creationId xmlns:p14="http://schemas.microsoft.com/office/powerpoint/2010/main" val="1791761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a:extLst>
              <a:ext uri="{FF2B5EF4-FFF2-40B4-BE49-F238E27FC236}">
                <a16:creationId xmlns:a16="http://schemas.microsoft.com/office/drawing/2014/main" id="{939E9279-BB92-4E18-93BF-E4D6A86A2D2F}"/>
              </a:ext>
            </a:extLst>
          </p:cNvPr>
          <p:cNvSpPr>
            <a:spLocks noGrp="1"/>
          </p:cNvSpPr>
          <p:nvPr/>
        </p:nvSpPr>
        <p:spPr>
          <a:xfrm>
            <a:off x="0" y="3343003"/>
            <a:ext cx="12192000" cy="3520440"/>
          </a:xfrm>
          <a:prstGeom prst="rect">
            <a:avLst/>
          </a:prstGeom>
          <a:solidFill>
            <a:schemeClr val="bg1"/>
          </a:solidFill>
        </p:spPr>
        <p:txBody>
          <a:bodyPr vert="horz" lIns="0" tIns="0" rIns="0" bIns="0" rtlCol="0">
            <a:noAutofit/>
          </a:bodyPr>
          <a:lstStyle>
            <a:lvl1pPr marL="0" indent="0" algn="l" defTabSz="914400" rtl="0" eaLnBrk="1" latinLnBrk="0" hangingPunct="1">
              <a:lnSpc>
                <a:spcPct val="90000"/>
              </a:lnSpc>
              <a:spcBef>
                <a:spcPts val="0"/>
              </a:spcBef>
              <a:buFont typeface="Arial" panose="020B0604020202020204" pitchFamily="34" charset="0"/>
              <a:buNone/>
              <a:defRPr sz="5000" b="1" i="0" kern="1200">
                <a:solidFill>
                  <a:srgbClr val="DA1884"/>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t>   Acknowledgements</a:t>
            </a:r>
          </a:p>
          <a:p>
            <a:endParaRPr lang="en-GB" sz="3600" dirty="0"/>
          </a:p>
          <a:p>
            <a:endParaRPr lang="en-GB" sz="1800" dirty="0"/>
          </a:p>
          <a:p>
            <a:r>
              <a:rPr lang="en-GB" sz="1800" dirty="0"/>
              <a:t> </a:t>
            </a:r>
          </a:p>
          <a:p>
            <a:endParaRPr lang="en-GB" sz="1800" dirty="0"/>
          </a:p>
          <a:p>
            <a:endParaRPr lang="en-GB" sz="1800" b="0" dirty="0">
              <a:solidFill>
                <a:schemeClr val="tx1"/>
              </a:solidFill>
            </a:endParaRPr>
          </a:p>
          <a:p>
            <a:endParaRPr lang="en-GB" sz="1800" b="0" dirty="0">
              <a:solidFill>
                <a:schemeClr val="tx1"/>
              </a:solidFill>
            </a:endParaRPr>
          </a:p>
          <a:p>
            <a:endParaRPr lang="en-GB" sz="1800" b="0" dirty="0">
              <a:solidFill>
                <a:schemeClr val="tx1"/>
              </a:solidFill>
            </a:endParaRPr>
          </a:p>
          <a:p>
            <a:endParaRPr lang="en-GB" dirty="0"/>
          </a:p>
        </p:txBody>
      </p:sp>
      <p:sp>
        <p:nvSpPr>
          <p:cNvPr id="5" name="TextBox 5">
            <a:extLst>
              <a:ext uri="{FF2B5EF4-FFF2-40B4-BE49-F238E27FC236}">
                <a16:creationId xmlns:a16="http://schemas.microsoft.com/office/drawing/2014/main" id="{6CDFEAAA-6B1C-4962-9A55-E0A591074C8C}"/>
              </a:ext>
            </a:extLst>
          </p:cNvPr>
          <p:cNvSpPr txBox="1"/>
          <p:nvPr/>
        </p:nvSpPr>
        <p:spPr>
          <a:xfrm>
            <a:off x="303245" y="4087560"/>
            <a:ext cx="11150082" cy="203132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Century Gothic" panose="020B0502020202020204" pitchFamily="34" charset="0"/>
              </a:rPr>
              <a:t>Slide 2: image © </a:t>
            </a:r>
            <a:r>
              <a:rPr lang="en-GB" dirty="0" err="1">
                <a:latin typeface="Century Gothic" panose="020B0502020202020204" pitchFamily="34" charset="0"/>
              </a:rPr>
              <a:t>nikiteev_konstantin</a:t>
            </a:r>
            <a:r>
              <a:rPr lang="en-GB" dirty="0">
                <a:latin typeface="Century Gothic" panose="020B0502020202020204" pitchFamily="34" charset="0"/>
              </a:rPr>
              <a:t>/Shutterstock</a:t>
            </a:r>
          </a:p>
          <a:p>
            <a:r>
              <a:rPr lang="en-GB" dirty="0">
                <a:latin typeface="Century Gothic" panose="020B0502020202020204" pitchFamily="34" charset="0"/>
              </a:rPr>
              <a:t>Slide 6: image © Alex Bard/Shutterstock</a:t>
            </a:r>
          </a:p>
          <a:p>
            <a:r>
              <a:rPr lang="en-GB" dirty="0">
                <a:latin typeface="Century Gothic" panose="020B0502020202020204" pitchFamily="34" charset="0"/>
              </a:rPr>
              <a:t>Slide 7: image © Royal Society of Chemistry</a:t>
            </a:r>
          </a:p>
          <a:p>
            <a:r>
              <a:rPr lang="en-GB" dirty="0">
                <a:latin typeface="Century Gothic" panose="020B0502020202020204" pitchFamily="34" charset="0"/>
              </a:rPr>
              <a:t>Slides 8, 9 and 10: images © Royal Society of Chemistry</a:t>
            </a:r>
          </a:p>
          <a:p>
            <a:r>
              <a:rPr lang="en-GB" dirty="0">
                <a:latin typeface="Century Gothic" panose="020B0502020202020204" pitchFamily="34" charset="0"/>
              </a:rPr>
              <a:t>Slide 11: image © </a:t>
            </a:r>
            <a:r>
              <a:rPr lang="en-GB" dirty="0" err="1">
                <a:latin typeface="Century Gothic" panose="020B0502020202020204" pitchFamily="34" charset="0"/>
              </a:rPr>
              <a:t>Prostock-studiol</a:t>
            </a:r>
            <a:r>
              <a:rPr lang="en-GB" dirty="0">
                <a:latin typeface="Century Gothic" panose="020B0502020202020204" pitchFamily="34" charset="0"/>
              </a:rPr>
              <a:t>/Shutterstock</a:t>
            </a:r>
          </a:p>
          <a:p>
            <a:endParaRPr lang="en-GB" dirty="0"/>
          </a:p>
          <a:p>
            <a:endParaRPr lang="en-GB" dirty="0"/>
          </a:p>
        </p:txBody>
      </p:sp>
    </p:spTree>
    <p:extLst>
      <p:ext uri="{BB962C8B-B14F-4D97-AF65-F5344CB8AC3E}">
        <p14:creationId xmlns:p14="http://schemas.microsoft.com/office/powerpoint/2010/main" val="1485089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447A52-E0F1-4F59-BAB2-BBB5CE80B45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0801410">
            <a:off x="4945638" y="2025077"/>
            <a:ext cx="4213955" cy="4213955"/>
          </a:xfrm>
          <a:prstGeom prst="rect">
            <a:avLst/>
          </a:prstGeom>
        </p:spPr>
      </p:pic>
      <p:sp>
        <p:nvSpPr>
          <p:cNvPr id="2" name="Title 1">
            <a:extLst>
              <a:ext uri="{FF2B5EF4-FFF2-40B4-BE49-F238E27FC236}">
                <a16:creationId xmlns:a16="http://schemas.microsoft.com/office/drawing/2014/main" id="{2FB6A189-5B9D-3B4C-AE28-0BB2A37FB471}"/>
              </a:ext>
            </a:extLst>
          </p:cNvPr>
          <p:cNvSpPr>
            <a:spLocks noGrp="1"/>
          </p:cNvSpPr>
          <p:nvPr>
            <p:ph type="title"/>
          </p:nvPr>
        </p:nvSpPr>
        <p:spPr/>
        <p:txBody>
          <a:bodyPr/>
          <a:lstStyle/>
          <a:p>
            <a:r>
              <a:rPr lang="en-US" dirty="0"/>
              <a:t>The leaky bottle</a:t>
            </a:r>
          </a:p>
        </p:txBody>
      </p:sp>
      <p:sp>
        <p:nvSpPr>
          <p:cNvPr id="3" name="Content Placeholder 2">
            <a:extLst>
              <a:ext uri="{FF2B5EF4-FFF2-40B4-BE49-F238E27FC236}">
                <a16:creationId xmlns:a16="http://schemas.microsoft.com/office/drawing/2014/main" id="{8E591F83-42F0-EC41-8DC5-2424DF6DB415}"/>
              </a:ext>
            </a:extLst>
          </p:cNvPr>
          <p:cNvSpPr>
            <a:spLocks noGrp="1"/>
          </p:cNvSpPr>
          <p:nvPr>
            <p:ph idx="1"/>
          </p:nvPr>
        </p:nvSpPr>
        <p:spPr>
          <a:xfrm>
            <a:off x="540000" y="1980000"/>
            <a:ext cx="8356350" cy="2645008"/>
          </a:xfrm>
        </p:spPr>
        <p:txBody>
          <a:bodyPr/>
          <a:lstStyle/>
          <a:p>
            <a:r>
              <a:rPr lang="en-US" b="1" dirty="0"/>
              <a:t>We will be:</a:t>
            </a:r>
          </a:p>
          <a:p>
            <a:r>
              <a:rPr lang="en-US" dirty="0"/>
              <a:t>Exploring air pressure – how does the area of an object affect the forces created on it?</a:t>
            </a:r>
          </a:p>
        </p:txBody>
      </p:sp>
      <p:pic>
        <p:nvPicPr>
          <p:cNvPr id="7" name="Picture 6">
            <a:extLst>
              <a:ext uri="{FF2B5EF4-FFF2-40B4-BE49-F238E27FC236}">
                <a16:creationId xmlns:a16="http://schemas.microsoft.com/office/drawing/2014/main" id="{1F75000B-684C-5748-937C-4DF0C117A23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814164" y="4625008"/>
            <a:ext cx="1059783" cy="2042491"/>
          </a:xfrm>
          <a:prstGeom prst="rect">
            <a:avLst/>
          </a:prstGeom>
        </p:spPr>
      </p:pic>
    </p:spTree>
    <p:extLst>
      <p:ext uri="{BB962C8B-B14F-4D97-AF65-F5344CB8AC3E}">
        <p14:creationId xmlns:p14="http://schemas.microsoft.com/office/powerpoint/2010/main" val="3857276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E5EC60-7CC6-CB4D-A6E7-978B3EC19A97}"/>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17583" y="4625007"/>
            <a:ext cx="1156364" cy="2042491"/>
          </a:xfrm>
          <a:prstGeom prst="rect">
            <a:avLst/>
          </a:prstGeom>
        </p:spPr>
      </p:pic>
      <p:sp>
        <p:nvSpPr>
          <p:cNvPr id="2" name="Title 1">
            <a:extLst>
              <a:ext uri="{FF2B5EF4-FFF2-40B4-BE49-F238E27FC236}">
                <a16:creationId xmlns:a16="http://schemas.microsoft.com/office/drawing/2014/main" id="{01A8906B-F224-FB40-97D4-60AB1FD0717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A15938DC-E51C-344C-BB10-2AE3BEB6DA29}"/>
              </a:ext>
            </a:extLst>
          </p:cNvPr>
          <p:cNvSpPr>
            <a:spLocks noGrp="1"/>
          </p:cNvSpPr>
          <p:nvPr>
            <p:ph idx="1"/>
          </p:nvPr>
        </p:nvSpPr>
        <p:spPr>
          <a:xfrm>
            <a:off x="540000" y="1260000"/>
            <a:ext cx="9540000" cy="5058000"/>
          </a:xfrm>
        </p:spPr>
        <p:txBody>
          <a:bodyPr>
            <a:normAutofit/>
          </a:bodyPr>
          <a:lstStyle/>
          <a:p>
            <a:pPr marL="0" indent="0">
              <a:buNone/>
            </a:pPr>
            <a:r>
              <a:rPr lang="en-US" b="1" dirty="0">
                <a:solidFill>
                  <a:srgbClr val="DA1884"/>
                </a:solidFill>
              </a:rPr>
              <a:t>Understanding</a:t>
            </a:r>
          </a:p>
          <a:p>
            <a:r>
              <a:rPr lang="en-US" dirty="0"/>
              <a:t>I understand that pressure comes from a push (force) on an area of an object.</a:t>
            </a:r>
          </a:p>
          <a:p>
            <a:r>
              <a:rPr lang="en-US" dirty="0"/>
              <a:t>I understand that air is all around us and creates pressure on objects.</a:t>
            </a:r>
          </a:p>
          <a:p>
            <a:r>
              <a:rPr lang="en-US" dirty="0"/>
              <a:t>I can observe that </a:t>
            </a:r>
            <a:r>
              <a:rPr lang="en-GB" sz="2400" dirty="0">
                <a:latin typeface="Century Gothic" panose="020B0502020202020204" pitchFamily="34" charset="0"/>
              </a:rPr>
              <a:t>although I may not feel air pressure I can see what it does.</a:t>
            </a:r>
            <a:endParaRPr lang="en-US" dirty="0"/>
          </a:p>
        </p:txBody>
      </p:sp>
    </p:spTree>
    <p:extLst>
      <p:ext uri="{BB962C8B-B14F-4D97-AF65-F5344CB8AC3E}">
        <p14:creationId xmlns:p14="http://schemas.microsoft.com/office/powerpoint/2010/main" val="4225568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D6B7B3-72E7-994E-AF98-A0B29CAA0FE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746846" y="4625006"/>
            <a:ext cx="1061599" cy="2042492"/>
          </a:xfrm>
          <a:prstGeom prst="rect">
            <a:avLst/>
          </a:prstGeom>
        </p:spPr>
      </p:pic>
      <p:sp>
        <p:nvSpPr>
          <p:cNvPr id="2" name="Title 1">
            <a:extLst>
              <a:ext uri="{FF2B5EF4-FFF2-40B4-BE49-F238E27FC236}">
                <a16:creationId xmlns:a16="http://schemas.microsoft.com/office/drawing/2014/main" id="{DC70DFC3-A926-634A-966D-210FC71955F0}"/>
              </a:ext>
            </a:extLst>
          </p:cNvPr>
          <p:cNvSpPr>
            <a:spLocks noGrp="1"/>
          </p:cNvSpPr>
          <p:nvPr>
            <p:ph type="title"/>
          </p:nvPr>
        </p:nvSpPr>
        <p:spPr/>
        <p:txBody>
          <a:bodyPr/>
          <a:lstStyle/>
          <a:p>
            <a:r>
              <a:rPr lang="en-US" dirty="0"/>
              <a:t>Useful vocabulary</a:t>
            </a:r>
          </a:p>
        </p:txBody>
      </p:sp>
      <p:sp>
        <p:nvSpPr>
          <p:cNvPr id="3" name="Content Placeholder 2">
            <a:extLst>
              <a:ext uri="{FF2B5EF4-FFF2-40B4-BE49-F238E27FC236}">
                <a16:creationId xmlns:a16="http://schemas.microsoft.com/office/drawing/2014/main" id="{FE289223-347F-1349-BDF8-4774A16A0991}"/>
              </a:ext>
            </a:extLst>
          </p:cNvPr>
          <p:cNvSpPr>
            <a:spLocks noGrp="1"/>
          </p:cNvSpPr>
          <p:nvPr>
            <p:ph idx="1"/>
          </p:nvPr>
        </p:nvSpPr>
        <p:spPr/>
        <p:txBody>
          <a:bodyPr>
            <a:normAutofit/>
          </a:bodyPr>
          <a:lstStyle/>
          <a:p>
            <a:pPr lvl="0"/>
            <a:r>
              <a:rPr lang="en-GB" b="1" dirty="0">
                <a:solidFill>
                  <a:srgbClr val="DA1884"/>
                </a:solidFill>
              </a:rPr>
              <a:t>Air:</a:t>
            </a:r>
            <a:r>
              <a:rPr lang="en-GB" dirty="0"/>
              <a:t> a mixture of gases that surround us and which we breathe. It is made up of about 78% nitrogen, 20% oxygen, and less than 2% argon, carbon dioxide, water vapour and other gases.</a:t>
            </a:r>
          </a:p>
          <a:p>
            <a:pPr lvl="0"/>
            <a:r>
              <a:rPr lang="en-GB" b="1" dirty="0">
                <a:solidFill>
                  <a:srgbClr val="DA1884"/>
                </a:solidFill>
              </a:rPr>
              <a:t>Force:</a:t>
            </a:r>
            <a:r>
              <a:rPr lang="en-GB" dirty="0"/>
              <a:t> a push, pull or push </a:t>
            </a:r>
            <a:r>
              <a:rPr lang="en-GB" u="sng" dirty="0"/>
              <a:t>and</a:t>
            </a:r>
            <a:r>
              <a:rPr lang="en-GB" dirty="0"/>
              <a:t> pull which occurs whenever objects come into contact with each other.</a:t>
            </a:r>
          </a:p>
          <a:p>
            <a:pPr lvl="0"/>
            <a:r>
              <a:rPr lang="en-GB" b="1" dirty="0">
                <a:solidFill>
                  <a:srgbClr val="DA1884"/>
                </a:solidFill>
              </a:rPr>
              <a:t>Pressure:</a:t>
            </a:r>
            <a:r>
              <a:rPr lang="en-GB" b="1" dirty="0"/>
              <a:t> </a:t>
            </a:r>
            <a:r>
              <a:rPr lang="en-GB" dirty="0"/>
              <a:t>a measure of a force over a specific area. So, </a:t>
            </a:r>
            <a:r>
              <a:rPr lang="en-GB" b="1" dirty="0">
                <a:solidFill>
                  <a:srgbClr val="DA1884"/>
                </a:solidFill>
              </a:rPr>
              <a:t>air pressure</a:t>
            </a:r>
            <a:r>
              <a:rPr lang="en-GB" dirty="0"/>
              <a:t> is the amount of force exerted by air on a given area. </a:t>
            </a:r>
          </a:p>
          <a:p>
            <a:pPr lvl="0"/>
            <a:r>
              <a:rPr lang="en-GB" b="1" dirty="0">
                <a:solidFill>
                  <a:srgbClr val="DA1884"/>
                </a:solidFill>
              </a:rPr>
              <a:t>Gravity:</a:t>
            </a:r>
            <a:r>
              <a:rPr lang="en-GB" b="1" dirty="0"/>
              <a:t> </a:t>
            </a:r>
            <a:r>
              <a:rPr lang="en-GB" dirty="0"/>
              <a:t>the force which pulls all objects downwards towards the centre of the Earth. </a:t>
            </a:r>
          </a:p>
        </p:txBody>
      </p:sp>
    </p:spTree>
    <p:extLst>
      <p:ext uri="{BB962C8B-B14F-4D97-AF65-F5344CB8AC3E}">
        <p14:creationId xmlns:p14="http://schemas.microsoft.com/office/powerpoint/2010/main" val="3478934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0DFC3-A926-634A-966D-210FC71955F0}"/>
              </a:ext>
            </a:extLst>
          </p:cNvPr>
          <p:cNvSpPr>
            <a:spLocks noGrp="1"/>
          </p:cNvSpPr>
          <p:nvPr>
            <p:ph type="title"/>
          </p:nvPr>
        </p:nvSpPr>
        <p:spPr/>
        <p:txBody>
          <a:bodyPr/>
          <a:lstStyle/>
          <a:p>
            <a:r>
              <a:rPr lang="en-US" dirty="0"/>
              <a:t>What does it mean to be…</a:t>
            </a:r>
          </a:p>
        </p:txBody>
      </p:sp>
      <p:sp>
        <p:nvSpPr>
          <p:cNvPr id="8" name="Rectangle 7">
            <a:extLst>
              <a:ext uri="{FF2B5EF4-FFF2-40B4-BE49-F238E27FC236}">
                <a16:creationId xmlns:a16="http://schemas.microsoft.com/office/drawing/2014/main" id="{76F233B5-09DD-4CFD-AE3E-61C1A02091AD}"/>
              </a:ext>
            </a:extLst>
          </p:cNvPr>
          <p:cNvSpPr/>
          <p:nvPr/>
        </p:nvSpPr>
        <p:spPr>
          <a:xfrm>
            <a:off x="4478682" y="2735513"/>
            <a:ext cx="1662636" cy="3770263"/>
          </a:xfrm>
          <a:prstGeom prst="rect">
            <a:avLst/>
          </a:prstGeom>
          <a:noFill/>
        </p:spPr>
        <p:txBody>
          <a:bodyPr wrap="none" lIns="91440" tIns="45720" rIns="91440" bIns="45720">
            <a:spAutoFit/>
          </a:bodyPr>
          <a:lstStyle/>
          <a:p>
            <a:pPr algn="ctr"/>
            <a:r>
              <a:rPr lang="en-US" sz="23900" b="1" dirty="0">
                <a:ln w="9525">
                  <a:solidFill>
                    <a:prstClr val="white"/>
                  </a:solidFill>
                  <a:prstDash val="solid"/>
                </a:ln>
                <a:solidFill>
                  <a:srgbClr val="4472C4"/>
                </a:solidFill>
                <a:effectLst>
                  <a:outerShdw blurRad="12700" dist="38100" dir="2700000" algn="tl" rotWithShape="0">
                    <a:srgbClr val="4472C4">
                      <a:lumMod val="60000"/>
                      <a:lumOff val="40000"/>
                    </a:srgbClr>
                  </a:outerShdw>
                </a:effectLst>
                <a:latin typeface="Cooper Black" panose="0208090404030B020404" pitchFamily="18" charset="0"/>
              </a:rPr>
              <a:t>?</a:t>
            </a:r>
          </a:p>
        </p:txBody>
      </p:sp>
      <p:sp>
        <p:nvSpPr>
          <p:cNvPr id="9" name="Rectangle 8">
            <a:extLst>
              <a:ext uri="{FF2B5EF4-FFF2-40B4-BE49-F238E27FC236}">
                <a16:creationId xmlns:a16="http://schemas.microsoft.com/office/drawing/2014/main" id="{AF77A64C-D2C6-4C8E-A6F7-8565497F78AC}"/>
              </a:ext>
            </a:extLst>
          </p:cNvPr>
          <p:cNvSpPr/>
          <p:nvPr/>
        </p:nvSpPr>
        <p:spPr>
          <a:xfrm>
            <a:off x="3738348" y="5876164"/>
            <a:ext cx="3236784" cy="615553"/>
          </a:xfrm>
          <a:prstGeom prst="rect">
            <a:avLst/>
          </a:prstGeom>
          <a:noFill/>
        </p:spPr>
        <p:txBody>
          <a:bodyPr wrap="none" lIns="91440" tIns="45720" rIns="91440" bIns="45720">
            <a:spAutoFit/>
          </a:bodyPr>
          <a:lstStyle/>
          <a:p>
            <a:pPr algn="ctr"/>
            <a:r>
              <a:rPr lang="en-US" sz="3400" b="1" dirty="0">
                <a:solidFill>
                  <a:srgbClr val="DA1884"/>
                </a:solidFill>
                <a:latin typeface="Century Gothic" panose="020B0502020202020204" pitchFamily="34" charset="0"/>
                <a:ea typeface="+mj-ea"/>
                <a:cs typeface="+mj-cs"/>
              </a:rPr>
              <a:t>Pair and Share</a:t>
            </a:r>
          </a:p>
        </p:txBody>
      </p:sp>
      <p:sp>
        <p:nvSpPr>
          <p:cNvPr id="10" name="Title 1">
            <a:extLst>
              <a:ext uri="{FF2B5EF4-FFF2-40B4-BE49-F238E27FC236}">
                <a16:creationId xmlns:a16="http://schemas.microsoft.com/office/drawing/2014/main" id="{B87A734A-79BD-47AA-A12B-A5C9615E40B3}"/>
              </a:ext>
            </a:extLst>
          </p:cNvPr>
          <p:cNvSpPr txBox="1">
            <a:spLocks/>
          </p:cNvSpPr>
          <p:nvPr/>
        </p:nvSpPr>
        <p:spPr>
          <a:xfrm>
            <a:off x="3149762" y="1298976"/>
            <a:ext cx="4413956" cy="213002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DA1884"/>
                </a:solidFill>
                <a:latin typeface="Century Gothic" panose="020B0502020202020204" pitchFamily="34" charset="0"/>
                <a:ea typeface="+mj-ea"/>
                <a:cs typeface="+mj-cs"/>
              </a:defRPr>
            </a:lvl1pPr>
          </a:lstStyle>
          <a:p>
            <a:pPr algn="ctr"/>
            <a:r>
              <a:rPr lang="en-US" sz="8800" dirty="0"/>
              <a:t>U</a:t>
            </a:r>
            <a:r>
              <a:rPr lang="en-US" sz="6600" dirty="0"/>
              <a:t>NDE</a:t>
            </a:r>
            <a:r>
              <a:rPr lang="en-US" sz="8800" dirty="0"/>
              <a:t>R</a:t>
            </a:r>
            <a:r>
              <a:rPr lang="en-US" sz="6600" dirty="0"/>
              <a:t> </a:t>
            </a:r>
            <a:r>
              <a:rPr lang="en-US" sz="8800" dirty="0"/>
              <a:t>P</a:t>
            </a:r>
            <a:r>
              <a:rPr lang="en-US" sz="6600" dirty="0"/>
              <a:t>RESSUR</a:t>
            </a:r>
            <a:r>
              <a:rPr lang="en-US" sz="8800" dirty="0"/>
              <a:t>E</a:t>
            </a:r>
            <a:endParaRPr lang="en-US" sz="6600" dirty="0"/>
          </a:p>
        </p:txBody>
      </p:sp>
      <p:pic>
        <p:nvPicPr>
          <p:cNvPr id="7" name="Picture 6">
            <a:extLst>
              <a:ext uri="{FF2B5EF4-FFF2-40B4-BE49-F238E27FC236}">
                <a16:creationId xmlns:a16="http://schemas.microsoft.com/office/drawing/2014/main" id="{6A0C46DF-2AD8-4187-AB58-2366C9C31AD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363248" y="4372176"/>
            <a:ext cx="1460500" cy="2133600"/>
          </a:xfrm>
          <a:prstGeom prst="rect">
            <a:avLst/>
          </a:prstGeom>
        </p:spPr>
      </p:pic>
    </p:spTree>
    <p:extLst>
      <p:ext uri="{BB962C8B-B14F-4D97-AF65-F5344CB8AC3E}">
        <p14:creationId xmlns:p14="http://schemas.microsoft.com/office/powerpoint/2010/main" val="1218841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200"/>
                                  </p:iterate>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8774DC-DAD2-4B8E-92D5-01798C436DE4}"/>
              </a:ext>
            </a:extLst>
          </p:cNvPr>
          <p:cNvSpPr/>
          <p:nvPr/>
        </p:nvSpPr>
        <p:spPr>
          <a:xfrm>
            <a:off x="348738" y="3655934"/>
            <a:ext cx="8420171" cy="2677656"/>
          </a:xfrm>
          <a:prstGeom prst="rect">
            <a:avLst/>
          </a:prstGeom>
          <a:noFill/>
        </p:spPr>
        <p:txBody>
          <a:bodyPr wrap="square" lIns="91440" tIns="45720" rIns="91440" bIns="45720">
            <a:spAutoFit/>
          </a:bodyPr>
          <a:lstStyle/>
          <a:p>
            <a:pPr algn="ctr"/>
            <a:r>
              <a:rPr lang="en-US" sz="2400" dirty="0">
                <a:latin typeface="Century Gothic" panose="020B0502020202020204" pitchFamily="34" charset="0"/>
              </a:rPr>
              <a:t>If you sit on the bottom of a swimming</a:t>
            </a:r>
          </a:p>
          <a:p>
            <a:pPr algn="ctr"/>
            <a:r>
              <a:rPr lang="en-US" sz="2400" dirty="0">
                <a:latin typeface="Century Gothic" panose="020B0502020202020204" pitchFamily="34" charset="0"/>
              </a:rPr>
              <a:t>pool it feels very different to sitting in class.</a:t>
            </a:r>
          </a:p>
          <a:p>
            <a:pPr algn="ctr"/>
            <a:endParaRPr lang="en-US" sz="2400" dirty="0">
              <a:latin typeface="Century Gothic" panose="020B0502020202020204" pitchFamily="34" charset="0"/>
            </a:endParaRPr>
          </a:p>
          <a:p>
            <a:pPr algn="ctr"/>
            <a:r>
              <a:rPr lang="en-US" sz="2400" dirty="0">
                <a:latin typeface="Century Gothic" panose="020B0502020202020204" pitchFamily="34" charset="0"/>
              </a:rPr>
              <a:t>That’s because there’s a different </a:t>
            </a:r>
            <a:r>
              <a:rPr lang="en-US" sz="2400" b="1" dirty="0">
                <a:solidFill>
                  <a:srgbClr val="DA1884"/>
                </a:solidFill>
                <a:latin typeface="Century Gothic" panose="020B0502020202020204" pitchFamily="34" charset="0"/>
                <a:ea typeface="+mj-ea"/>
                <a:cs typeface="+mj-cs"/>
              </a:rPr>
              <a:t>force</a:t>
            </a:r>
            <a:r>
              <a:rPr lang="en-US" sz="2400" dirty="0">
                <a:latin typeface="Century Gothic" panose="020B0502020202020204" pitchFamily="34" charset="0"/>
              </a:rPr>
              <a:t>, pressing against you. </a:t>
            </a:r>
          </a:p>
          <a:p>
            <a:pPr algn="ctr"/>
            <a:endParaRPr lang="en-US" sz="2400" dirty="0">
              <a:latin typeface="Century Gothic" panose="020B0502020202020204" pitchFamily="34" charset="0"/>
            </a:endParaRPr>
          </a:p>
          <a:p>
            <a:pPr algn="ctr"/>
            <a:r>
              <a:rPr lang="en-US" sz="2400" dirty="0">
                <a:latin typeface="Century Gothic" panose="020B0502020202020204" pitchFamily="34" charset="0"/>
              </a:rPr>
              <a:t>This creates </a:t>
            </a:r>
            <a:r>
              <a:rPr lang="en-US" sz="2400" b="1" dirty="0">
                <a:solidFill>
                  <a:srgbClr val="DA1884"/>
                </a:solidFill>
                <a:latin typeface="Century Gothic" panose="020B0502020202020204" pitchFamily="34" charset="0"/>
                <a:ea typeface="+mj-ea"/>
                <a:cs typeface="+mj-cs"/>
              </a:rPr>
              <a:t>water pressure.</a:t>
            </a:r>
          </a:p>
        </p:txBody>
      </p:sp>
      <p:pic>
        <p:nvPicPr>
          <p:cNvPr id="5" name="Picture 4">
            <a:extLst>
              <a:ext uri="{FF2B5EF4-FFF2-40B4-BE49-F238E27FC236}">
                <a16:creationId xmlns:a16="http://schemas.microsoft.com/office/drawing/2014/main" id="{952C9F9F-A21C-4FDB-8691-763CD5B2889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759413" y="4628501"/>
            <a:ext cx="1022598" cy="2038998"/>
          </a:xfrm>
          <a:prstGeom prst="rect">
            <a:avLst/>
          </a:prstGeom>
        </p:spPr>
      </p:pic>
      <p:pic>
        <p:nvPicPr>
          <p:cNvPr id="4" name="Picture 3" descr="A picture containing water, sport, person, water sport&#10;&#10;Description automatically generated">
            <a:extLst>
              <a:ext uri="{FF2B5EF4-FFF2-40B4-BE49-F238E27FC236}">
                <a16:creationId xmlns:a16="http://schemas.microsoft.com/office/drawing/2014/main" id="{5858B101-1388-47C0-90E5-D424769A8DAC}"/>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125188" y="344872"/>
            <a:ext cx="4756541" cy="3174442"/>
          </a:xfrm>
          <a:prstGeom prst="rect">
            <a:avLst/>
          </a:prstGeom>
        </p:spPr>
      </p:pic>
    </p:spTree>
    <p:extLst>
      <p:ext uri="{BB962C8B-B14F-4D97-AF65-F5344CB8AC3E}">
        <p14:creationId xmlns:p14="http://schemas.microsoft.com/office/powerpoint/2010/main" val="77476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iterate type="wd">
                                    <p:tmAbs val="200"/>
                                  </p:iterate>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iterate type="wd">
                                    <p:tmAbs val="200"/>
                                  </p:iterate>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51004-3750-44A5-A075-9303675BA4CE}"/>
              </a:ext>
            </a:extLst>
          </p:cNvPr>
          <p:cNvSpPr>
            <a:spLocks noGrp="1"/>
          </p:cNvSpPr>
          <p:nvPr>
            <p:ph type="title"/>
          </p:nvPr>
        </p:nvSpPr>
        <p:spPr/>
        <p:txBody>
          <a:bodyPr/>
          <a:lstStyle/>
          <a:p>
            <a:r>
              <a:rPr lang="en-GB" dirty="0"/>
              <a:t>Air pressure</a:t>
            </a:r>
            <a:br>
              <a:rPr lang="en-GB" dirty="0"/>
            </a:br>
            <a:endParaRPr lang="en-GB" dirty="0"/>
          </a:p>
        </p:txBody>
      </p:sp>
      <p:sp>
        <p:nvSpPr>
          <p:cNvPr id="8" name="TextBox 7">
            <a:extLst>
              <a:ext uri="{FF2B5EF4-FFF2-40B4-BE49-F238E27FC236}">
                <a16:creationId xmlns:a16="http://schemas.microsoft.com/office/drawing/2014/main" id="{797C0237-7C4D-4092-B22A-71E2A0CDAA01}"/>
              </a:ext>
            </a:extLst>
          </p:cNvPr>
          <p:cNvSpPr txBox="1"/>
          <p:nvPr/>
        </p:nvSpPr>
        <p:spPr>
          <a:xfrm>
            <a:off x="539999" y="1570170"/>
            <a:ext cx="9084291" cy="830997"/>
          </a:xfrm>
          <a:prstGeom prst="rect">
            <a:avLst/>
          </a:prstGeom>
          <a:noFill/>
        </p:spPr>
        <p:txBody>
          <a:bodyPr wrap="square">
            <a:spAutoFit/>
          </a:bodyPr>
          <a:lstStyle/>
          <a:p>
            <a:r>
              <a:rPr lang="en-US" sz="2400" b="1" dirty="0">
                <a:solidFill>
                  <a:srgbClr val="DA1884"/>
                </a:solidFill>
                <a:latin typeface="Century Gothic" panose="020B0502020202020204" pitchFamily="34" charset="0"/>
                <a:ea typeface="+mj-ea"/>
                <a:cs typeface="+mj-cs"/>
              </a:rPr>
              <a:t>Air pressure </a:t>
            </a:r>
            <a:r>
              <a:rPr lang="en-US" sz="2400" dirty="0">
                <a:latin typeface="Century Gothic" panose="020B0502020202020204" pitchFamily="34" charset="0"/>
              </a:rPr>
              <a:t>is all around us, all of the time. We don’t notice it because we’re so used to it, </a:t>
            </a:r>
            <a:r>
              <a:rPr lang="en-US" sz="2400" b="1" dirty="0">
                <a:solidFill>
                  <a:srgbClr val="DA1884"/>
                </a:solidFill>
                <a:latin typeface="Century Gothic" panose="020B0502020202020204" pitchFamily="34" charset="0"/>
                <a:ea typeface="+mj-ea"/>
                <a:cs typeface="+mj-cs"/>
              </a:rPr>
              <a:t>BUT</a:t>
            </a:r>
            <a:r>
              <a:rPr lang="en-US" sz="2400" dirty="0">
                <a:latin typeface="Century Gothic" panose="020B0502020202020204" pitchFamily="34" charset="0"/>
              </a:rPr>
              <a:t> it’s always pressing on us.</a:t>
            </a:r>
          </a:p>
        </p:txBody>
      </p:sp>
      <p:pic>
        <p:nvPicPr>
          <p:cNvPr id="7" name="Picture 6">
            <a:extLst>
              <a:ext uri="{FF2B5EF4-FFF2-40B4-BE49-F238E27FC236}">
                <a16:creationId xmlns:a16="http://schemas.microsoft.com/office/drawing/2014/main" id="{67C42BAE-0E2C-4DE0-8754-0E9577C4190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657046" y="4628499"/>
            <a:ext cx="1124965" cy="2038999"/>
          </a:xfrm>
          <a:prstGeom prst="rect">
            <a:avLst/>
          </a:prstGeom>
        </p:spPr>
      </p:pic>
      <p:pic>
        <p:nvPicPr>
          <p:cNvPr id="5" name="Picture 4" descr="A picture containing text, pencil, tool, vector graphics&#10;&#10;Description automatically generated">
            <a:extLst>
              <a:ext uri="{FF2B5EF4-FFF2-40B4-BE49-F238E27FC236}">
                <a16:creationId xmlns:a16="http://schemas.microsoft.com/office/drawing/2014/main" id="{50B84673-4365-4268-83B9-164BEFA96BD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312859" y="2701679"/>
            <a:ext cx="3098451" cy="4094043"/>
          </a:xfrm>
          <a:prstGeom prst="rect">
            <a:avLst/>
          </a:prstGeom>
        </p:spPr>
      </p:pic>
    </p:spTree>
    <p:extLst>
      <p:ext uri="{BB962C8B-B14F-4D97-AF65-F5344CB8AC3E}">
        <p14:creationId xmlns:p14="http://schemas.microsoft.com/office/powerpoint/2010/main" val="1078834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0CC1-8B23-C94F-BED2-E4981A6F0BAB}"/>
              </a:ext>
            </a:extLst>
          </p:cNvPr>
          <p:cNvSpPr>
            <a:spLocks noGrp="1"/>
          </p:cNvSpPr>
          <p:nvPr>
            <p:ph type="title"/>
          </p:nvPr>
        </p:nvSpPr>
        <p:spPr>
          <a:xfrm>
            <a:off x="540000" y="409368"/>
            <a:ext cx="9540000" cy="440661"/>
          </a:xfrm>
        </p:spPr>
        <p:txBody>
          <a:bodyPr/>
          <a:lstStyle/>
          <a:p>
            <a:r>
              <a:rPr lang="en-US" dirty="0"/>
              <a:t>Method</a:t>
            </a:r>
          </a:p>
        </p:txBody>
      </p:sp>
      <p:sp>
        <p:nvSpPr>
          <p:cNvPr id="3" name="Content Placeholder 2">
            <a:extLst>
              <a:ext uri="{FF2B5EF4-FFF2-40B4-BE49-F238E27FC236}">
                <a16:creationId xmlns:a16="http://schemas.microsoft.com/office/drawing/2014/main" id="{E097AF26-C618-0F40-8825-4CF7B0C6F061}"/>
              </a:ext>
            </a:extLst>
          </p:cNvPr>
          <p:cNvSpPr>
            <a:spLocks noGrp="1"/>
          </p:cNvSpPr>
          <p:nvPr>
            <p:ph idx="1"/>
          </p:nvPr>
        </p:nvSpPr>
        <p:spPr>
          <a:xfrm>
            <a:off x="540001" y="925238"/>
            <a:ext cx="6210756" cy="5598000"/>
          </a:xfrm>
        </p:spPr>
        <p:txBody>
          <a:bodyPr>
            <a:normAutofit/>
          </a:bodyPr>
          <a:lstStyle/>
          <a:p>
            <a:pPr>
              <a:buClr>
                <a:srgbClr val="DA1884"/>
              </a:buClr>
              <a:buSzPct val="125000"/>
            </a:pPr>
            <a:r>
              <a:rPr lang="en-US" b="1" dirty="0"/>
              <a:t>Part One</a:t>
            </a:r>
          </a:p>
          <a:p>
            <a:pPr marL="457200" indent="-457200">
              <a:buClr>
                <a:srgbClr val="DA1884"/>
              </a:buClr>
              <a:buSzPct val="125000"/>
              <a:buFont typeface="+mj-lt"/>
              <a:buAutoNum type="arabicPeriod"/>
            </a:pPr>
            <a:r>
              <a:rPr lang="en-US" dirty="0"/>
              <a:t>Put your ruler on the table with about 10 cm hanging over the edge. </a:t>
            </a:r>
          </a:p>
          <a:p>
            <a:pPr marL="457200" indent="-457200">
              <a:buClr>
                <a:srgbClr val="DA1884"/>
              </a:buClr>
              <a:buSzPct val="125000"/>
              <a:buFont typeface="+mj-lt"/>
              <a:buAutoNum type="arabicPeriod"/>
            </a:pPr>
            <a:r>
              <a:rPr lang="en-US" dirty="0"/>
              <a:t>Scrunch a sheet of newspaper into a ball and place this on the table-end of the ruler.</a:t>
            </a:r>
          </a:p>
          <a:p>
            <a:pPr marL="457200" indent="-457200">
              <a:buClr>
                <a:srgbClr val="DA1884"/>
              </a:buClr>
              <a:buSzPct val="125000"/>
              <a:buFont typeface="+mj-lt"/>
              <a:buAutoNum type="arabicPeriod"/>
            </a:pPr>
            <a:r>
              <a:rPr lang="en-US" dirty="0"/>
              <a:t>Predict what will happen if you strike the ruler with the side of your palm!</a:t>
            </a:r>
          </a:p>
          <a:p>
            <a:pPr marL="457200" indent="-457200">
              <a:buClr>
                <a:srgbClr val="DA1884"/>
              </a:buClr>
              <a:buSzPct val="125000"/>
              <a:buFont typeface="+mj-lt"/>
              <a:buAutoNum type="arabicPeriod"/>
            </a:pPr>
            <a:r>
              <a:rPr lang="en-US" dirty="0"/>
              <a:t>Using the side of your palm, try to ‘chop’ the ruler. Don’t use your other hand to brace the ruler! </a:t>
            </a:r>
          </a:p>
          <a:p>
            <a:pPr>
              <a:buClr>
                <a:srgbClr val="DA1884"/>
              </a:buClr>
              <a:buSzPct val="125000"/>
            </a:pPr>
            <a:r>
              <a:rPr lang="en-US" b="1" dirty="0">
                <a:solidFill>
                  <a:srgbClr val="DA1884"/>
                </a:solidFill>
                <a:ea typeface="+mj-ea"/>
                <a:cs typeface="+mj-cs"/>
              </a:rPr>
              <a:t>	Was your prediction right?</a:t>
            </a:r>
            <a:endParaRPr lang="en-US" sz="3400" b="1" dirty="0">
              <a:solidFill>
                <a:srgbClr val="DA1884"/>
              </a:solidFill>
              <a:ea typeface="+mj-ea"/>
              <a:cs typeface="+mj-cs"/>
            </a:endParaRPr>
          </a:p>
        </p:txBody>
      </p:sp>
      <p:pic>
        <p:nvPicPr>
          <p:cNvPr id="8" name="Picture 7">
            <a:extLst>
              <a:ext uri="{FF2B5EF4-FFF2-40B4-BE49-F238E27FC236}">
                <a16:creationId xmlns:a16="http://schemas.microsoft.com/office/drawing/2014/main" id="{4D2FCDCF-1E97-44CF-80A1-AB712C1266C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843681" y="4628498"/>
            <a:ext cx="927376" cy="2038999"/>
          </a:xfrm>
          <a:prstGeom prst="rect">
            <a:avLst/>
          </a:prstGeom>
        </p:spPr>
      </p:pic>
      <p:pic>
        <p:nvPicPr>
          <p:cNvPr id="5" name="Picture 4">
            <a:extLst>
              <a:ext uri="{FF2B5EF4-FFF2-40B4-BE49-F238E27FC236}">
                <a16:creationId xmlns:a16="http://schemas.microsoft.com/office/drawing/2014/main" id="{AE511BF9-E592-48D7-A7E4-DB0EBE8A040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16200000">
            <a:off x="7080000" y="1909563"/>
            <a:ext cx="3107354" cy="2330516"/>
          </a:xfrm>
          <a:prstGeom prst="rect">
            <a:avLst/>
          </a:prstGeom>
        </p:spPr>
      </p:pic>
    </p:spTree>
    <p:extLst>
      <p:ext uri="{BB962C8B-B14F-4D97-AF65-F5344CB8AC3E}">
        <p14:creationId xmlns:p14="http://schemas.microsoft.com/office/powerpoint/2010/main" val="31432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65D3AF-8094-48DA-8EE5-0187197D0E3D}"/>
              </a:ext>
            </a:extLst>
          </p:cNvPr>
          <p:cNvSpPr txBox="1"/>
          <p:nvPr/>
        </p:nvSpPr>
        <p:spPr>
          <a:xfrm>
            <a:off x="434157" y="256897"/>
            <a:ext cx="6151369" cy="6514604"/>
          </a:xfrm>
          <a:prstGeom prst="rect">
            <a:avLst/>
          </a:prstGeom>
          <a:noFill/>
        </p:spPr>
        <p:txBody>
          <a:bodyPr wrap="square" rtlCol="0">
            <a:spAutoFit/>
          </a:bodyPr>
          <a:lstStyle/>
          <a:p>
            <a:r>
              <a:rPr lang="en-GB" sz="2400" b="1" dirty="0">
                <a:latin typeface="Century Gothic" panose="020B0502020202020204" pitchFamily="34" charset="0"/>
              </a:rPr>
              <a:t>Part Two</a:t>
            </a:r>
          </a:p>
          <a:p>
            <a:endParaRPr lang="en-GB" sz="1600" b="1" dirty="0">
              <a:latin typeface="Century Gothic" panose="020B0502020202020204" pitchFamily="34" charset="0"/>
            </a:endParaRPr>
          </a:p>
          <a:p>
            <a:pPr marL="457200" indent="-457200">
              <a:spcAft>
                <a:spcPts val="1000"/>
              </a:spcAft>
              <a:buClr>
                <a:srgbClr val="DA1884"/>
              </a:buClr>
              <a:buSzPct val="125000"/>
              <a:buFont typeface="+mj-lt"/>
              <a:buAutoNum type="arabicPeriod"/>
            </a:pPr>
            <a:r>
              <a:rPr lang="en-GB" sz="2400" dirty="0">
                <a:latin typeface="Century Gothic" panose="020B0502020202020204" pitchFamily="34" charset="0"/>
              </a:rPr>
              <a:t>Set your ruler up just like in Part One.</a:t>
            </a:r>
          </a:p>
          <a:p>
            <a:pPr marL="457200" indent="-457200">
              <a:spcAft>
                <a:spcPts val="1000"/>
              </a:spcAft>
              <a:buClr>
                <a:srgbClr val="DA1884"/>
              </a:buClr>
              <a:buSzPct val="125000"/>
              <a:buFont typeface="+mj-lt"/>
              <a:buAutoNum type="arabicPeriod"/>
            </a:pPr>
            <a:r>
              <a:rPr lang="en-GB" sz="2400" dirty="0">
                <a:latin typeface="Century Gothic" panose="020B0502020202020204" pitchFamily="34" charset="0"/>
              </a:rPr>
              <a:t>Place a </a:t>
            </a:r>
            <a:r>
              <a:rPr lang="en-GB" sz="2400" b="1" dirty="0">
                <a:latin typeface="Century Gothic" panose="020B0502020202020204" pitchFamily="34" charset="0"/>
              </a:rPr>
              <a:t>flat</a:t>
            </a:r>
            <a:r>
              <a:rPr lang="en-GB" sz="2400" dirty="0">
                <a:latin typeface="Century Gothic" panose="020B0502020202020204" pitchFamily="34" charset="0"/>
              </a:rPr>
              <a:t> sheet of newspaper over the part of the ruler that is on the table. Use an identical sheet of paper to last time. </a:t>
            </a:r>
            <a:r>
              <a:rPr lang="en-GB" sz="2400" b="1" dirty="0">
                <a:latin typeface="Century Gothic" panose="020B0502020202020204" pitchFamily="34" charset="0"/>
              </a:rPr>
              <a:t>Smooth the paper </a:t>
            </a:r>
            <a:r>
              <a:rPr lang="en-GB" sz="2400" dirty="0">
                <a:latin typeface="Century Gothic" panose="020B0502020202020204" pitchFamily="34" charset="0"/>
              </a:rPr>
              <a:t>over the ruler so that there are </a:t>
            </a:r>
            <a:r>
              <a:rPr lang="en-GB" sz="2400" b="1" dirty="0">
                <a:latin typeface="Century Gothic" panose="020B0502020202020204" pitchFamily="34" charset="0"/>
              </a:rPr>
              <a:t>no air pockets</a:t>
            </a:r>
            <a:r>
              <a:rPr lang="en-GB" sz="2400" dirty="0">
                <a:latin typeface="Century Gothic" panose="020B0502020202020204" pitchFamily="34" charset="0"/>
              </a:rPr>
              <a:t>.</a:t>
            </a:r>
          </a:p>
          <a:p>
            <a:pPr marL="457200" indent="-457200">
              <a:spcAft>
                <a:spcPts val="1000"/>
              </a:spcAft>
              <a:buClr>
                <a:srgbClr val="DA1884"/>
              </a:buClr>
              <a:buSzPct val="125000"/>
              <a:buFont typeface="+mj-lt"/>
              <a:buAutoNum type="arabicPeriod"/>
            </a:pPr>
            <a:r>
              <a:rPr lang="en-GB" sz="2400" dirty="0">
                <a:latin typeface="Century Gothic" panose="020B0502020202020204" pitchFamily="34" charset="0"/>
              </a:rPr>
              <a:t>Again, predict what will happen when you strike the ruler with the side of your palm.</a:t>
            </a:r>
          </a:p>
          <a:p>
            <a:pPr marL="457200" indent="-457200">
              <a:spcAft>
                <a:spcPts val="1000"/>
              </a:spcAft>
              <a:buClr>
                <a:srgbClr val="DA1884"/>
              </a:buClr>
              <a:buSzPct val="125000"/>
              <a:buFont typeface="+mj-lt"/>
              <a:buAutoNum type="arabicPeriod"/>
            </a:pPr>
            <a:r>
              <a:rPr lang="en-GB" sz="2400" dirty="0">
                <a:latin typeface="Century Gothic" panose="020B0502020202020204" pitchFamily="34" charset="0"/>
              </a:rPr>
              <a:t>Using the side of your palm, try to ‘chop’ the ruler. Don’t use your other hand to brace the ruler! </a:t>
            </a:r>
          </a:p>
          <a:p>
            <a:pPr>
              <a:spcAft>
                <a:spcPts val="1000"/>
              </a:spcAft>
              <a:buClr>
                <a:srgbClr val="DA1884"/>
              </a:buClr>
              <a:buSzPct val="125000"/>
            </a:pPr>
            <a:r>
              <a:rPr lang="en-GB" sz="2400" b="1" dirty="0">
                <a:solidFill>
                  <a:srgbClr val="DA1884"/>
                </a:solidFill>
                <a:latin typeface="Century Gothic" panose="020B0502020202020204" pitchFamily="34" charset="0"/>
                <a:ea typeface="+mj-ea"/>
                <a:cs typeface="+mj-cs"/>
              </a:rPr>
              <a:t>	Was your prediction right?</a:t>
            </a:r>
          </a:p>
        </p:txBody>
      </p:sp>
      <p:pic>
        <p:nvPicPr>
          <p:cNvPr id="8" name="Picture 7">
            <a:extLst>
              <a:ext uri="{FF2B5EF4-FFF2-40B4-BE49-F238E27FC236}">
                <a16:creationId xmlns:a16="http://schemas.microsoft.com/office/drawing/2014/main" id="{1237FBB1-DBFD-42AF-8641-C9B8EEB3B82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814164" y="4625008"/>
            <a:ext cx="1059783" cy="2042491"/>
          </a:xfrm>
          <a:prstGeom prst="rect">
            <a:avLst/>
          </a:prstGeom>
        </p:spPr>
      </p:pic>
      <p:pic>
        <p:nvPicPr>
          <p:cNvPr id="3" name="Picture 2" descr="Text&#10;&#10;Description automatically generated">
            <a:extLst>
              <a:ext uri="{FF2B5EF4-FFF2-40B4-BE49-F238E27FC236}">
                <a16:creationId xmlns:a16="http://schemas.microsoft.com/office/drawing/2014/main" id="{40C2E50D-0C16-454E-904A-FB7D396982F5}"/>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680970" y="1220000"/>
            <a:ext cx="3264189" cy="2751992"/>
          </a:xfrm>
          <a:prstGeom prst="rect">
            <a:avLst/>
          </a:prstGeom>
        </p:spPr>
      </p:pic>
    </p:spTree>
    <p:extLst>
      <p:ext uri="{BB962C8B-B14F-4D97-AF65-F5344CB8AC3E}">
        <p14:creationId xmlns:p14="http://schemas.microsoft.com/office/powerpoint/2010/main" val="21430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TotalTime>
  <Words>700</Words>
  <Application>Microsoft Office PowerPoint</Application>
  <PresentationFormat>Widescreen</PresentationFormat>
  <Paragraphs>70</Paragraphs>
  <Slides>12</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Century Gothic</vt:lpstr>
      <vt:lpstr>Cooper Black</vt:lpstr>
      <vt:lpstr>Office Theme</vt:lpstr>
      <vt:lpstr>Primary science investigations rsc.li/3cOf6VL </vt:lpstr>
      <vt:lpstr>The leaky bottle</vt:lpstr>
      <vt:lpstr>Learning objectives</vt:lpstr>
      <vt:lpstr>Useful vocabulary</vt:lpstr>
      <vt:lpstr>What does it mean to be…</vt:lpstr>
      <vt:lpstr>PowerPoint Presentation</vt:lpstr>
      <vt:lpstr>Air pressure </vt:lpstr>
      <vt:lpstr>Method</vt:lpstr>
      <vt:lpstr>PowerPoint Presentation</vt:lpstr>
      <vt:lpstr>So, what’s going on?</vt:lpstr>
      <vt:lpstr>Evaluation How do you feel about our learning objectives today?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Leaky Bottle_primary science investigation_powerpoint</dc:title>
  <dc:subject>Use this powerpoint to help you carry out the leaky bottle investigation</dc:subject>
  <dc:creator>Melinda Welch</dc:creator>
  <cp:keywords>Primary science experiment_investigation_pressure_force_air pressure</cp:keywords>
  <cp:lastModifiedBy>Juliet Kennard</cp:lastModifiedBy>
  <cp:revision>252</cp:revision>
  <dcterms:created xsi:type="dcterms:W3CDTF">2021-04-13T16:26:00Z</dcterms:created>
  <dcterms:modified xsi:type="dcterms:W3CDTF">2021-06-24T17:26:42Z</dcterms:modified>
  <cp:category>Royal Society of Chemistry</cp:category>
</cp:coreProperties>
</file>