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4"/>
  </p:sldMasterIdLst>
  <p:notesMasterIdLst>
    <p:notesMasterId r:id="rId6"/>
  </p:notesMasterIdLst>
  <p:sldIdLst>
    <p:sldId id="294"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8102E"/>
    <a:srgbClr val="E6F1EF"/>
    <a:srgbClr val="006F62"/>
    <a:srgbClr val="EDF6F9"/>
    <a:srgbClr val="48A9C5"/>
    <a:srgbClr val="FAE7EA"/>
    <a:srgbClr val="F7DBE0"/>
    <a:srgbClr val="F4CFD5"/>
    <a:srgbClr val="FF9E1B"/>
    <a:srgbClr val="00497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998"/>
    <p:restoredTop sz="70499" autoAdjust="0"/>
  </p:normalViewPr>
  <p:slideViewPr>
    <p:cSldViewPr snapToGrid="0" snapToObjects="1">
      <p:cViewPr varScale="1">
        <p:scale>
          <a:sx n="54" d="100"/>
          <a:sy n="54" d="100"/>
        </p:scale>
        <p:origin x="616" y="60"/>
      </p:cViewPr>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539FEE6-68B1-4863-9977-3A95633844E7}" type="datetimeFigureOut">
              <a:rPr lang="en-GB" smtClean="0"/>
              <a:t>05/12/2023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59AEAF9-7482-4645-9523-1778CA73848E}" type="slidenum">
              <a:rPr lang="en-GB" smtClean="0"/>
              <a:t>‹#›</a:t>
            </a:fld>
            <a:endParaRPr lang="en-GB"/>
          </a:p>
        </p:txBody>
      </p:sp>
    </p:spTree>
    <p:extLst>
      <p:ext uri="{BB962C8B-B14F-4D97-AF65-F5344CB8AC3E}">
        <p14:creationId xmlns:p14="http://schemas.microsoft.com/office/powerpoint/2010/main" val="26773481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slide summarises a recent article published by </a:t>
            </a:r>
            <a:r>
              <a:rPr lang="en-GB" i="1" dirty="0"/>
              <a:t>Chemistry World</a:t>
            </a:r>
            <a:r>
              <a:rPr lang="en-GB" dirty="0"/>
              <a:t>. Use this as a lesson starter when teaching about nanoparticles.</a:t>
            </a:r>
          </a:p>
          <a:p>
            <a:endParaRPr lang="en-GB" dirty="0"/>
          </a:p>
          <a:p>
            <a:r>
              <a:rPr lang="en-GB" dirty="0"/>
              <a:t>Answers: </a:t>
            </a:r>
          </a:p>
          <a:p>
            <a:pPr marL="228600" indent="-228600">
              <a:buAutoNum type="arabicPeriod"/>
            </a:pPr>
            <a:r>
              <a:rPr lang="en-GB" baseline="0" dirty="0"/>
              <a:t>Nanoparticles is a structure with a diameter of 1 to 100 nm.</a:t>
            </a:r>
          </a:p>
          <a:p>
            <a:pPr marL="228600" indent="-228600">
              <a:buAutoNum type="arabicPeriod"/>
            </a:pPr>
            <a:r>
              <a:rPr lang="en-GB" baseline="0" dirty="0"/>
              <a:t>Nanoparticles have a large surface area to volume ratio.</a:t>
            </a:r>
          </a:p>
          <a:p>
            <a:pPr marL="228600" indent="-228600">
              <a:buAutoNum type="arabicPeriod"/>
            </a:pPr>
            <a:r>
              <a:rPr lang="en-GB" baseline="0" dirty="0"/>
              <a:t>Fulminating gold is a complex mixture and not a compound, so does not have a formula.</a:t>
            </a:r>
            <a:endParaRPr lang="en-US" baseline="0" dirty="0"/>
          </a:p>
        </p:txBody>
      </p:sp>
      <p:sp>
        <p:nvSpPr>
          <p:cNvPr id="4" name="Slide Number Placeholder 3"/>
          <p:cNvSpPr>
            <a:spLocks noGrp="1"/>
          </p:cNvSpPr>
          <p:nvPr>
            <p:ph type="sldNum" sz="quarter" idx="5"/>
          </p:nvPr>
        </p:nvSpPr>
        <p:spPr/>
        <p:txBody>
          <a:bodyPr/>
          <a:lstStyle/>
          <a:p>
            <a:fld id="{659AEAF9-7482-4645-9523-1778CA73848E}" type="slidenum">
              <a:rPr lang="en-GB" smtClean="0"/>
              <a:t>1</a:t>
            </a:fld>
            <a:endParaRPr lang="en-GB"/>
          </a:p>
        </p:txBody>
      </p:sp>
    </p:spTree>
    <p:extLst>
      <p:ext uri="{BB962C8B-B14F-4D97-AF65-F5344CB8AC3E}">
        <p14:creationId xmlns:p14="http://schemas.microsoft.com/office/powerpoint/2010/main" val="671078817"/>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hyperlink" Target="https://rsc.li/2UfBalB" TargetMode="Externa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hyperlink" Target="https://rsc.li/2UfBalB" TargetMode="External"/></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hyperlink" Target="https://rsc.li/2UfBalB" TargetMode="Externa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4-16 years Title, single line, generic photo">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38610100-38BC-194F-9079-8DDE723951FF}"/>
              </a:ext>
            </a:extLst>
          </p:cNvPr>
          <p:cNvPicPr>
            <a:picLocks/>
          </p:cNvPicPr>
          <p:nvPr userDrawn="1"/>
        </p:nvPicPr>
        <p:blipFill>
          <a:blip r:embed="rId2"/>
          <a:stretch>
            <a:fillRect/>
          </a:stretch>
        </p:blipFill>
        <p:spPr>
          <a:xfrm>
            <a:off x="823" y="0"/>
            <a:ext cx="12196800" cy="6856330"/>
          </a:xfrm>
          <a:prstGeom prst="rect">
            <a:avLst/>
          </a:prstGeom>
        </p:spPr>
      </p:pic>
      <p:pic>
        <p:nvPicPr>
          <p:cNvPr id="5" name="Picture 4">
            <a:extLst>
              <a:ext uri="{FF2B5EF4-FFF2-40B4-BE49-F238E27FC236}">
                <a16:creationId xmlns:a16="http://schemas.microsoft.com/office/drawing/2014/main" id="{BBA549A9-FDA4-D149-B497-B5121421C2DF}"/>
              </a:ext>
            </a:extLst>
          </p:cNvPr>
          <p:cNvPicPr>
            <a:picLocks noChangeAspect="1"/>
          </p:cNvPicPr>
          <p:nvPr userDrawn="1"/>
        </p:nvPicPr>
        <p:blipFill>
          <a:blip r:embed="rId3"/>
          <a:stretch>
            <a:fillRect/>
          </a:stretch>
        </p:blipFill>
        <p:spPr>
          <a:xfrm>
            <a:off x="5339623" y="0"/>
            <a:ext cx="6858000" cy="6858000"/>
          </a:xfrm>
          <a:prstGeom prst="rect">
            <a:avLst/>
          </a:prstGeom>
        </p:spPr>
      </p:pic>
      <p:pic>
        <p:nvPicPr>
          <p:cNvPr id="12" name="Picture 11">
            <a:extLst>
              <a:ext uri="{FF2B5EF4-FFF2-40B4-BE49-F238E27FC236}">
                <a16:creationId xmlns:a16="http://schemas.microsoft.com/office/drawing/2014/main" id="{4C3C2113-31B6-7F4D-83F0-729A1B46C583}"/>
              </a:ext>
            </a:extLst>
          </p:cNvPr>
          <p:cNvPicPr>
            <a:picLocks noChangeAspect="1"/>
          </p:cNvPicPr>
          <p:nvPr userDrawn="1"/>
        </p:nvPicPr>
        <p:blipFill>
          <a:blip r:embed="rId4"/>
          <a:stretch>
            <a:fillRect/>
          </a:stretch>
        </p:blipFill>
        <p:spPr>
          <a:xfrm>
            <a:off x="0" y="0"/>
            <a:ext cx="7485972" cy="6858000"/>
          </a:xfrm>
          <a:prstGeom prst="rect">
            <a:avLst/>
          </a:prstGeom>
        </p:spPr>
      </p:pic>
      <p:pic>
        <p:nvPicPr>
          <p:cNvPr id="25" name="Picture 24">
            <a:extLst>
              <a:ext uri="{FF2B5EF4-FFF2-40B4-BE49-F238E27FC236}">
                <a16:creationId xmlns:a16="http://schemas.microsoft.com/office/drawing/2014/main" id="{7AE3D22E-2B57-CE4A-B915-F81A74DD96F1}"/>
              </a:ext>
            </a:extLst>
          </p:cNvPr>
          <p:cNvPicPr>
            <a:picLocks noChangeAspect="1"/>
          </p:cNvPicPr>
          <p:nvPr userDrawn="1"/>
        </p:nvPicPr>
        <p:blipFill>
          <a:blip r:embed="rId5"/>
          <a:stretch>
            <a:fillRect/>
          </a:stretch>
        </p:blipFill>
        <p:spPr>
          <a:xfrm>
            <a:off x="3562957" y="0"/>
            <a:ext cx="3991277" cy="6861600"/>
          </a:xfrm>
          <a:prstGeom prst="rect">
            <a:avLst/>
          </a:prstGeom>
        </p:spPr>
      </p:pic>
      <p:pic>
        <p:nvPicPr>
          <p:cNvPr id="27" name="Picture 26">
            <a:extLst>
              <a:ext uri="{FF2B5EF4-FFF2-40B4-BE49-F238E27FC236}">
                <a16:creationId xmlns:a16="http://schemas.microsoft.com/office/drawing/2014/main" id="{E4983CAC-993B-784B-BDEA-00ABFD7B6D78}"/>
              </a:ext>
            </a:extLst>
          </p:cNvPr>
          <p:cNvPicPr>
            <a:picLocks/>
          </p:cNvPicPr>
          <p:nvPr userDrawn="1"/>
        </p:nvPicPr>
        <p:blipFill>
          <a:blip r:embed="rId6"/>
          <a:stretch>
            <a:fillRect/>
          </a:stretch>
        </p:blipFill>
        <p:spPr>
          <a:xfrm>
            <a:off x="4436982" y="0"/>
            <a:ext cx="3195988" cy="2815200"/>
          </a:xfrm>
          <a:prstGeom prst="rect">
            <a:avLst/>
          </a:prstGeom>
        </p:spPr>
      </p:pic>
      <p:sp>
        <p:nvSpPr>
          <p:cNvPr id="15" name="Title 1">
            <a:extLst>
              <a:ext uri="{FF2B5EF4-FFF2-40B4-BE49-F238E27FC236}">
                <a16:creationId xmlns:a16="http://schemas.microsoft.com/office/drawing/2014/main" id="{8E12F9B7-525F-0A4B-9E77-89C192EAFCBE}"/>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14–16 years</a:t>
            </a:r>
            <a:endParaRPr lang="en-US" dirty="0"/>
          </a:p>
        </p:txBody>
      </p:sp>
      <p:sp>
        <p:nvSpPr>
          <p:cNvPr id="16" name="Subtitle 2">
            <a:extLst>
              <a:ext uri="{FF2B5EF4-FFF2-40B4-BE49-F238E27FC236}">
                <a16:creationId xmlns:a16="http://schemas.microsoft.com/office/drawing/2014/main" id="{4B3093CA-596C-304F-86CF-A159FB36541B}"/>
              </a:ext>
            </a:extLst>
          </p:cNvPr>
          <p:cNvSpPr>
            <a:spLocks noGrp="1"/>
          </p:cNvSpPr>
          <p:nvPr>
            <p:ph type="subTitle" idx="1" hasCustomPrompt="1"/>
          </p:nvPr>
        </p:nvSpPr>
        <p:spPr>
          <a:xfrm>
            <a:off x="540000" y="1980000"/>
            <a:ext cx="5220000" cy="713843"/>
          </a:xfrm>
        </p:spPr>
        <p:txBody>
          <a:bodyPr lIns="0" tIns="0" rIns="0" bIns="0">
            <a:noAutofit/>
          </a:bodyPr>
          <a:lstStyle>
            <a:lvl1pPr marL="0" indent="0" algn="l">
              <a:spcBef>
                <a:spcPts val="0"/>
              </a:spcBef>
              <a:buNone/>
              <a:defRPr sz="5000" b="1" i="0">
                <a:solidFill>
                  <a:srgbClr val="C8102E"/>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Single line title</a:t>
            </a:r>
            <a:endParaRPr lang="en-US" dirty="0"/>
          </a:p>
        </p:txBody>
      </p:sp>
      <p:pic>
        <p:nvPicPr>
          <p:cNvPr id="17" name="Picture 16">
            <a:extLst>
              <a:ext uri="{FF2B5EF4-FFF2-40B4-BE49-F238E27FC236}">
                <a16:creationId xmlns:a16="http://schemas.microsoft.com/office/drawing/2014/main" id="{C921A4C6-5661-3A4E-8B85-9900DC479D2E}"/>
              </a:ext>
            </a:extLst>
          </p:cNvPr>
          <p:cNvPicPr>
            <a:picLocks noChangeAspect="1"/>
          </p:cNvPicPr>
          <p:nvPr userDrawn="1"/>
        </p:nvPicPr>
        <p:blipFill>
          <a:blip r:embed="rId7"/>
          <a:stretch>
            <a:fillRect/>
          </a:stretch>
        </p:blipFill>
        <p:spPr>
          <a:xfrm>
            <a:off x="540000" y="5640908"/>
            <a:ext cx="2568960" cy="716919"/>
          </a:xfrm>
          <a:prstGeom prst="rect">
            <a:avLst/>
          </a:prstGeom>
        </p:spPr>
      </p:pic>
      <p:pic>
        <p:nvPicPr>
          <p:cNvPr id="18" name="Picture 17">
            <a:extLst>
              <a:ext uri="{FF2B5EF4-FFF2-40B4-BE49-F238E27FC236}">
                <a16:creationId xmlns:a16="http://schemas.microsoft.com/office/drawing/2014/main" id="{CE05D642-4592-B14D-98B6-B60260A6476A}"/>
              </a:ext>
            </a:extLst>
          </p:cNvPr>
          <p:cNvPicPr>
            <a:picLocks noChangeAspect="1"/>
          </p:cNvPicPr>
          <p:nvPr userDrawn="1"/>
        </p:nvPicPr>
        <p:blipFill>
          <a:blip r:embed="rId8"/>
          <a:stretch>
            <a:fillRect/>
          </a:stretch>
        </p:blipFill>
        <p:spPr>
          <a:xfrm>
            <a:off x="3648960" y="5816600"/>
            <a:ext cx="1754412" cy="417717"/>
          </a:xfrm>
          <a:prstGeom prst="rect">
            <a:avLst/>
          </a:prstGeom>
        </p:spPr>
      </p:pic>
      <p:sp>
        <p:nvSpPr>
          <p:cNvPr id="13" name="Title 1">
            <a:extLst>
              <a:ext uri="{FF2B5EF4-FFF2-40B4-BE49-F238E27FC236}">
                <a16:creationId xmlns:a16="http://schemas.microsoft.com/office/drawing/2014/main" id="{A5BB0AE8-6DC8-9941-9AD4-FAD7BFF45B99}"/>
              </a:ext>
            </a:extLst>
          </p:cNvPr>
          <p:cNvSpPr txBox="1">
            <a:spLocks/>
          </p:cNvSpPr>
          <p:nvPr userDrawn="1"/>
        </p:nvSpPr>
        <p:spPr>
          <a:xfrm>
            <a:off x="9450000" y="5850000"/>
            <a:ext cx="2160000" cy="336777"/>
          </a:xfrm>
          <a:prstGeom prst="rect">
            <a:avLst/>
          </a:prstGeom>
        </p:spPr>
        <p:txBody>
          <a:bodyPr vert="horz" lIns="0" tIns="0" rIns="0" bIns="0" rtlCol="0" anchor="b" anchorCtr="0">
            <a:normAutofit/>
          </a:bodyPr>
          <a:lstStyle>
            <a:lvl1pPr algn="l" defTabSz="914400" rtl="0" eaLnBrk="1" latinLnBrk="0" hangingPunct="1">
              <a:lnSpc>
                <a:spcPct val="90000"/>
              </a:lnSpc>
              <a:spcBef>
                <a:spcPct val="0"/>
              </a:spcBef>
              <a:buNone/>
              <a:defRPr sz="2400" b="1" i="0" kern="1200">
                <a:solidFill>
                  <a:schemeClr val="tx1"/>
                </a:solidFill>
                <a:latin typeface="Century Gothic" panose="020B0502020202020204" pitchFamily="34" charset="0"/>
                <a:ea typeface="+mj-ea"/>
                <a:cs typeface="+mj-cs"/>
              </a:defRPr>
            </a:lvl1pPr>
          </a:lstStyle>
          <a:p>
            <a:pPr algn="r"/>
            <a:r>
              <a:rPr lang="en-GB" sz="1600" b="1" i="0" u="none" kern="1200" dirty="0">
                <a:solidFill>
                  <a:schemeClr val="bg1"/>
                </a:solidFill>
                <a:effectLst/>
                <a:latin typeface="Century Gothic" panose="020B0502020202020204" pitchFamily="34" charset="0"/>
                <a:ea typeface="+mj-ea"/>
                <a:cs typeface="+mj-cs"/>
                <a:hlinkClick r:id="rId9">
                  <a:extLst>
                    <a:ext uri="{A12FA001-AC4F-418D-AE19-62706E023703}">
                      <ahyp:hlinkClr xmlns:ahyp="http://schemas.microsoft.com/office/drawing/2018/hyperlinkcolor" val="tx"/>
                    </a:ext>
                  </a:extLst>
                </a:hlinkClick>
              </a:rPr>
              <a:t>https://rsc.li/2UfBalB</a:t>
            </a:r>
            <a:endParaRPr lang="en-US" sz="1600" u="none" dirty="0">
              <a:solidFill>
                <a:schemeClr val="bg1"/>
              </a:solidFill>
            </a:endParaRPr>
          </a:p>
        </p:txBody>
      </p:sp>
    </p:spTree>
    <p:extLst>
      <p:ext uri="{BB962C8B-B14F-4D97-AF65-F5344CB8AC3E}">
        <p14:creationId xmlns:p14="http://schemas.microsoft.com/office/powerpoint/2010/main" val="41709657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smaller tex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D6356E9-83DB-3846-875C-C5E5EC7EAC3A}"/>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7" name="Title 1">
            <a:extLst>
              <a:ext uri="{FF2B5EF4-FFF2-40B4-BE49-F238E27FC236}">
                <a16:creationId xmlns:a16="http://schemas.microsoft.com/office/drawing/2014/main" id="{13FA7FB9-7137-9A45-867D-BCE63D3F8DC1}"/>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Acknowledgements</a:t>
            </a:r>
            <a:endParaRPr lang="en-US" dirty="0"/>
          </a:p>
        </p:txBody>
      </p:sp>
      <p:sp>
        <p:nvSpPr>
          <p:cNvPr id="8" name="Rectangle 7">
            <a:extLst>
              <a:ext uri="{FF2B5EF4-FFF2-40B4-BE49-F238E27FC236}">
                <a16:creationId xmlns:a16="http://schemas.microsoft.com/office/drawing/2014/main" id="{8BA6B8E1-696C-5E4F-9D45-7AC232FB1B33}"/>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72D3B23A-8279-7E4D-B704-7EA3436F9DC4}"/>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0" name="Picture 9">
            <a:extLst>
              <a:ext uri="{FF2B5EF4-FFF2-40B4-BE49-F238E27FC236}">
                <a16:creationId xmlns:a16="http://schemas.microsoft.com/office/drawing/2014/main" id="{9A2D1C70-0A69-9541-B558-61D09370CE80}"/>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12" name="Content Placeholder 2">
            <a:extLst>
              <a:ext uri="{FF2B5EF4-FFF2-40B4-BE49-F238E27FC236}">
                <a16:creationId xmlns:a16="http://schemas.microsoft.com/office/drawing/2014/main" id="{4E92CBCD-F514-E94A-B0E6-0F1674066114}"/>
              </a:ext>
            </a:extLst>
          </p:cNvPr>
          <p:cNvSpPr>
            <a:spLocks noGrp="1"/>
          </p:cNvSpPr>
          <p:nvPr>
            <p:ph idx="1" hasCustomPrompt="1"/>
          </p:nvPr>
        </p:nvSpPr>
        <p:spPr>
          <a:xfrm>
            <a:off x="540000" y="1260000"/>
            <a:ext cx="10080000" cy="5040000"/>
          </a:xfrm>
        </p:spPr>
        <p:txBody>
          <a:bodyPr lIns="0" tIns="0" rIns="0" bIns="0">
            <a:normAutofit/>
          </a:bodyPr>
          <a:lstStyle>
            <a:lvl1pPr marL="230400" indent="-230400">
              <a:lnSpc>
                <a:spcPct val="100000"/>
              </a:lnSpc>
              <a:spcBef>
                <a:spcPts val="0"/>
              </a:spcBef>
              <a:spcAft>
                <a:spcPts val="1200"/>
              </a:spcAft>
              <a:buFontTx/>
              <a:buNone/>
              <a:defRPr sz="1800" b="0" i="0">
                <a:latin typeface="Century Gothic" panose="020B0502020202020204" pitchFamily="34" charset="0"/>
              </a:defRPr>
            </a:lvl1pPr>
          </a:lstStyle>
          <a:p>
            <a:r>
              <a:rPr lang="en-US" dirty="0"/>
              <a:t>Here is the text</a:t>
            </a:r>
          </a:p>
        </p:txBody>
      </p:sp>
    </p:spTree>
    <p:extLst>
      <p:ext uri="{BB962C8B-B14F-4D97-AF65-F5344CB8AC3E}">
        <p14:creationId xmlns:p14="http://schemas.microsoft.com/office/powerpoint/2010/main" val="34917109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4-16 years Title, double line, content photo">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D691BC6-D72A-6741-958D-F420E148587A}"/>
              </a:ext>
            </a:extLst>
          </p:cNvPr>
          <p:cNvPicPr>
            <a:picLocks/>
          </p:cNvPicPr>
          <p:nvPr userDrawn="1"/>
        </p:nvPicPr>
        <p:blipFill>
          <a:blip r:embed="rId2"/>
          <a:stretch>
            <a:fillRect/>
          </a:stretch>
        </p:blipFill>
        <p:spPr>
          <a:xfrm>
            <a:off x="823" y="0"/>
            <a:ext cx="12196800" cy="6856330"/>
          </a:xfrm>
          <a:prstGeom prst="rect">
            <a:avLst/>
          </a:prstGeom>
        </p:spPr>
      </p:pic>
      <p:pic>
        <p:nvPicPr>
          <p:cNvPr id="12" name="Picture 11">
            <a:extLst>
              <a:ext uri="{FF2B5EF4-FFF2-40B4-BE49-F238E27FC236}">
                <a16:creationId xmlns:a16="http://schemas.microsoft.com/office/drawing/2014/main" id="{E9E727C2-D80B-264D-94C3-9BC1E36809DC}"/>
              </a:ext>
            </a:extLst>
          </p:cNvPr>
          <p:cNvPicPr>
            <a:picLocks noChangeAspect="1"/>
          </p:cNvPicPr>
          <p:nvPr userDrawn="1"/>
        </p:nvPicPr>
        <p:blipFill>
          <a:blip r:embed="rId3"/>
          <a:stretch>
            <a:fillRect/>
          </a:stretch>
        </p:blipFill>
        <p:spPr>
          <a:xfrm>
            <a:off x="5339623" y="0"/>
            <a:ext cx="6858000" cy="6858000"/>
          </a:xfrm>
          <a:prstGeom prst="rect">
            <a:avLst/>
          </a:prstGeom>
        </p:spPr>
      </p:pic>
      <p:pic>
        <p:nvPicPr>
          <p:cNvPr id="13" name="Picture 12">
            <a:extLst>
              <a:ext uri="{FF2B5EF4-FFF2-40B4-BE49-F238E27FC236}">
                <a16:creationId xmlns:a16="http://schemas.microsoft.com/office/drawing/2014/main" id="{F2C25AED-0875-2647-84A2-6621C0D4157D}"/>
              </a:ext>
            </a:extLst>
          </p:cNvPr>
          <p:cNvPicPr>
            <a:picLocks noChangeAspect="1"/>
          </p:cNvPicPr>
          <p:nvPr userDrawn="1"/>
        </p:nvPicPr>
        <p:blipFill>
          <a:blip r:embed="rId4"/>
          <a:stretch>
            <a:fillRect/>
          </a:stretch>
        </p:blipFill>
        <p:spPr>
          <a:xfrm>
            <a:off x="0" y="0"/>
            <a:ext cx="7485972" cy="6858000"/>
          </a:xfrm>
          <a:prstGeom prst="rect">
            <a:avLst/>
          </a:prstGeom>
        </p:spPr>
      </p:pic>
      <p:pic>
        <p:nvPicPr>
          <p:cNvPr id="18" name="Picture 17">
            <a:extLst>
              <a:ext uri="{FF2B5EF4-FFF2-40B4-BE49-F238E27FC236}">
                <a16:creationId xmlns:a16="http://schemas.microsoft.com/office/drawing/2014/main" id="{61D0A769-27C5-794F-BB2C-54D8520DEA0A}"/>
              </a:ext>
            </a:extLst>
          </p:cNvPr>
          <p:cNvPicPr>
            <a:picLocks noChangeAspect="1"/>
          </p:cNvPicPr>
          <p:nvPr userDrawn="1"/>
        </p:nvPicPr>
        <p:blipFill>
          <a:blip r:embed="rId5"/>
          <a:stretch>
            <a:fillRect/>
          </a:stretch>
        </p:blipFill>
        <p:spPr>
          <a:xfrm>
            <a:off x="3562957" y="0"/>
            <a:ext cx="3991277" cy="6861600"/>
          </a:xfrm>
          <a:prstGeom prst="rect">
            <a:avLst/>
          </a:prstGeom>
        </p:spPr>
      </p:pic>
      <p:pic>
        <p:nvPicPr>
          <p:cNvPr id="19" name="Picture 18">
            <a:extLst>
              <a:ext uri="{FF2B5EF4-FFF2-40B4-BE49-F238E27FC236}">
                <a16:creationId xmlns:a16="http://schemas.microsoft.com/office/drawing/2014/main" id="{A7ADC76F-BA8F-214E-B243-0EA627DD15EE}"/>
              </a:ext>
            </a:extLst>
          </p:cNvPr>
          <p:cNvPicPr>
            <a:picLocks/>
          </p:cNvPicPr>
          <p:nvPr userDrawn="1"/>
        </p:nvPicPr>
        <p:blipFill>
          <a:blip r:embed="rId6"/>
          <a:stretch>
            <a:fillRect/>
          </a:stretch>
        </p:blipFill>
        <p:spPr>
          <a:xfrm>
            <a:off x="4436982" y="0"/>
            <a:ext cx="3195988" cy="2815200"/>
          </a:xfrm>
          <a:prstGeom prst="rect">
            <a:avLst/>
          </a:prstGeom>
        </p:spPr>
      </p:pic>
      <p:sp>
        <p:nvSpPr>
          <p:cNvPr id="20" name="Title 1">
            <a:extLst>
              <a:ext uri="{FF2B5EF4-FFF2-40B4-BE49-F238E27FC236}">
                <a16:creationId xmlns:a16="http://schemas.microsoft.com/office/drawing/2014/main" id="{BB26D91E-C4B8-AA46-ABD6-429FEA0A917D}"/>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14–16 years</a:t>
            </a:r>
            <a:endParaRPr lang="en-US" dirty="0"/>
          </a:p>
        </p:txBody>
      </p:sp>
      <p:sp>
        <p:nvSpPr>
          <p:cNvPr id="23" name="Subtitle 2">
            <a:extLst>
              <a:ext uri="{FF2B5EF4-FFF2-40B4-BE49-F238E27FC236}">
                <a16:creationId xmlns:a16="http://schemas.microsoft.com/office/drawing/2014/main" id="{7D9DF858-8FC9-1C4F-9D6D-B98DF46EDE03}"/>
              </a:ext>
            </a:extLst>
          </p:cNvPr>
          <p:cNvSpPr>
            <a:spLocks noGrp="1"/>
          </p:cNvSpPr>
          <p:nvPr>
            <p:ph type="subTitle" idx="1" hasCustomPrompt="1"/>
          </p:nvPr>
        </p:nvSpPr>
        <p:spPr>
          <a:xfrm>
            <a:off x="540000" y="1980000"/>
            <a:ext cx="5220000" cy="1789112"/>
          </a:xfrm>
        </p:spPr>
        <p:txBody>
          <a:bodyPr lIns="0" tIns="0" rIns="0" bIns="0">
            <a:noAutofit/>
          </a:bodyPr>
          <a:lstStyle>
            <a:lvl1pPr marL="0" indent="0" algn="l">
              <a:spcBef>
                <a:spcPts val="0"/>
              </a:spcBef>
              <a:buNone/>
              <a:defRPr sz="5000" b="1" i="0">
                <a:solidFill>
                  <a:srgbClr val="C8102E"/>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Double line title with turnover</a:t>
            </a:r>
            <a:endParaRPr lang="en-US" dirty="0"/>
          </a:p>
        </p:txBody>
      </p:sp>
      <p:pic>
        <p:nvPicPr>
          <p:cNvPr id="24" name="Picture 23">
            <a:extLst>
              <a:ext uri="{FF2B5EF4-FFF2-40B4-BE49-F238E27FC236}">
                <a16:creationId xmlns:a16="http://schemas.microsoft.com/office/drawing/2014/main" id="{D2E5BEC9-7686-2241-AE5C-CEEBC1DA495A}"/>
              </a:ext>
            </a:extLst>
          </p:cNvPr>
          <p:cNvPicPr>
            <a:picLocks noChangeAspect="1"/>
          </p:cNvPicPr>
          <p:nvPr userDrawn="1"/>
        </p:nvPicPr>
        <p:blipFill>
          <a:blip r:embed="rId7"/>
          <a:stretch>
            <a:fillRect/>
          </a:stretch>
        </p:blipFill>
        <p:spPr>
          <a:xfrm>
            <a:off x="540000" y="5640908"/>
            <a:ext cx="2568960" cy="716919"/>
          </a:xfrm>
          <a:prstGeom prst="rect">
            <a:avLst/>
          </a:prstGeom>
        </p:spPr>
      </p:pic>
      <p:pic>
        <p:nvPicPr>
          <p:cNvPr id="25" name="Picture 24">
            <a:extLst>
              <a:ext uri="{FF2B5EF4-FFF2-40B4-BE49-F238E27FC236}">
                <a16:creationId xmlns:a16="http://schemas.microsoft.com/office/drawing/2014/main" id="{7C4DEFC6-320B-5246-85C1-E493344F5648}"/>
              </a:ext>
            </a:extLst>
          </p:cNvPr>
          <p:cNvPicPr>
            <a:picLocks noChangeAspect="1"/>
          </p:cNvPicPr>
          <p:nvPr userDrawn="1"/>
        </p:nvPicPr>
        <p:blipFill>
          <a:blip r:embed="rId8"/>
          <a:stretch>
            <a:fillRect/>
          </a:stretch>
        </p:blipFill>
        <p:spPr>
          <a:xfrm>
            <a:off x="3648960" y="5816600"/>
            <a:ext cx="1754412" cy="417717"/>
          </a:xfrm>
          <a:prstGeom prst="rect">
            <a:avLst/>
          </a:prstGeom>
        </p:spPr>
      </p:pic>
      <p:sp>
        <p:nvSpPr>
          <p:cNvPr id="14" name="Title 1">
            <a:extLst>
              <a:ext uri="{FF2B5EF4-FFF2-40B4-BE49-F238E27FC236}">
                <a16:creationId xmlns:a16="http://schemas.microsoft.com/office/drawing/2014/main" id="{81CC5E98-2B71-6344-A937-ED75B3E16CA3}"/>
              </a:ext>
            </a:extLst>
          </p:cNvPr>
          <p:cNvSpPr txBox="1">
            <a:spLocks/>
          </p:cNvSpPr>
          <p:nvPr userDrawn="1"/>
        </p:nvSpPr>
        <p:spPr>
          <a:xfrm>
            <a:off x="9450000" y="5850000"/>
            <a:ext cx="2160000" cy="336777"/>
          </a:xfrm>
          <a:prstGeom prst="rect">
            <a:avLst/>
          </a:prstGeom>
        </p:spPr>
        <p:txBody>
          <a:bodyPr vert="horz" lIns="0" tIns="0" rIns="0" bIns="0" rtlCol="0" anchor="b" anchorCtr="0">
            <a:normAutofit/>
          </a:bodyPr>
          <a:lstStyle>
            <a:lvl1pPr algn="l" defTabSz="914400" rtl="0" eaLnBrk="1" latinLnBrk="0" hangingPunct="1">
              <a:lnSpc>
                <a:spcPct val="90000"/>
              </a:lnSpc>
              <a:spcBef>
                <a:spcPct val="0"/>
              </a:spcBef>
              <a:buNone/>
              <a:defRPr sz="2400" b="1" i="0" kern="1200">
                <a:solidFill>
                  <a:schemeClr val="tx1"/>
                </a:solidFill>
                <a:latin typeface="Century Gothic" panose="020B0502020202020204" pitchFamily="34" charset="0"/>
                <a:ea typeface="+mj-ea"/>
                <a:cs typeface="+mj-cs"/>
              </a:defRPr>
            </a:lvl1pPr>
          </a:lstStyle>
          <a:p>
            <a:pPr algn="r"/>
            <a:r>
              <a:rPr lang="en-GB" sz="1600" b="1" i="0" u="none" kern="1200" dirty="0">
                <a:solidFill>
                  <a:schemeClr val="bg1"/>
                </a:solidFill>
                <a:effectLst/>
                <a:latin typeface="Century Gothic" panose="020B0502020202020204" pitchFamily="34" charset="0"/>
                <a:ea typeface="+mj-ea"/>
                <a:cs typeface="+mj-cs"/>
                <a:hlinkClick r:id="rId9">
                  <a:extLst>
                    <a:ext uri="{A12FA001-AC4F-418D-AE19-62706E023703}">
                      <ahyp:hlinkClr xmlns:ahyp="http://schemas.microsoft.com/office/drawing/2018/hyperlinkcolor" val="tx"/>
                    </a:ext>
                  </a:extLst>
                </a:hlinkClick>
              </a:rPr>
              <a:t>https://rsc.li/2UfBalB</a:t>
            </a:r>
            <a:endParaRPr lang="en-US" sz="1600" u="none" dirty="0">
              <a:solidFill>
                <a:schemeClr val="bg1"/>
              </a:solidFill>
            </a:endParaRPr>
          </a:p>
        </p:txBody>
      </p:sp>
    </p:spTree>
    <p:extLst>
      <p:ext uri="{BB962C8B-B14F-4D97-AF65-F5344CB8AC3E}">
        <p14:creationId xmlns:p14="http://schemas.microsoft.com/office/powerpoint/2010/main" val="1320281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4-16 years Title, triple line, no photo">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9F2D102C-435D-1247-9482-FA39153AC15A}"/>
              </a:ext>
            </a:extLst>
          </p:cNvPr>
          <p:cNvPicPr>
            <a:picLocks/>
          </p:cNvPicPr>
          <p:nvPr userDrawn="1"/>
        </p:nvPicPr>
        <p:blipFill>
          <a:blip r:embed="rId2"/>
          <a:stretch>
            <a:fillRect/>
          </a:stretch>
        </p:blipFill>
        <p:spPr>
          <a:xfrm>
            <a:off x="823" y="0"/>
            <a:ext cx="12196800" cy="6856330"/>
          </a:xfrm>
          <a:prstGeom prst="rect">
            <a:avLst/>
          </a:prstGeom>
        </p:spPr>
      </p:pic>
      <p:pic>
        <p:nvPicPr>
          <p:cNvPr id="12" name="Picture 11">
            <a:extLst>
              <a:ext uri="{FF2B5EF4-FFF2-40B4-BE49-F238E27FC236}">
                <a16:creationId xmlns:a16="http://schemas.microsoft.com/office/drawing/2014/main" id="{17813B56-FDD1-0F40-B923-3F191328A33A}"/>
              </a:ext>
            </a:extLst>
          </p:cNvPr>
          <p:cNvPicPr>
            <a:picLocks noChangeAspect="1"/>
          </p:cNvPicPr>
          <p:nvPr userDrawn="1"/>
        </p:nvPicPr>
        <p:blipFill>
          <a:blip r:embed="rId3"/>
          <a:stretch>
            <a:fillRect/>
          </a:stretch>
        </p:blipFill>
        <p:spPr>
          <a:xfrm>
            <a:off x="5339623" y="0"/>
            <a:ext cx="6858000" cy="6858000"/>
          </a:xfrm>
          <a:prstGeom prst="rect">
            <a:avLst/>
          </a:prstGeom>
        </p:spPr>
      </p:pic>
      <p:pic>
        <p:nvPicPr>
          <p:cNvPr id="13" name="Picture 12">
            <a:extLst>
              <a:ext uri="{FF2B5EF4-FFF2-40B4-BE49-F238E27FC236}">
                <a16:creationId xmlns:a16="http://schemas.microsoft.com/office/drawing/2014/main" id="{20670BE4-3267-6144-9BEC-0A5842E71904}"/>
              </a:ext>
            </a:extLst>
          </p:cNvPr>
          <p:cNvPicPr>
            <a:picLocks noChangeAspect="1"/>
          </p:cNvPicPr>
          <p:nvPr userDrawn="1"/>
        </p:nvPicPr>
        <p:blipFill>
          <a:blip r:embed="rId4"/>
          <a:stretch>
            <a:fillRect/>
          </a:stretch>
        </p:blipFill>
        <p:spPr>
          <a:xfrm>
            <a:off x="0" y="0"/>
            <a:ext cx="7485972" cy="6858000"/>
          </a:xfrm>
          <a:prstGeom prst="rect">
            <a:avLst/>
          </a:prstGeom>
        </p:spPr>
      </p:pic>
      <p:pic>
        <p:nvPicPr>
          <p:cNvPr id="18" name="Picture 17">
            <a:extLst>
              <a:ext uri="{FF2B5EF4-FFF2-40B4-BE49-F238E27FC236}">
                <a16:creationId xmlns:a16="http://schemas.microsoft.com/office/drawing/2014/main" id="{1D271170-6657-144A-B313-197829316174}"/>
              </a:ext>
            </a:extLst>
          </p:cNvPr>
          <p:cNvPicPr>
            <a:picLocks noChangeAspect="1"/>
          </p:cNvPicPr>
          <p:nvPr userDrawn="1"/>
        </p:nvPicPr>
        <p:blipFill>
          <a:blip r:embed="rId5"/>
          <a:stretch>
            <a:fillRect/>
          </a:stretch>
        </p:blipFill>
        <p:spPr>
          <a:xfrm>
            <a:off x="3562957" y="0"/>
            <a:ext cx="3991277" cy="6861600"/>
          </a:xfrm>
          <a:prstGeom prst="rect">
            <a:avLst/>
          </a:prstGeom>
        </p:spPr>
      </p:pic>
      <p:pic>
        <p:nvPicPr>
          <p:cNvPr id="19" name="Picture 18">
            <a:extLst>
              <a:ext uri="{FF2B5EF4-FFF2-40B4-BE49-F238E27FC236}">
                <a16:creationId xmlns:a16="http://schemas.microsoft.com/office/drawing/2014/main" id="{F658CCC5-9B98-EA4E-B87D-06F4CFA1356F}"/>
              </a:ext>
            </a:extLst>
          </p:cNvPr>
          <p:cNvPicPr>
            <a:picLocks/>
          </p:cNvPicPr>
          <p:nvPr userDrawn="1"/>
        </p:nvPicPr>
        <p:blipFill>
          <a:blip r:embed="rId6"/>
          <a:stretch>
            <a:fillRect/>
          </a:stretch>
        </p:blipFill>
        <p:spPr>
          <a:xfrm>
            <a:off x="4436982" y="0"/>
            <a:ext cx="3195988" cy="2815200"/>
          </a:xfrm>
          <a:prstGeom prst="rect">
            <a:avLst/>
          </a:prstGeom>
        </p:spPr>
      </p:pic>
      <p:sp>
        <p:nvSpPr>
          <p:cNvPr id="20" name="Title 1">
            <a:extLst>
              <a:ext uri="{FF2B5EF4-FFF2-40B4-BE49-F238E27FC236}">
                <a16:creationId xmlns:a16="http://schemas.microsoft.com/office/drawing/2014/main" id="{1F49BB23-095E-0349-B695-0649F94B3898}"/>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14–16 years</a:t>
            </a:r>
            <a:endParaRPr lang="en-US" dirty="0"/>
          </a:p>
        </p:txBody>
      </p:sp>
      <p:sp>
        <p:nvSpPr>
          <p:cNvPr id="23" name="Subtitle 2">
            <a:extLst>
              <a:ext uri="{FF2B5EF4-FFF2-40B4-BE49-F238E27FC236}">
                <a16:creationId xmlns:a16="http://schemas.microsoft.com/office/drawing/2014/main" id="{E8641A31-A6C0-CB44-B10F-BD75069256DD}"/>
              </a:ext>
            </a:extLst>
          </p:cNvPr>
          <p:cNvSpPr>
            <a:spLocks noGrp="1"/>
          </p:cNvSpPr>
          <p:nvPr>
            <p:ph type="subTitle" idx="1" hasCustomPrompt="1"/>
          </p:nvPr>
        </p:nvSpPr>
        <p:spPr>
          <a:xfrm>
            <a:off x="540000" y="1980000"/>
            <a:ext cx="5220000" cy="2447034"/>
          </a:xfrm>
        </p:spPr>
        <p:txBody>
          <a:bodyPr lIns="0" tIns="0" rIns="0" bIns="0">
            <a:noAutofit/>
          </a:bodyPr>
          <a:lstStyle>
            <a:lvl1pPr marL="0" indent="0" algn="l">
              <a:spcBef>
                <a:spcPts val="0"/>
              </a:spcBef>
              <a:buNone/>
              <a:defRPr sz="5000" b="1" i="0">
                <a:solidFill>
                  <a:srgbClr val="C8102E"/>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Triple line title with turnover on three lines</a:t>
            </a:r>
            <a:endParaRPr lang="en-US" dirty="0"/>
          </a:p>
        </p:txBody>
      </p:sp>
      <p:pic>
        <p:nvPicPr>
          <p:cNvPr id="24" name="Picture 23">
            <a:extLst>
              <a:ext uri="{FF2B5EF4-FFF2-40B4-BE49-F238E27FC236}">
                <a16:creationId xmlns:a16="http://schemas.microsoft.com/office/drawing/2014/main" id="{9AE99957-780D-FD42-96A0-31CC12A11864}"/>
              </a:ext>
            </a:extLst>
          </p:cNvPr>
          <p:cNvPicPr>
            <a:picLocks noChangeAspect="1"/>
          </p:cNvPicPr>
          <p:nvPr userDrawn="1"/>
        </p:nvPicPr>
        <p:blipFill>
          <a:blip r:embed="rId7"/>
          <a:stretch>
            <a:fillRect/>
          </a:stretch>
        </p:blipFill>
        <p:spPr>
          <a:xfrm>
            <a:off x="540000" y="5640908"/>
            <a:ext cx="2568960" cy="716919"/>
          </a:xfrm>
          <a:prstGeom prst="rect">
            <a:avLst/>
          </a:prstGeom>
        </p:spPr>
      </p:pic>
      <p:pic>
        <p:nvPicPr>
          <p:cNvPr id="25" name="Picture 24">
            <a:extLst>
              <a:ext uri="{FF2B5EF4-FFF2-40B4-BE49-F238E27FC236}">
                <a16:creationId xmlns:a16="http://schemas.microsoft.com/office/drawing/2014/main" id="{157CCCE1-E878-7F47-B778-AE1FC8180F9C}"/>
              </a:ext>
            </a:extLst>
          </p:cNvPr>
          <p:cNvPicPr>
            <a:picLocks noChangeAspect="1"/>
          </p:cNvPicPr>
          <p:nvPr userDrawn="1"/>
        </p:nvPicPr>
        <p:blipFill>
          <a:blip r:embed="rId8"/>
          <a:stretch>
            <a:fillRect/>
          </a:stretch>
        </p:blipFill>
        <p:spPr>
          <a:xfrm>
            <a:off x="3648960" y="5816600"/>
            <a:ext cx="1754412" cy="417717"/>
          </a:xfrm>
          <a:prstGeom prst="rect">
            <a:avLst/>
          </a:prstGeom>
        </p:spPr>
      </p:pic>
      <p:sp>
        <p:nvSpPr>
          <p:cNvPr id="14" name="Title 1">
            <a:extLst>
              <a:ext uri="{FF2B5EF4-FFF2-40B4-BE49-F238E27FC236}">
                <a16:creationId xmlns:a16="http://schemas.microsoft.com/office/drawing/2014/main" id="{733B6428-7651-D44C-BAFC-EA24E6298D54}"/>
              </a:ext>
            </a:extLst>
          </p:cNvPr>
          <p:cNvSpPr txBox="1">
            <a:spLocks/>
          </p:cNvSpPr>
          <p:nvPr userDrawn="1"/>
        </p:nvSpPr>
        <p:spPr>
          <a:xfrm>
            <a:off x="9450000" y="5850000"/>
            <a:ext cx="2160000" cy="336777"/>
          </a:xfrm>
          <a:prstGeom prst="rect">
            <a:avLst/>
          </a:prstGeom>
        </p:spPr>
        <p:txBody>
          <a:bodyPr vert="horz" lIns="0" tIns="0" rIns="0" bIns="0" rtlCol="0" anchor="b" anchorCtr="0">
            <a:normAutofit/>
          </a:bodyPr>
          <a:lstStyle>
            <a:lvl1pPr algn="l" defTabSz="914400" rtl="0" eaLnBrk="1" latinLnBrk="0" hangingPunct="1">
              <a:lnSpc>
                <a:spcPct val="90000"/>
              </a:lnSpc>
              <a:spcBef>
                <a:spcPct val="0"/>
              </a:spcBef>
              <a:buNone/>
              <a:defRPr sz="2400" b="1" i="0" kern="1200">
                <a:solidFill>
                  <a:schemeClr val="tx1"/>
                </a:solidFill>
                <a:latin typeface="Century Gothic" panose="020B0502020202020204" pitchFamily="34" charset="0"/>
                <a:ea typeface="+mj-ea"/>
                <a:cs typeface="+mj-cs"/>
              </a:defRPr>
            </a:lvl1pPr>
          </a:lstStyle>
          <a:p>
            <a:pPr algn="r"/>
            <a:r>
              <a:rPr lang="en-GB" sz="1600" b="1" i="0" u="none" kern="1200" dirty="0">
                <a:solidFill>
                  <a:schemeClr val="bg1"/>
                </a:solidFill>
                <a:effectLst/>
                <a:latin typeface="Century Gothic" panose="020B0502020202020204" pitchFamily="34" charset="0"/>
                <a:ea typeface="+mj-ea"/>
                <a:cs typeface="+mj-cs"/>
                <a:hlinkClick r:id="rId9">
                  <a:extLst>
                    <a:ext uri="{A12FA001-AC4F-418D-AE19-62706E023703}">
                      <ahyp:hlinkClr xmlns:ahyp="http://schemas.microsoft.com/office/drawing/2018/hyperlinkcolor" val="tx"/>
                    </a:ext>
                  </a:extLst>
                </a:hlinkClick>
              </a:rPr>
              <a:t>https://rsc.li/2UfBalB</a:t>
            </a:r>
            <a:endParaRPr lang="en-US" sz="1600" u="none" dirty="0">
              <a:solidFill>
                <a:schemeClr val="bg1"/>
              </a:solidFill>
            </a:endParaRPr>
          </a:p>
        </p:txBody>
      </p:sp>
    </p:spTree>
    <p:extLst>
      <p:ext uri="{BB962C8B-B14F-4D97-AF65-F5344CB8AC3E}">
        <p14:creationId xmlns:p14="http://schemas.microsoft.com/office/powerpoint/2010/main" val="4860974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normal tex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583686F-22FD-2C41-A7CA-BC21FE71A1A0}"/>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10" name="Title 1">
            <a:extLst>
              <a:ext uri="{FF2B5EF4-FFF2-40B4-BE49-F238E27FC236}">
                <a16:creationId xmlns:a16="http://schemas.microsoft.com/office/drawing/2014/main" id="{85D72720-E5A5-3242-8856-378E7BAC1FA2}"/>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11" name="Content Placeholder 2">
            <a:extLst>
              <a:ext uri="{FF2B5EF4-FFF2-40B4-BE49-F238E27FC236}">
                <a16:creationId xmlns:a16="http://schemas.microsoft.com/office/drawing/2014/main" id="{A0988D83-F3D7-9D4F-AC03-6D180FF1A933}"/>
              </a:ext>
            </a:extLst>
          </p:cNvPr>
          <p:cNvSpPr>
            <a:spLocks noGrp="1"/>
          </p:cNvSpPr>
          <p:nvPr>
            <p:ph idx="1" hasCustomPrompt="1"/>
          </p:nvPr>
        </p:nvSpPr>
        <p:spPr>
          <a:xfrm>
            <a:off x="540000" y="1260000"/>
            <a:ext cx="1008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the text.</a:t>
            </a:r>
          </a:p>
        </p:txBody>
      </p:sp>
      <p:sp>
        <p:nvSpPr>
          <p:cNvPr id="12" name="Rectangle 11">
            <a:extLst>
              <a:ext uri="{FF2B5EF4-FFF2-40B4-BE49-F238E27FC236}">
                <a16:creationId xmlns:a16="http://schemas.microsoft.com/office/drawing/2014/main" id="{C2A8AE51-3ADC-DC40-BD2B-98B2216A4E03}"/>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7EFF6300-565F-2B49-B4C4-E3CDD55E32DE}"/>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9" name="Picture 18">
            <a:extLst>
              <a:ext uri="{FF2B5EF4-FFF2-40B4-BE49-F238E27FC236}">
                <a16:creationId xmlns:a16="http://schemas.microsoft.com/office/drawing/2014/main" id="{06AF348B-C532-AF44-9D34-EF7F36FFBDE3}"/>
              </a:ext>
            </a:extLst>
          </p:cNvPr>
          <p:cNvPicPr>
            <a:picLocks noChangeAspect="1"/>
          </p:cNvPicPr>
          <p:nvPr userDrawn="1"/>
        </p:nvPicPr>
        <p:blipFill>
          <a:blip r:embed="rId4"/>
          <a:stretch>
            <a:fillRect/>
          </a:stretch>
        </p:blipFill>
        <p:spPr>
          <a:xfrm>
            <a:off x="10844226" y="4777211"/>
            <a:ext cx="1238261" cy="2080789"/>
          </a:xfrm>
          <a:prstGeom prst="rect">
            <a:avLst/>
          </a:prstGeom>
        </p:spPr>
      </p:pic>
    </p:spTree>
    <p:extLst>
      <p:ext uri="{BB962C8B-B14F-4D97-AF65-F5344CB8AC3E}">
        <p14:creationId xmlns:p14="http://schemas.microsoft.com/office/powerpoint/2010/main" val="1608631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bulleted lis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46F2C0A-6FEF-3A44-B379-1EDDEA6CD955}"/>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8" name="Title 1">
            <a:extLst>
              <a:ext uri="{FF2B5EF4-FFF2-40B4-BE49-F238E27FC236}">
                <a16:creationId xmlns:a16="http://schemas.microsoft.com/office/drawing/2014/main" id="{0E25749E-D8CB-D944-A298-64E999C3A81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10" name="Rectangle 9">
            <a:extLst>
              <a:ext uri="{FF2B5EF4-FFF2-40B4-BE49-F238E27FC236}">
                <a16:creationId xmlns:a16="http://schemas.microsoft.com/office/drawing/2014/main" id="{6B8811BD-F50F-A84E-B39E-DC7C79CD5D27}"/>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6D21E9C2-01C9-7242-9C40-2EF3DCCAE5B2}"/>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3" name="Picture 12">
            <a:extLst>
              <a:ext uri="{FF2B5EF4-FFF2-40B4-BE49-F238E27FC236}">
                <a16:creationId xmlns:a16="http://schemas.microsoft.com/office/drawing/2014/main" id="{D7371E1F-9A1C-8848-A2F7-FE022C5BB7DA}"/>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14" name="Content Placeholder 2">
            <a:extLst>
              <a:ext uri="{FF2B5EF4-FFF2-40B4-BE49-F238E27FC236}">
                <a16:creationId xmlns:a16="http://schemas.microsoft.com/office/drawing/2014/main" id="{7E44F30F-ACCA-494A-92DE-CD0E2B3C5A32}"/>
              </a:ext>
            </a:extLst>
          </p:cNvPr>
          <p:cNvSpPr>
            <a:spLocks noGrp="1"/>
          </p:cNvSpPr>
          <p:nvPr>
            <p:ph idx="1" hasCustomPrompt="1"/>
          </p:nvPr>
        </p:nvSpPr>
        <p:spPr>
          <a:xfrm>
            <a:off x="540000" y="1260000"/>
            <a:ext cx="10080000" cy="5040000"/>
          </a:xfrm>
        </p:spPr>
        <p:txBody>
          <a:bodyPr lIns="0" tIns="0" rIns="0" bIns="0">
            <a:normAutofit/>
          </a:bodyPr>
          <a:lstStyle>
            <a:lvl1pPr marL="342900" indent="-342900">
              <a:lnSpc>
                <a:spcPct val="100000"/>
              </a:lnSpc>
              <a:spcBef>
                <a:spcPts val="0"/>
              </a:spcBef>
              <a:spcAft>
                <a:spcPts val="1200"/>
              </a:spcAft>
              <a:buClr>
                <a:srgbClr val="C8102E"/>
              </a:buClr>
              <a:buSzPct val="125000"/>
              <a:buFont typeface="Arial" panose="020B0604020202020204" pitchFamily="34" charset="0"/>
              <a:buChar char="•"/>
              <a:defRPr sz="22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8498087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numbered lis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26F667C-BABD-E64D-A87B-FC8C55110839}"/>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8" name="Title 1">
            <a:extLst>
              <a:ext uri="{FF2B5EF4-FFF2-40B4-BE49-F238E27FC236}">
                <a16:creationId xmlns:a16="http://schemas.microsoft.com/office/drawing/2014/main" id="{7FC5948B-67D3-AC4F-890F-725332428FCA}"/>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10" name="Rectangle 9">
            <a:extLst>
              <a:ext uri="{FF2B5EF4-FFF2-40B4-BE49-F238E27FC236}">
                <a16:creationId xmlns:a16="http://schemas.microsoft.com/office/drawing/2014/main" id="{182690D6-31DD-8445-BDEA-5C196119A1D9}"/>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BAEE427C-0248-7F4C-8145-DF61B84F8A3F}"/>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3" name="Picture 12">
            <a:extLst>
              <a:ext uri="{FF2B5EF4-FFF2-40B4-BE49-F238E27FC236}">
                <a16:creationId xmlns:a16="http://schemas.microsoft.com/office/drawing/2014/main" id="{BA8DF516-E004-0343-8DCB-7D8B3A6B398D}"/>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14" name="Content Placeholder 2">
            <a:extLst>
              <a:ext uri="{FF2B5EF4-FFF2-40B4-BE49-F238E27FC236}">
                <a16:creationId xmlns:a16="http://schemas.microsoft.com/office/drawing/2014/main" id="{1A5DC58F-EBD6-924E-8C77-CBCA410F81E1}"/>
              </a:ext>
            </a:extLst>
          </p:cNvPr>
          <p:cNvSpPr>
            <a:spLocks noGrp="1"/>
          </p:cNvSpPr>
          <p:nvPr>
            <p:ph idx="1" hasCustomPrompt="1"/>
          </p:nvPr>
        </p:nvSpPr>
        <p:spPr>
          <a:xfrm>
            <a:off x="540000" y="1260000"/>
            <a:ext cx="10080000" cy="5040000"/>
          </a:xfrm>
        </p:spPr>
        <p:txBody>
          <a:bodyPr lIns="0" tIns="0" rIns="0" bIns="0">
            <a:normAutofit/>
          </a:bodyPr>
          <a:lstStyle>
            <a:lvl1pPr marL="457200" indent="-457200">
              <a:lnSpc>
                <a:spcPct val="100000"/>
              </a:lnSpc>
              <a:spcBef>
                <a:spcPts val="0"/>
              </a:spcBef>
              <a:spcAft>
                <a:spcPts val="1200"/>
              </a:spcAft>
              <a:buClr>
                <a:srgbClr val="C8102E"/>
              </a:buClr>
              <a:buSzPct val="100000"/>
              <a:buFont typeface="+mj-lt"/>
              <a:buAutoNum type="arabicPeriod"/>
              <a:defRPr sz="22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30473233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4-16 years Content - two columns/normal tex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A95B0693-64BD-8246-9D0D-0F1C12E8155A}"/>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12" name="Rectangle 11">
            <a:extLst>
              <a:ext uri="{FF2B5EF4-FFF2-40B4-BE49-F238E27FC236}">
                <a16:creationId xmlns:a16="http://schemas.microsoft.com/office/drawing/2014/main" id="{9AA5D099-93EE-7B4C-B9DA-563093148325}"/>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FF4338AF-FD94-6E4C-B45B-9288553FBDA3}"/>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4" name="Picture 13">
            <a:extLst>
              <a:ext uri="{FF2B5EF4-FFF2-40B4-BE49-F238E27FC236}">
                <a16:creationId xmlns:a16="http://schemas.microsoft.com/office/drawing/2014/main" id="{6FCEA1DE-E905-1F44-8E1A-6F92FDAED5AC}"/>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9" name="Content Placeholder 2">
            <a:extLst>
              <a:ext uri="{FF2B5EF4-FFF2-40B4-BE49-F238E27FC236}">
                <a16:creationId xmlns:a16="http://schemas.microsoft.com/office/drawing/2014/main" id="{44CF73D6-3D48-1B45-A993-9ADA7101AA45}"/>
              </a:ext>
            </a:extLst>
          </p:cNvPr>
          <p:cNvSpPr>
            <a:spLocks noGrp="1"/>
          </p:cNvSpPr>
          <p:nvPr>
            <p:ph idx="1" hasCustomPrompt="1"/>
          </p:nvPr>
        </p:nvSpPr>
        <p:spPr>
          <a:xfrm>
            <a:off x="540000" y="1260000"/>
            <a:ext cx="47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two-column text.</a:t>
            </a:r>
          </a:p>
        </p:txBody>
      </p:sp>
      <p:sp>
        <p:nvSpPr>
          <p:cNvPr id="10" name="Content Placeholder 2">
            <a:extLst>
              <a:ext uri="{FF2B5EF4-FFF2-40B4-BE49-F238E27FC236}">
                <a16:creationId xmlns:a16="http://schemas.microsoft.com/office/drawing/2014/main" id="{D3DEFFEE-B12C-0C46-9DD2-0B32699A7C75}"/>
              </a:ext>
            </a:extLst>
          </p:cNvPr>
          <p:cNvSpPr>
            <a:spLocks noGrp="1"/>
          </p:cNvSpPr>
          <p:nvPr>
            <p:ph idx="10" hasCustomPrompt="1"/>
          </p:nvPr>
        </p:nvSpPr>
        <p:spPr>
          <a:xfrm>
            <a:off x="5850000" y="1260000"/>
            <a:ext cx="47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two-column text.</a:t>
            </a:r>
          </a:p>
        </p:txBody>
      </p:sp>
    </p:spTree>
    <p:extLst>
      <p:ext uri="{BB962C8B-B14F-4D97-AF65-F5344CB8AC3E}">
        <p14:creationId xmlns:p14="http://schemas.microsoft.com/office/powerpoint/2010/main" val="8307468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4-16 years Content plus image - single column/normal tex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55D6538-5671-7E47-8746-EF8E03552003}"/>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12" name="Rectangle 11">
            <a:extLst>
              <a:ext uri="{FF2B5EF4-FFF2-40B4-BE49-F238E27FC236}">
                <a16:creationId xmlns:a16="http://schemas.microsoft.com/office/drawing/2014/main" id="{879C527B-D5B5-874C-8803-29B2EF7DBAB2}"/>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F09143BE-64DA-4048-A391-C081EE8F0D3D}"/>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4" name="Picture 13">
            <a:extLst>
              <a:ext uri="{FF2B5EF4-FFF2-40B4-BE49-F238E27FC236}">
                <a16:creationId xmlns:a16="http://schemas.microsoft.com/office/drawing/2014/main" id="{DE66297D-9236-F34E-A7A7-84947CD50579}"/>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56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the text.</a:t>
            </a:r>
          </a:p>
        </p:txBody>
      </p:sp>
      <p:sp>
        <p:nvSpPr>
          <p:cNvPr id="10" name="Content Placeholder 2">
            <a:extLst>
              <a:ext uri="{FF2B5EF4-FFF2-40B4-BE49-F238E27FC236}">
                <a16:creationId xmlns:a16="http://schemas.microsoft.com/office/drawing/2014/main" id="{BBDB531A-9234-7C46-9D42-ED30499DD1E7}"/>
              </a:ext>
            </a:extLst>
          </p:cNvPr>
          <p:cNvSpPr>
            <a:spLocks noGrp="1"/>
          </p:cNvSpPr>
          <p:nvPr>
            <p:ph idx="10" hasCustomPrompt="1"/>
          </p:nvPr>
        </p:nvSpPr>
        <p:spPr>
          <a:xfrm>
            <a:off x="6593800" y="1260000"/>
            <a:ext cx="4023400" cy="5040000"/>
          </a:xfrm>
        </p:spPr>
        <p:txBody>
          <a:bodyPr lIns="0" tIns="0" rIns="0" bIns="0" anchor="ctr" anchorCtr="0">
            <a:normAutofit/>
          </a:bodyPr>
          <a:lstStyle>
            <a:lvl1pPr marL="0" indent="0" algn="ctr">
              <a:lnSpc>
                <a:spcPct val="100000"/>
              </a:lnSpc>
              <a:spcBef>
                <a:spcPts val="0"/>
              </a:spcBef>
              <a:spcAft>
                <a:spcPts val="1200"/>
              </a:spcAft>
              <a:buFontTx/>
              <a:buNone/>
              <a:defRPr sz="1200" b="1" i="0">
                <a:latin typeface="Century Gothic" panose="020B0502020202020204" pitchFamily="34" charset="0"/>
              </a:defRPr>
            </a:lvl1pPr>
          </a:lstStyle>
          <a:p>
            <a:pPr lvl="0"/>
            <a:r>
              <a:rPr lang="en-GB" dirty="0"/>
              <a:t>Image goes here.</a:t>
            </a:r>
          </a:p>
        </p:txBody>
      </p:sp>
    </p:spTree>
    <p:extLst>
      <p:ext uri="{BB962C8B-B14F-4D97-AF65-F5344CB8AC3E}">
        <p14:creationId xmlns:p14="http://schemas.microsoft.com/office/powerpoint/2010/main" val="26922590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4-16 years Tabl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583686F-22FD-2C41-A7CA-BC21FE71A1A0}"/>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12" name="Rectangle 11">
            <a:extLst>
              <a:ext uri="{FF2B5EF4-FFF2-40B4-BE49-F238E27FC236}">
                <a16:creationId xmlns:a16="http://schemas.microsoft.com/office/drawing/2014/main" id="{C2A8AE51-3ADC-DC40-BD2B-98B2216A4E03}"/>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7EFF6300-565F-2B49-B4C4-E3CDD55E32DE}"/>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9" name="Picture 18">
            <a:extLst>
              <a:ext uri="{FF2B5EF4-FFF2-40B4-BE49-F238E27FC236}">
                <a16:creationId xmlns:a16="http://schemas.microsoft.com/office/drawing/2014/main" id="{06AF348B-C532-AF44-9D34-EF7F36FFBDE3}"/>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14" name="Content Placeholder 2">
            <a:extLst>
              <a:ext uri="{FF2B5EF4-FFF2-40B4-BE49-F238E27FC236}">
                <a16:creationId xmlns:a16="http://schemas.microsoft.com/office/drawing/2014/main" id="{3856C763-F1AA-E649-B7C9-96967ACB3B2C}"/>
              </a:ext>
            </a:extLst>
          </p:cNvPr>
          <p:cNvSpPr>
            <a:spLocks noGrp="1"/>
          </p:cNvSpPr>
          <p:nvPr>
            <p:ph idx="1" hasCustomPrompt="1"/>
          </p:nvPr>
        </p:nvSpPr>
        <p:spPr>
          <a:xfrm>
            <a:off x="540000" y="1260000"/>
            <a:ext cx="10080000" cy="5040000"/>
          </a:xfrm>
        </p:spPr>
        <p:txBody>
          <a:bodyPr lIns="0" tIns="0" rIns="0" bIns="0" anchor="ctr" anchorCtr="0">
            <a:normAutofit/>
          </a:bodyPr>
          <a:lstStyle>
            <a:lvl1pPr marL="0" indent="0" algn="ctr">
              <a:lnSpc>
                <a:spcPct val="100000"/>
              </a:lnSpc>
              <a:spcBef>
                <a:spcPts val="0"/>
              </a:spcBef>
              <a:spcAft>
                <a:spcPts val="1200"/>
              </a:spcAft>
              <a:buFontTx/>
              <a:buNone/>
              <a:defRPr sz="1200" b="1" i="0">
                <a:latin typeface="Century Gothic" panose="020B0502020202020204" pitchFamily="34" charset="0"/>
              </a:defRPr>
            </a:lvl1pPr>
          </a:lstStyle>
          <a:p>
            <a:pPr lvl="0"/>
            <a:r>
              <a:rPr lang="en-GB" dirty="0"/>
              <a:t>Table goes here.</a:t>
            </a:r>
          </a:p>
        </p:txBody>
      </p:sp>
      <p:sp>
        <p:nvSpPr>
          <p:cNvPr id="8" name="Title 1">
            <a:extLst>
              <a:ext uri="{FF2B5EF4-FFF2-40B4-BE49-F238E27FC236}">
                <a16:creationId xmlns:a16="http://schemas.microsoft.com/office/drawing/2014/main" id="{6F0FA6AE-B2DA-2E40-8552-72071DEBE73F}"/>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Tree>
    <p:extLst>
      <p:ext uri="{BB962C8B-B14F-4D97-AF65-F5344CB8AC3E}">
        <p14:creationId xmlns:p14="http://schemas.microsoft.com/office/powerpoint/2010/main" val="25069700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FE5FE99-04D4-864B-A80A-C8A4E40F4D1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3A6DAB5F-D1BC-0941-A323-571F5198174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DCBC3C7-2FB0-4543-87F4-792C792E801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8D5C9B-1D41-4B4A-8E9D-54021847FEFA}" type="datetimeFigureOut">
              <a:rPr lang="en-US" smtClean="0"/>
              <a:t>12/5/2023</a:t>
            </a:fld>
            <a:endParaRPr lang="en-US"/>
          </a:p>
        </p:txBody>
      </p:sp>
      <p:sp>
        <p:nvSpPr>
          <p:cNvPr id="5" name="Footer Placeholder 4">
            <a:extLst>
              <a:ext uri="{FF2B5EF4-FFF2-40B4-BE49-F238E27FC236}">
                <a16:creationId xmlns:a16="http://schemas.microsoft.com/office/drawing/2014/main" id="{E0A315A7-5034-7B47-AC42-72B007F5CF4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48891DA-332A-A543-AACF-9B3ADDF2215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F4554D-C745-0D49-B311-95A2F21E8E70}" type="slidenum">
              <a:rPr lang="en-US" smtClean="0"/>
              <a:t>‹#›</a:t>
            </a:fld>
            <a:endParaRPr lang="en-US"/>
          </a:p>
        </p:txBody>
      </p:sp>
      <p:sp>
        <p:nvSpPr>
          <p:cNvPr id="7" name="Rectangle 6">
            <a:extLst>
              <a:ext uri="{FF2B5EF4-FFF2-40B4-BE49-F238E27FC236}">
                <a16:creationId xmlns:a16="http://schemas.microsoft.com/office/drawing/2014/main" id="{32B1A816-D175-C045-A883-B30BA8D52EAD}"/>
              </a:ext>
            </a:extLst>
          </p:cNvPr>
          <p:cNvSpPr/>
          <p:nvPr userDrawn="1"/>
        </p:nvSpPr>
        <p:spPr>
          <a:xfrm>
            <a:off x="0" y="0"/>
            <a:ext cx="12192000"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05364243"/>
      </p:ext>
    </p:extLst>
  </p:cSld>
  <p:clrMap bg1="lt1" tx1="dk1" bg2="lt2" tx2="dk2" accent1="accent1" accent2="accent2" accent3="accent3" accent4="accent4" accent5="accent5" accent6="accent6" hlink="hlink" folHlink="folHlink"/>
  <p:sldLayoutIdLst>
    <p:sldLayoutId id="2147483675" r:id="rId1"/>
    <p:sldLayoutId id="2147483661" r:id="rId2"/>
    <p:sldLayoutId id="2147483679" r:id="rId3"/>
    <p:sldLayoutId id="2147483662" r:id="rId4"/>
    <p:sldLayoutId id="2147483672" r:id="rId5"/>
    <p:sldLayoutId id="2147483668" r:id="rId6"/>
    <p:sldLayoutId id="2147483686" r:id="rId7"/>
    <p:sldLayoutId id="2147483689" r:id="rId8"/>
    <p:sldLayoutId id="2147483692" r:id="rId9"/>
    <p:sldLayoutId id="2147483683"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Vertical Title 1">
            <a:extLst>
              <a:ext uri="{FF2B5EF4-FFF2-40B4-BE49-F238E27FC236}">
                <a16:creationId xmlns:a16="http://schemas.microsoft.com/office/drawing/2014/main" id="{94DF5491-C51B-5546-8D63-8BD341C64B0A}"/>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Science research news</a:t>
            </a:r>
            <a:endParaRPr lang="en-US" sz="2200" b="1" i="0" dirty="0">
              <a:solidFill>
                <a:schemeClr val="bg1"/>
              </a:solidFill>
              <a:latin typeface="Century Gothic" panose="020B0502020202020204" pitchFamily="34" charset="0"/>
            </a:endParaRPr>
          </a:p>
        </p:txBody>
      </p:sp>
      <p:sp>
        <p:nvSpPr>
          <p:cNvPr id="2" name="Title 1">
            <a:extLst>
              <a:ext uri="{FF2B5EF4-FFF2-40B4-BE49-F238E27FC236}">
                <a16:creationId xmlns:a16="http://schemas.microsoft.com/office/drawing/2014/main" id="{F1D222CD-678A-0543-B7C7-C1E80F753B1E}"/>
              </a:ext>
            </a:extLst>
          </p:cNvPr>
          <p:cNvSpPr>
            <a:spLocks noGrp="1"/>
          </p:cNvSpPr>
          <p:nvPr>
            <p:ph type="title"/>
          </p:nvPr>
        </p:nvSpPr>
        <p:spPr/>
        <p:txBody>
          <a:bodyPr/>
          <a:lstStyle/>
          <a:p>
            <a:r>
              <a:rPr lang="en-US" dirty="0"/>
              <a:t>Secrets of the purple smoke discovered</a:t>
            </a:r>
          </a:p>
        </p:txBody>
      </p:sp>
      <p:sp>
        <p:nvSpPr>
          <p:cNvPr id="10" name="Title 1">
            <a:extLst>
              <a:ext uri="{FF2B5EF4-FFF2-40B4-BE49-F238E27FC236}">
                <a16:creationId xmlns:a16="http://schemas.microsoft.com/office/drawing/2014/main" id="{52C49F36-B0B9-49E7-B398-03B87BDA45BB}"/>
              </a:ext>
            </a:extLst>
          </p:cNvPr>
          <p:cNvSpPr txBox="1">
            <a:spLocks/>
          </p:cNvSpPr>
          <p:nvPr/>
        </p:nvSpPr>
        <p:spPr>
          <a:xfrm>
            <a:off x="540000" y="1055282"/>
            <a:ext cx="10080000" cy="440661"/>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400" b="1" i="0" kern="1200">
                <a:solidFill>
                  <a:srgbClr val="C8102E"/>
                </a:solidFill>
                <a:latin typeface="Century Gothic" panose="020B0502020202020204" pitchFamily="34" charset="0"/>
                <a:ea typeface="+mj-ea"/>
                <a:cs typeface="+mj-cs"/>
              </a:defRPr>
            </a:lvl1pPr>
          </a:lstStyle>
          <a:p>
            <a:r>
              <a:rPr lang="en-US" sz="1600" dirty="0">
                <a:solidFill>
                  <a:schemeClr val="tx1"/>
                </a:solidFill>
              </a:rPr>
              <a:t>Slide by Neil Goalby. Available from </a:t>
            </a:r>
            <a:r>
              <a:rPr lang="en-US" sz="1600" dirty="0"/>
              <a:t>rsc.li/47IE9ng</a:t>
            </a:r>
          </a:p>
        </p:txBody>
      </p:sp>
      <p:sp>
        <p:nvSpPr>
          <p:cNvPr id="3" name="Content Placeholder 2">
            <a:extLst>
              <a:ext uri="{FF2B5EF4-FFF2-40B4-BE49-F238E27FC236}">
                <a16:creationId xmlns:a16="http://schemas.microsoft.com/office/drawing/2014/main" id="{CC673AA7-0565-0C45-BCCD-847B36196BF5}"/>
              </a:ext>
            </a:extLst>
          </p:cNvPr>
          <p:cNvSpPr>
            <a:spLocks noGrp="1"/>
          </p:cNvSpPr>
          <p:nvPr>
            <p:ph idx="1"/>
          </p:nvPr>
        </p:nvSpPr>
        <p:spPr>
          <a:xfrm>
            <a:off x="528570" y="1569115"/>
            <a:ext cx="5838776" cy="4855436"/>
          </a:xfrm>
        </p:spPr>
        <p:txBody>
          <a:bodyPr>
            <a:noAutofit/>
          </a:bodyPr>
          <a:lstStyle/>
          <a:p>
            <a:r>
              <a:rPr lang="en-GB" dirty="0"/>
              <a:t>The world’s first high explosive, called fulminating gold, produces a purple smoke when it detonates. Its name comes from the Latin for lightning. This alchemical explosive has been known for 400 years and is a complex mixture of gold compounds. The reason for the purple smoke was, however, remained unknown.</a:t>
            </a:r>
          </a:p>
          <a:p>
            <a:r>
              <a:rPr lang="en-GB" dirty="0"/>
              <a:t>However, researchers have now discovered that the purple colour comes from spherical gold nanoparticles in the smoke, ranging in size from 30 nm to 300 nm. These metal nanoparticles interact with light to produce the purple colour.</a:t>
            </a:r>
          </a:p>
        </p:txBody>
      </p:sp>
      <p:sp>
        <p:nvSpPr>
          <p:cNvPr id="8" name="Content Placeholder 2">
            <a:extLst>
              <a:ext uri="{FF2B5EF4-FFF2-40B4-BE49-F238E27FC236}">
                <a16:creationId xmlns:a16="http://schemas.microsoft.com/office/drawing/2014/main" id="{DFFA1DA3-2756-4B86-87AD-EE87219503AB}"/>
              </a:ext>
            </a:extLst>
          </p:cNvPr>
          <p:cNvSpPr txBox="1">
            <a:spLocks/>
          </p:cNvSpPr>
          <p:nvPr/>
        </p:nvSpPr>
        <p:spPr>
          <a:xfrm>
            <a:off x="6796657" y="3705581"/>
            <a:ext cx="3755994" cy="547770"/>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1200"/>
              </a:spcAft>
              <a:buFontTx/>
              <a:buNone/>
              <a:defRPr sz="2200" b="0" i="0" kern="1200">
                <a:solidFill>
                  <a:schemeClr val="tx1"/>
                </a:solidFill>
                <a:latin typeface="Century Gothic" panose="020B0502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600" i="1" dirty="0">
                <a:solidFill>
                  <a:srgbClr val="C8102E"/>
                </a:solidFill>
              </a:rPr>
              <a:t>Scientists have discovered what’s hiding in the smoke …</a:t>
            </a:r>
          </a:p>
        </p:txBody>
      </p:sp>
      <p:graphicFrame>
        <p:nvGraphicFramePr>
          <p:cNvPr id="11" name="Table 4">
            <a:extLst>
              <a:ext uri="{FF2B5EF4-FFF2-40B4-BE49-F238E27FC236}">
                <a16:creationId xmlns:a16="http://schemas.microsoft.com/office/drawing/2014/main" id="{EEA1A01F-587E-4473-9318-709907EEC958}"/>
              </a:ext>
            </a:extLst>
          </p:cNvPr>
          <p:cNvGraphicFramePr>
            <a:graphicFrameLocks noGrp="1"/>
          </p:cNvGraphicFramePr>
          <p:nvPr>
            <p:extLst>
              <p:ext uri="{D42A27DB-BD31-4B8C-83A1-F6EECF244321}">
                <p14:modId xmlns:p14="http://schemas.microsoft.com/office/powerpoint/2010/main" val="2117495790"/>
              </p:ext>
            </p:extLst>
          </p:nvPr>
        </p:nvGraphicFramePr>
        <p:xfrm>
          <a:off x="6796657" y="4325729"/>
          <a:ext cx="3755993" cy="2098822"/>
        </p:xfrm>
        <a:graphic>
          <a:graphicData uri="http://schemas.openxmlformats.org/drawingml/2006/table">
            <a:tbl>
              <a:tblPr firstRow="1" bandRow="1">
                <a:tableStyleId>{5C22544A-7EE6-4342-B048-85BDC9FD1C3A}</a:tableStyleId>
              </a:tblPr>
              <a:tblGrid>
                <a:gridCol w="3755993">
                  <a:extLst>
                    <a:ext uri="{9D8B030D-6E8A-4147-A177-3AD203B41FA5}">
                      <a16:colId xmlns:a16="http://schemas.microsoft.com/office/drawing/2014/main" val="3287607563"/>
                    </a:ext>
                  </a:extLst>
                </a:gridCol>
              </a:tblGrid>
              <a:tr h="426951">
                <a:tc>
                  <a:txBody>
                    <a:bodyPr/>
                    <a:lstStyle/>
                    <a:p>
                      <a:pPr algn="l"/>
                      <a:r>
                        <a:rPr lang="en-US" sz="1600" b="1" i="0" dirty="0">
                          <a:latin typeface="Century Gothic" panose="020B0502020202020204" pitchFamily="34" charset="0"/>
                        </a:rPr>
                        <a:t>Questions</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C8102E"/>
                    </a:solidFill>
                  </a:tcPr>
                </a:tc>
                <a:extLst>
                  <a:ext uri="{0D108BD9-81ED-4DB2-BD59-A6C34878D82A}">
                    <a16:rowId xmlns:a16="http://schemas.microsoft.com/office/drawing/2014/main" val="1202464764"/>
                  </a:ext>
                </a:extLst>
              </a:tr>
              <a:tr h="1671871">
                <a:tc>
                  <a:txBody>
                    <a:bodyPr/>
                    <a:lstStyle/>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600" b="0" i="0" baseline="0" dirty="0">
                          <a:latin typeface="Century Gothic" panose="020B0502020202020204" pitchFamily="34" charset="0"/>
                        </a:rPr>
                        <a:t>What is meant by nanoparticle?</a:t>
                      </a:r>
                    </a:p>
                    <a:p>
                      <a:pPr marL="342900" indent="-342900">
                        <a:lnSpc>
                          <a:spcPct val="100000"/>
                        </a:lnSpc>
                        <a:buAutoNum type="arabicPeriod"/>
                      </a:pPr>
                      <a:r>
                        <a:rPr lang="en-US" sz="1600" b="0" i="0" baseline="0" dirty="0">
                          <a:latin typeface="Century Gothic" panose="020B0502020202020204" pitchFamily="34" charset="0"/>
                        </a:rPr>
                        <a:t>Why do nanoparticles have different properties to larger particles?</a:t>
                      </a:r>
                    </a:p>
                    <a:p>
                      <a:pPr marL="342900" indent="-342900">
                        <a:lnSpc>
                          <a:spcPct val="100000"/>
                        </a:lnSpc>
                        <a:buAutoNum type="arabicPeriod"/>
                      </a:pPr>
                      <a:r>
                        <a:rPr lang="en-US" sz="1600" b="0" i="0" baseline="0" dirty="0">
                          <a:latin typeface="Century Gothic" panose="020B0502020202020204" pitchFamily="34" charset="0"/>
                        </a:rPr>
                        <a:t>Why does fulminating gold not have a chemical formula?</a:t>
                      </a:r>
                    </a:p>
                  </a:txBody>
                  <a:tcPr marL="72000" marR="72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extLst>
                  <a:ext uri="{0D108BD9-81ED-4DB2-BD59-A6C34878D82A}">
                    <a16:rowId xmlns:a16="http://schemas.microsoft.com/office/drawing/2014/main" val="2824927119"/>
                  </a:ext>
                </a:extLst>
              </a:tr>
            </a:tbl>
          </a:graphicData>
        </a:graphic>
      </p:graphicFrame>
      <p:sp>
        <p:nvSpPr>
          <p:cNvPr id="4" name="TextBox 3">
            <a:extLst>
              <a:ext uri="{FF2B5EF4-FFF2-40B4-BE49-F238E27FC236}">
                <a16:creationId xmlns:a16="http://schemas.microsoft.com/office/drawing/2014/main" id="{475E2D19-E3DF-A450-9AB7-76B649665B4A}"/>
              </a:ext>
              <a:ext uri="{C183D7F6-B498-43B3-948B-1728B52AA6E4}">
                <adec:decorative xmlns:adec="http://schemas.microsoft.com/office/drawing/2017/decorative" val="1"/>
              </a:ext>
            </a:extLst>
          </p:cNvPr>
          <p:cNvSpPr txBox="1"/>
          <p:nvPr/>
        </p:nvSpPr>
        <p:spPr>
          <a:xfrm rot="16200000">
            <a:off x="9191685" y="2096702"/>
            <a:ext cx="3027471" cy="215444"/>
          </a:xfrm>
          <a:prstGeom prst="rect">
            <a:avLst/>
          </a:prstGeom>
          <a:noFill/>
        </p:spPr>
        <p:txBody>
          <a:bodyPr wrap="square" rtlCol="0">
            <a:spAutoFit/>
          </a:bodyPr>
          <a:lstStyle/>
          <a:p>
            <a:r>
              <a:rPr lang="en-GB" sz="800" dirty="0"/>
              <a:t>©</a:t>
            </a:r>
            <a:r>
              <a:rPr lang="en-GB" sz="800" b="0" i="0" dirty="0">
                <a:solidFill>
                  <a:srgbClr val="172B4D"/>
                </a:solidFill>
                <a:effectLst/>
                <a:latin typeface="-apple-system"/>
              </a:rPr>
              <a:t> </a:t>
            </a:r>
            <a:r>
              <a:rPr lang="en-GB" sz="800" b="0" i="0" dirty="0" err="1">
                <a:solidFill>
                  <a:srgbClr val="172B4D"/>
                </a:solidFill>
                <a:effectLst/>
                <a:latin typeface="-apple-system"/>
              </a:rPr>
              <a:t>Nednapa</a:t>
            </a:r>
            <a:r>
              <a:rPr lang="en-GB" sz="800" b="0" i="0" dirty="0">
                <a:solidFill>
                  <a:srgbClr val="172B4D"/>
                </a:solidFill>
                <a:effectLst/>
                <a:latin typeface="-apple-system"/>
              </a:rPr>
              <a:t>/Shutterstock</a:t>
            </a:r>
            <a:endParaRPr lang="en-GB" sz="800" dirty="0"/>
          </a:p>
        </p:txBody>
      </p:sp>
      <p:pic>
        <p:nvPicPr>
          <p:cNvPr id="6" name="Picture 5">
            <a:extLst>
              <a:ext uri="{FF2B5EF4-FFF2-40B4-BE49-F238E27FC236}">
                <a16:creationId xmlns:a16="http://schemas.microsoft.com/office/drawing/2014/main" id="{1E8B292F-C975-35D4-5788-36F543B9F4E5}"/>
              </a:ext>
              <a:ext uri="{C183D7F6-B498-43B3-948B-1728B52AA6E4}">
                <adec:decorative xmlns:adec="http://schemas.microsoft.com/office/drawing/2017/decorative" val="1"/>
              </a:ext>
            </a:extLst>
          </p:cNvPr>
          <p:cNvPicPr>
            <a:picLocks noChangeAspect="1"/>
          </p:cNvPicPr>
          <p:nvPr/>
        </p:nvPicPr>
        <p:blipFill>
          <a:blip r:embed="rId3"/>
          <a:srcRect/>
          <a:stretch/>
        </p:blipFill>
        <p:spPr>
          <a:xfrm>
            <a:off x="6798643" y="1115784"/>
            <a:ext cx="3752019" cy="2501346"/>
          </a:xfrm>
          <a:prstGeom prst="rect">
            <a:avLst/>
          </a:prstGeom>
        </p:spPr>
      </p:pic>
    </p:spTree>
    <p:extLst>
      <p:ext uri="{BB962C8B-B14F-4D97-AF65-F5344CB8AC3E}">
        <p14:creationId xmlns:p14="http://schemas.microsoft.com/office/powerpoint/2010/main" val="406419818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425AB96FA536940AA02DC30CD38AC8D" ma:contentTypeVersion="13" ma:contentTypeDescription="Create a new document." ma:contentTypeScope="" ma:versionID="1248ac4f84f34640aec89537518f4f1e">
  <xsd:schema xmlns:xsd="http://www.w3.org/2001/XMLSchema" xmlns:xs="http://www.w3.org/2001/XMLSchema" xmlns:p="http://schemas.microsoft.com/office/2006/metadata/properties" xmlns:ns3="6ec2360f-6db7-4557-82fc-01391e7a085b" xmlns:ns4="09ea5656-4490-4481-bb0e-98dc9cca7dc3" targetNamespace="http://schemas.microsoft.com/office/2006/metadata/properties" ma:root="true" ma:fieldsID="37421a3add55fd35fab2e298208fdee9" ns3:_="" ns4:_="">
    <xsd:import namespace="6ec2360f-6db7-4557-82fc-01391e7a085b"/>
    <xsd:import namespace="09ea5656-4490-4481-bb0e-98dc9cca7dc3"/>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KeyPoints" minOccurs="0"/>
                <xsd:element ref="ns3:MediaServiceKeyPoints" minOccurs="0"/>
                <xsd:element ref="ns3:MediaServiceAutoTags" minOccurs="0"/>
                <xsd:element ref="ns3:MediaServiceOCR" minOccurs="0"/>
                <xsd:element ref="ns3:MediaServiceGenerationTime" minOccurs="0"/>
                <xsd:element ref="ns3:MediaServiceEventHashCode" minOccurs="0"/>
                <xsd:element ref="ns3:_activity"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ec2360f-6db7-4557-82fc-01391e7a085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_activity" ma:index="19" nillable="true" ma:displayName="_activity" ma:hidden="true" ma:internalName="_activity">
      <xsd:simpleType>
        <xsd:restriction base="dms:Note"/>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9ea5656-4490-4481-bb0e-98dc9cca7dc3"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activity xmlns="6ec2360f-6db7-4557-82fc-01391e7a085b" xsi:nil="true"/>
  </documentManagement>
</p:properties>
</file>

<file path=customXml/itemProps1.xml><?xml version="1.0" encoding="utf-8"?>
<ds:datastoreItem xmlns:ds="http://schemas.openxmlformats.org/officeDocument/2006/customXml" ds:itemID="{E34CB16F-2988-44E9-83DD-686FFCAC897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ec2360f-6db7-4557-82fc-01391e7a085b"/>
    <ds:schemaRef ds:uri="09ea5656-4490-4481-bb0e-98dc9cca7dc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24FF2A0-C252-4A30-8EDD-02E4F295A901}">
  <ds:schemaRefs>
    <ds:schemaRef ds:uri="http://schemas.microsoft.com/sharepoint/v3/contenttype/forms"/>
  </ds:schemaRefs>
</ds:datastoreItem>
</file>

<file path=customXml/itemProps3.xml><?xml version="1.0" encoding="utf-8"?>
<ds:datastoreItem xmlns:ds="http://schemas.openxmlformats.org/officeDocument/2006/customXml" ds:itemID="{6BE32765-0D1B-4967-A921-DBD855E7514C}">
  <ds:schemaRefs>
    <ds:schemaRef ds:uri="http://purl.org/dc/terms/"/>
    <ds:schemaRef ds:uri="http://schemas.microsoft.com/office/2006/metadata/properties"/>
    <ds:schemaRef ds:uri="http://schemas.openxmlformats.org/package/2006/metadata/core-properties"/>
    <ds:schemaRef ds:uri="http://www.w3.org/XML/1998/namespace"/>
    <ds:schemaRef ds:uri="http://purl.org/dc/dcmitype/"/>
    <ds:schemaRef ds:uri="http://schemas.microsoft.com/office/2006/documentManagement/types"/>
    <ds:schemaRef ds:uri="http://schemas.microsoft.com/office/infopath/2007/PartnerControls"/>
    <ds:schemaRef ds:uri="09ea5656-4490-4481-bb0e-98dc9cca7dc3"/>
    <ds:schemaRef ds:uri="6ec2360f-6db7-4557-82fc-01391e7a085b"/>
    <ds:schemaRef ds:uri="http://purl.org/dc/elements/1.1/"/>
  </ds:schemaRefs>
</ds:datastoreItem>
</file>

<file path=docProps/app.xml><?xml version="1.0" encoding="utf-8"?>
<Properties xmlns="http://schemas.openxmlformats.org/officeDocument/2006/extended-properties" xmlns:vt="http://schemas.openxmlformats.org/officeDocument/2006/docPropsVTypes">
  <TotalTime>0</TotalTime>
  <Words>226</Words>
  <Application>Microsoft Office PowerPoint</Application>
  <PresentationFormat>Widescreen</PresentationFormat>
  <Paragraphs>18</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-apple-system</vt:lpstr>
      <vt:lpstr>Arial</vt:lpstr>
      <vt:lpstr>Calibri</vt:lpstr>
      <vt:lpstr>Calibri Light</vt:lpstr>
      <vt:lpstr>Century Gothic</vt:lpstr>
      <vt:lpstr>Office Theme</vt:lpstr>
      <vt:lpstr>Secrets of the purple smoke discovered</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Secrets of the purple smoke discovered</dc:title>
  <dc:creator/>
  <cp:keywords>Science; research; news; teaching; context; secondary; nanoparticles; gold; fulminating gold</cp:keywords>
  <dc:description>From Education in Chemistry https://rsc.li/47IE9ng Nanoparticles unlock the secrets to old alchemical puzzle</dc:description>
  <cp:lastModifiedBy/>
  <cp:revision>1</cp:revision>
  <dcterms:created xsi:type="dcterms:W3CDTF">2022-07-21T16:12:38Z</dcterms:created>
  <dcterms:modified xsi:type="dcterms:W3CDTF">2023-12-05T19:17:58Z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0x010100F425AB96FA536940AA02DC30CD38AC8D</vt:lpwstr>
  </property>
</Properties>
</file>