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4" r:id="rId5"/>
    <p:sldId id="265"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30" autoAdjust="0"/>
  </p:normalViewPr>
  <p:slideViewPr>
    <p:cSldViewPr>
      <p:cViewPr varScale="1">
        <p:scale>
          <a:sx n="87" d="100"/>
          <a:sy n="87" d="100"/>
        </p:scale>
        <p:origin x="2226"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19/06/2019</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b="0" i="0" kern="1200" dirty="0" smtClean="0">
                <a:solidFill>
                  <a:schemeClr val="tx1"/>
                </a:solidFill>
                <a:effectLst/>
                <a:latin typeface="+mn-lt"/>
                <a:ea typeface="+mn-ea"/>
                <a:cs typeface="+mn-cs"/>
              </a:rPr>
              <a:t>© Japan Aerospace Exploration Agency</a:t>
            </a:r>
            <a:endParaRPr lang="en-GB"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492554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b="0" i="0" kern="1200" dirty="0" smtClean="0">
                <a:solidFill>
                  <a:schemeClr val="tx1"/>
                </a:solidFill>
                <a:effectLst/>
                <a:latin typeface="+mn-lt"/>
                <a:ea typeface="+mn-ea"/>
                <a:cs typeface="+mn-cs"/>
              </a:rPr>
              <a:t>© Japan Aerospace Exploration Agency</a:t>
            </a:r>
          </a:p>
          <a:p>
            <a:r>
              <a:rPr lang="en-GB" sz="1200" dirty="0" smtClean="0">
                <a:solidFill>
                  <a:srgbClr val="222222"/>
                </a:solidFill>
                <a:latin typeface="Arial" panose="020B0604020202020204" pitchFamily="34" charset="0"/>
              </a:rPr>
              <a:t>The questions</a:t>
            </a:r>
            <a:r>
              <a:rPr lang="en-GB" sz="1200" baseline="0" dirty="0" smtClean="0">
                <a:solidFill>
                  <a:srgbClr val="222222"/>
                </a:solidFill>
                <a:latin typeface="Arial" panose="020B0604020202020204" pitchFamily="34" charset="0"/>
              </a:rPr>
              <a:t> could be used with a 14-16 class studying atmosphere or analysis. </a:t>
            </a:r>
          </a:p>
          <a:p>
            <a:r>
              <a:rPr lang="en-GB" sz="1200" baseline="0" dirty="0" smtClean="0">
                <a:solidFill>
                  <a:srgbClr val="222222"/>
                </a:solidFill>
                <a:latin typeface="Arial" panose="020B0604020202020204" pitchFamily="34" charset="0"/>
              </a:rPr>
              <a:t>Answers: </a:t>
            </a:r>
          </a:p>
          <a:p>
            <a:pPr marL="228600" indent="-228600">
              <a:buAutoNum type="arabicPeriod"/>
            </a:pPr>
            <a:r>
              <a:rPr lang="en-GB" sz="1200" baseline="0" dirty="0" smtClean="0">
                <a:solidFill>
                  <a:srgbClr val="222222"/>
                </a:solidFill>
                <a:latin typeface="Arial" panose="020B0604020202020204" pitchFamily="34" charset="0"/>
              </a:rPr>
              <a:t>(16 + 2 =) 18</a:t>
            </a:r>
          </a:p>
          <a:p>
            <a:pPr marL="228600" indent="-228600">
              <a:buAutoNum type="arabicPeriod"/>
            </a:pPr>
            <a:r>
              <a:rPr lang="en-GB" sz="1200" baseline="0" dirty="0" smtClean="0">
                <a:solidFill>
                  <a:srgbClr val="222222"/>
                </a:solidFill>
                <a:latin typeface="Arial" panose="020B0604020202020204" pitchFamily="34" charset="0"/>
              </a:rPr>
              <a:t>Water vapour formed from volcanic eruptions and asteroid strikes, then condensed as the earth cooled down.</a:t>
            </a:r>
          </a:p>
          <a:p>
            <a:pPr marL="228600" indent="-228600">
              <a:buAutoNum type="arabicPeriod"/>
            </a:pPr>
            <a:r>
              <a:rPr lang="en-GB" dirty="0" smtClean="0"/>
              <a:t>Instrumental methods are accurate, sensitive and rapid and are particularly useful when the amount of a sample is very small.</a:t>
            </a:r>
            <a:endParaRPr lang="en-GB" sz="1200" baseline="0" dirty="0" smtClean="0">
              <a:solidFill>
                <a:srgbClr val="222222"/>
              </a:solidFill>
              <a:latin typeface="Arial" panose="020B0604020202020204" pitchFamily="34" charset="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186574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wACPDh"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2wACPDh"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56524" y="2420888"/>
            <a:ext cx="8614012" cy="2031325"/>
          </a:xfrm>
          <a:prstGeom prst="rect">
            <a:avLst/>
          </a:prstGeom>
        </p:spPr>
        <p:txBody>
          <a:bodyPr wrap="square">
            <a:spAutoFit/>
          </a:bodyPr>
          <a:lstStyle/>
          <a:p>
            <a:r>
              <a:rPr lang="en-GB" dirty="0" err="1" smtClean="0">
                <a:solidFill>
                  <a:schemeClr val="bg1"/>
                </a:solidFill>
              </a:rPr>
              <a:t>Cosmochemists</a:t>
            </a:r>
            <a:r>
              <a:rPr lang="en-GB" dirty="0" smtClean="0">
                <a:solidFill>
                  <a:schemeClr val="bg1"/>
                </a:solidFill>
              </a:rPr>
              <a:t> </a:t>
            </a:r>
            <a:r>
              <a:rPr lang="en-GB" dirty="0">
                <a:solidFill>
                  <a:schemeClr val="bg1"/>
                </a:solidFill>
              </a:rPr>
              <a:t>investigated five specks of dust less than 10µm in diameter, </a:t>
            </a:r>
            <a:r>
              <a:rPr lang="en-GB" dirty="0" smtClean="0">
                <a:solidFill>
                  <a:schemeClr val="bg1"/>
                </a:solidFill>
              </a:rPr>
              <a:t>using </a:t>
            </a:r>
            <a:r>
              <a:rPr lang="en-GB" dirty="0">
                <a:solidFill>
                  <a:schemeClr val="bg1"/>
                </a:solidFill>
              </a:rPr>
              <a:t>a nanoscale mass spectrometer. </a:t>
            </a:r>
            <a:r>
              <a:rPr lang="en-GB" dirty="0" smtClean="0">
                <a:solidFill>
                  <a:schemeClr val="bg1"/>
                </a:solidFill>
              </a:rPr>
              <a:t>This </a:t>
            </a:r>
            <a:r>
              <a:rPr lang="en-GB" dirty="0">
                <a:solidFill>
                  <a:schemeClr val="bg1"/>
                </a:solidFill>
              </a:rPr>
              <a:t>instrument is capable of measuring tiny quantities of material with great sensitivity. They were able to detect water in particles of the mineral pyroxene. The researchers say their findings suggest these asteroids may contain more water than is currently </a:t>
            </a:r>
            <a:r>
              <a:rPr lang="en-GB" dirty="0" smtClean="0">
                <a:solidFill>
                  <a:schemeClr val="bg1"/>
                </a:solidFill>
              </a:rPr>
              <a:t>assumed. </a:t>
            </a:r>
            <a:r>
              <a:rPr lang="en-GB" dirty="0">
                <a:solidFill>
                  <a:schemeClr val="bg1"/>
                </a:solidFill>
              </a:rPr>
              <a:t>They calculated that as much as half the water in Earth’s oceans could have been delivered to the early planet by meteorite impacts.</a:t>
            </a:r>
          </a:p>
        </p:txBody>
      </p:sp>
      <p:grpSp>
        <p:nvGrpSpPr>
          <p:cNvPr id="9" name="Group 8"/>
          <p:cNvGrpSpPr/>
          <p:nvPr/>
        </p:nvGrpSpPr>
        <p:grpSpPr>
          <a:xfrm>
            <a:off x="256524" y="217252"/>
            <a:ext cx="4680521" cy="728987"/>
            <a:chOff x="359621" y="217252"/>
            <a:chExt cx="4680521" cy="728987"/>
          </a:xfrm>
        </p:grpSpPr>
        <p:sp>
          <p:nvSpPr>
            <p:cNvPr id="10" name="TextBox 9"/>
            <p:cNvSpPr txBox="1"/>
            <p:nvPr/>
          </p:nvSpPr>
          <p:spPr>
            <a:xfrm>
              <a:off x="359621" y="217252"/>
              <a:ext cx="4680521" cy="369332"/>
            </a:xfrm>
            <a:prstGeom prst="rect">
              <a:avLst/>
            </a:prstGeom>
            <a:noFill/>
          </p:spPr>
          <p:txBody>
            <a:bodyPr wrap="square" rtlCol="0">
              <a:spAutoFit/>
            </a:bodyPr>
            <a:lstStyle/>
            <a:p>
              <a:endParaRPr lang="en-US" dirty="0">
                <a:solidFill>
                  <a:schemeClr val="bg1"/>
                </a:solidFill>
              </a:endParaRPr>
            </a:p>
          </p:txBody>
        </p:sp>
        <p:sp>
          <p:nvSpPr>
            <p:cNvPr id="11" name="TextBox 10"/>
            <p:cNvSpPr txBox="1"/>
            <p:nvPr/>
          </p:nvSpPr>
          <p:spPr>
            <a:xfrm>
              <a:off x="371183" y="669240"/>
              <a:ext cx="324036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a:t>
              </a:r>
              <a:r>
                <a:rPr lang="en-GB" sz="1200" i="1" dirty="0">
                  <a:solidFill>
                    <a:schemeClr val="bg1"/>
                  </a:solidFill>
                </a:rPr>
                <a:t>: </a:t>
              </a:r>
              <a:r>
                <a:rPr lang="en-GB" sz="1200" i="1" dirty="0">
                  <a:solidFill>
                    <a:schemeClr val="bg1"/>
                  </a:solidFill>
                  <a:hlinkClick r:id="rId3"/>
                </a:rPr>
                <a:t>rsc.li/2wACPDh</a:t>
              </a:r>
              <a:endParaRPr lang="en-GB" sz="1200" i="1" dirty="0">
                <a:solidFill>
                  <a:schemeClr val="bg1"/>
                </a:solidFill>
              </a:endParaRPr>
            </a:p>
          </p:txBody>
        </p:sp>
      </p:grpSp>
      <p:sp>
        <p:nvSpPr>
          <p:cNvPr id="15" name="Rectangle 14"/>
          <p:cNvSpPr/>
          <p:nvPr/>
        </p:nvSpPr>
        <p:spPr>
          <a:xfrm>
            <a:off x="256524" y="975940"/>
            <a:ext cx="6597788" cy="1477328"/>
          </a:xfrm>
          <a:prstGeom prst="rect">
            <a:avLst/>
          </a:prstGeom>
        </p:spPr>
        <p:txBody>
          <a:bodyPr wrap="square">
            <a:spAutoFit/>
          </a:bodyPr>
          <a:lstStyle/>
          <a:p>
            <a:r>
              <a:rPr lang="en-GB" dirty="0">
                <a:solidFill>
                  <a:schemeClr val="bg1"/>
                </a:solidFill>
              </a:rPr>
              <a:t>For the first time water has been detected in mineral samples from the surface </a:t>
            </a:r>
            <a:r>
              <a:rPr lang="en-GB" dirty="0" smtClean="0">
                <a:solidFill>
                  <a:schemeClr val="bg1"/>
                </a:solidFill>
              </a:rPr>
              <a:t>of an </a:t>
            </a:r>
            <a:r>
              <a:rPr lang="en-GB" dirty="0">
                <a:solidFill>
                  <a:schemeClr val="bg1"/>
                </a:solidFill>
              </a:rPr>
              <a:t>asteroid. Researchers examined tiny grains from the surface of the peanut-shaped asteroid Itokawa. Itokawa is one of a class of asteroids called </a:t>
            </a:r>
            <a:r>
              <a:rPr lang="en-GB" dirty="0" smtClean="0">
                <a:solidFill>
                  <a:schemeClr val="bg1"/>
                </a:solidFill>
              </a:rPr>
              <a:t>siliceous (stony) that </a:t>
            </a:r>
            <a:r>
              <a:rPr lang="en-GB" dirty="0">
                <a:solidFill>
                  <a:schemeClr val="bg1"/>
                </a:solidFill>
              </a:rPr>
              <a:t>are </a:t>
            </a:r>
            <a:r>
              <a:rPr lang="en-GB" dirty="0" smtClean="0">
                <a:solidFill>
                  <a:schemeClr val="bg1"/>
                </a:solidFill>
              </a:rPr>
              <a:t>common </a:t>
            </a:r>
            <a:r>
              <a:rPr lang="en-GB" dirty="0">
                <a:solidFill>
                  <a:schemeClr val="bg1"/>
                </a:solidFill>
              </a:rPr>
              <a:t>in the asteroid belt</a:t>
            </a:r>
            <a:r>
              <a:rPr lang="en-GB" dirty="0" smtClean="0">
                <a:solidFill>
                  <a:schemeClr val="bg1"/>
                </a:solidFill>
              </a:rPr>
              <a:t>.</a:t>
            </a:r>
            <a:endParaRPr lang="en-GB" dirty="0">
              <a:solidFill>
                <a:schemeClr val="bg1"/>
              </a:solidFill>
            </a:endParaRPr>
          </a:p>
        </p:txBody>
      </p:sp>
      <p:sp>
        <p:nvSpPr>
          <p:cNvPr id="17" name="TextBox 16"/>
          <p:cNvSpPr txBox="1"/>
          <p:nvPr/>
        </p:nvSpPr>
        <p:spPr>
          <a:xfrm>
            <a:off x="256524" y="217252"/>
            <a:ext cx="6264697" cy="369332"/>
          </a:xfrm>
          <a:prstGeom prst="rect">
            <a:avLst/>
          </a:prstGeom>
          <a:noFill/>
        </p:spPr>
        <p:txBody>
          <a:bodyPr wrap="square" rtlCol="0">
            <a:spAutoFit/>
          </a:bodyPr>
          <a:lstStyle/>
          <a:p>
            <a:r>
              <a:rPr lang="en-GB" b="1" dirty="0">
                <a:solidFill>
                  <a:schemeClr val="bg1"/>
                </a:solidFill>
              </a:rPr>
              <a:t>Water found in asteroid dust</a:t>
            </a:r>
          </a:p>
        </p:txBody>
      </p:sp>
      <p:pic>
        <p:nvPicPr>
          <p:cNvPr id="12" name="Picture 11" descr="An image showing asteroid Itokawa"/>
          <p:cNvPicPr/>
          <p:nvPr/>
        </p:nvPicPr>
        <p:blipFill rotWithShape="1">
          <a:blip r:embed="rId4" cstate="print">
            <a:extLst>
              <a:ext uri="{28A0092B-C50C-407E-A947-70E740481C1C}">
                <a14:useLocalDpi xmlns:a14="http://schemas.microsoft.com/office/drawing/2010/main" val="0"/>
              </a:ext>
            </a:extLst>
          </a:blip>
          <a:srcRect l="15568" t="6856" r="17168" b="3691"/>
          <a:stretch/>
        </p:blipFill>
        <p:spPr bwMode="auto">
          <a:xfrm>
            <a:off x="6793289" y="287974"/>
            <a:ext cx="2172733" cy="197514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11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56524" y="2420888"/>
            <a:ext cx="8614012" cy="2031325"/>
          </a:xfrm>
          <a:prstGeom prst="rect">
            <a:avLst/>
          </a:prstGeom>
        </p:spPr>
        <p:txBody>
          <a:bodyPr wrap="square">
            <a:spAutoFit/>
          </a:bodyPr>
          <a:lstStyle/>
          <a:p>
            <a:r>
              <a:rPr lang="en-GB" dirty="0" err="1" smtClean="0">
                <a:solidFill>
                  <a:schemeClr val="bg1"/>
                </a:solidFill>
              </a:rPr>
              <a:t>Cosmochemists</a:t>
            </a:r>
            <a:r>
              <a:rPr lang="en-GB" dirty="0" smtClean="0">
                <a:solidFill>
                  <a:schemeClr val="bg1"/>
                </a:solidFill>
              </a:rPr>
              <a:t> </a:t>
            </a:r>
            <a:r>
              <a:rPr lang="en-GB" dirty="0">
                <a:solidFill>
                  <a:schemeClr val="bg1"/>
                </a:solidFill>
              </a:rPr>
              <a:t>investigated five specks of dust less than 10µm in diameter, </a:t>
            </a:r>
            <a:r>
              <a:rPr lang="en-GB" dirty="0" smtClean="0">
                <a:solidFill>
                  <a:schemeClr val="bg1"/>
                </a:solidFill>
              </a:rPr>
              <a:t>using </a:t>
            </a:r>
            <a:r>
              <a:rPr lang="en-GB" dirty="0">
                <a:solidFill>
                  <a:schemeClr val="bg1"/>
                </a:solidFill>
              </a:rPr>
              <a:t>a nanoscale mass spectrometer. </a:t>
            </a:r>
            <a:r>
              <a:rPr lang="en-GB" dirty="0" smtClean="0">
                <a:solidFill>
                  <a:schemeClr val="bg1"/>
                </a:solidFill>
              </a:rPr>
              <a:t>This </a:t>
            </a:r>
            <a:r>
              <a:rPr lang="en-GB" dirty="0">
                <a:solidFill>
                  <a:schemeClr val="bg1"/>
                </a:solidFill>
              </a:rPr>
              <a:t>instrument is capable of measuring tiny quantities of material with great sensitivity. They were able to detect water in particles of the mineral pyroxene. The researchers say their findings suggest these asteroids may contain more water than is currently </a:t>
            </a:r>
            <a:r>
              <a:rPr lang="en-GB" dirty="0" smtClean="0">
                <a:solidFill>
                  <a:schemeClr val="bg1"/>
                </a:solidFill>
              </a:rPr>
              <a:t>assumed. </a:t>
            </a:r>
            <a:r>
              <a:rPr lang="en-GB" dirty="0">
                <a:solidFill>
                  <a:schemeClr val="bg1"/>
                </a:solidFill>
              </a:rPr>
              <a:t>They calculated that as much as half the water in Earth’s oceans could have been delivered to the early planet by meteorite impacts.</a:t>
            </a:r>
          </a:p>
        </p:txBody>
      </p:sp>
      <p:sp>
        <p:nvSpPr>
          <p:cNvPr id="2" name="TextBox 1"/>
          <p:cNvSpPr txBox="1"/>
          <p:nvPr/>
        </p:nvSpPr>
        <p:spPr>
          <a:xfrm>
            <a:off x="3851920" y="4365104"/>
            <a:ext cx="5184576" cy="2308324"/>
          </a:xfrm>
          <a:prstGeom prst="rect">
            <a:avLst/>
          </a:prstGeom>
          <a:noFill/>
        </p:spPr>
        <p:txBody>
          <a:bodyPr wrap="square" rtlCol="0">
            <a:spAutoFit/>
          </a:bodyPr>
          <a:lstStyle/>
          <a:p>
            <a:pPr marL="342900" indent="-342900">
              <a:buAutoNum type="arabicPeriod"/>
            </a:pPr>
            <a:r>
              <a:rPr lang="en-GB" dirty="0" smtClean="0">
                <a:solidFill>
                  <a:schemeClr val="bg1"/>
                </a:solidFill>
              </a:rPr>
              <a:t>Calculate the relative molecular mass of a water molecule (</a:t>
            </a:r>
            <a:r>
              <a:rPr lang="en-GB" smtClean="0">
                <a:solidFill>
                  <a:schemeClr val="bg1"/>
                </a:solidFill>
              </a:rPr>
              <a:t>H</a:t>
            </a:r>
            <a:r>
              <a:rPr lang="en-GB" baseline="-25000" smtClean="0">
                <a:solidFill>
                  <a:schemeClr val="bg1"/>
                </a:solidFill>
              </a:rPr>
              <a:t>2</a:t>
            </a:r>
            <a:r>
              <a:rPr lang="en-GB" smtClean="0">
                <a:solidFill>
                  <a:schemeClr val="bg1"/>
                </a:solidFill>
              </a:rPr>
              <a:t>O</a:t>
            </a:r>
            <a:r>
              <a:rPr lang="en-GB" smtClean="0">
                <a:solidFill>
                  <a:schemeClr val="bg1"/>
                </a:solidFill>
              </a:rPr>
              <a:t>). </a:t>
            </a:r>
            <a:endParaRPr lang="en-GB" dirty="0" smtClean="0">
              <a:solidFill>
                <a:schemeClr val="bg1"/>
              </a:solidFill>
            </a:endParaRPr>
          </a:p>
          <a:p>
            <a:pPr marL="342900" indent="-342900">
              <a:buAutoNum type="arabicPeriod"/>
            </a:pPr>
            <a:r>
              <a:rPr lang="en-GB" dirty="0" smtClean="0">
                <a:solidFill>
                  <a:schemeClr val="bg1"/>
                </a:solidFill>
              </a:rPr>
              <a:t>Describe how scientists think the oceans were formed from the Earth’s early atmosphere. </a:t>
            </a:r>
          </a:p>
          <a:p>
            <a:pPr marL="342900" indent="-342900">
              <a:buAutoNum type="arabicPeriod"/>
            </a:pPr>
            <a:r>
              <a:rPr lang="en-GB" dirty="0" smtClean="0">
                <a:solidFill>
                  <a:schemeClr val="bg1"/>
                </a:solidFill>
              </a:rPr>
              <a:t>Give advantages of using instrumental methods like mass spectrometers compared to chemical tests.</a:t>
            </a:r>
          </a:p>
        </p:txBody>
      </p:sp>
      <p:grpSp>
        <p:nvGrpSpPr>
          <p:cNvPr id="9" name="Group 8"/>
          <p:cNvGrpSpPr/>
          <p:nvPr/>
        </p:nvGrpSpPr>
        <p:grpSpPr>
          <a:xfrm>
            <a:off x="256524" y="217252"/>
            <a:ext cx="4680521" cy="728987"/>
            <a:chOff x="359621" y="217252"/>
            <a:chExt cx="4680521" cy="728987"/>
          </a:xfrm>
        </p:grpSpPr>
        <p:sp>
          <p:nvSpPr>
            <p:cNvPr id="10" name="TextBox 9"/>
            <p:cNvSpPr txBox="1"/>
            <p:nvPr/>
          </p:nvSpPr>
          <p:spPr>
            <a:xfrm>
              <a:off x="359621" y="217252"/>
              <a:ext cx="4680521" cy="369332"/>
            </a:xfrm>
            <a:prstGeom prst="rect">
              <a:avLst/>
            </a:prstGeom>
            <a:noFill/>
          </p:spPr>
          <p:txBody>
            <a:bodyPr wrap="square" rtlCol="0">
              <a:spAutoFit/>
            </a:bodyPr>
            <a:lstStyle/>
            <a:p>
              <a:endParaRPr lang="en-US" dirty="0">
                <a:solidFill>
                  <a:schemeClr val="bg1"/>
                </a:solidFill>
              </a:endParaRPr>
            </a:p>
          </p:txBody>
        </p:sp>
        <p:sp>
          <p:nvSpPr>
            <p:cNvPr id="11" name="TextBox 10"/>
            <p:cNvSpPr txBox="1"/>
            <p:nvPr/>
          </p:nvSpPr>
          <p:spPr>
            <a:xfrm>
              <a:off x="371183" y="669240"/>
              <a:ext cx="324036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a:t>
              </a:r>
              <a:r>
                <a:rPr lang="en-GB" sz="1200" i="1" dirty="0">
                  <a:solidFill>
                    <a:schemeClr val="bg1"/>
                  </a:solidFill>
                </a:rPr>
                <a:t>: </a:t>
              </a:r>
              <a:r>
                <a:rPr lang="en-GB" sz="1200" i="1" dirty="0">
                  <a:solidFill>
                    <a:schemeClr val="bg1"/>
                  </a:solidFill>
                  <a:hlinkClick r:id="rId3"/>
                </a:rPr>
                <a:t>rsc.li/2wACPDh</a:t>
              </a:r>
              <a:endParaRPr lang="en-GB" sz="1200" i="1" dirty="0">
                <a:solidFill>
                  <a:schemeClr val="bg1"/>
                </a:solidFill>
              </a:endParaRPr>
            </a:p>
          </p:txBody>
        </p:sp>
      </p:grpSp>
      <p:sp>
        <p:nvSpPr>
          <p:cNvPr id="15" name="Rectangle 14"/>
          <p:cNvSpPr/>
          <p:nvPr/>
        </p:nvSpPr>
        <p:spPr>
          <a:xfrm>
            <a:off x="256524" y="975940"/>
            <a:ext cx="6597788" cy="1477328"/>
          </a:xfrm>
          <a:prstGeom prst="rect">
            <a:avLst/>
          </a:prstGeom>
        </p:spPr>
        <p:txBody>
          <a:bodyPr wrap="square">
            <a:spAutoFit/>
          </a:bodyPr>
          <a:lstStyle/>
          <a:p>
            <a:r>
              <a:rPr lang="en-GB" dirty="0">
                <a:solidFill>
                  <a:schemeClr val="bg1"/>
                </a:solidFill>
              </a:rPr>
              <a:t>For the first time water has been detected in mineral samples from the </a:t>
            </a:r>
            <a:r>
              <a:rPr lang="en-GB" dirty="0" smtClean="0">
                <a:solidFill>
                  <a:schemeClr val="bg1"/>
                </a:solidFill>
              </a:rPr>
              <a:t>surface of </a:t>
            </a:r>
            <a:r>
              <a:rPr lang="en-GB" dirty="0">
                <a:solidFill>
                  <a:schemeClr val="bg1"/>
                </a:solidFill>
              </a:rPr>
              <a:t>an asteroid. Researchers examined tiny grains from the surface of the peanut-shaped asteroid Itokawa. Itokawa is one of a class of asteroids called </a:t>
            </a:r>
            <a:r>
              <a:rPr lang="en-GB" dirty="0" smtClean="0">
                <a:solidFill>
                  <a:schemeClr val="bg1"/>
                </a:solidFill>
              </a:rPr>
              <a:t>siliceous (stony) that </a:t>
            </a:r>
            <a:r>
              <a:rPr lang="en-GB" dirty="0">
                <a:solidFill>
                  <a:schemeClr val="bg1"/>
                </a:solidFill>
              </a:rPr>
              <a:t>are </a:t>
            </a:r>
            <a:r>
              <a:rPr lang="en-GB" dirty="0" smtClean="0">
                <a:solidFill>
                  <a:schemeClr val="bg1"/>
                </a:solidFill>
              </a:rPr>
              <a:t>common </a:t>
            </a:r>
            <a:r>
              <a:rPr lang="en-GB" dirty="0">
                <a:solidFill>
                  <a:schemeClr val="bg1"/>
                </a:solidFill>
              </a:rPr>
              <a:t>in the asteroid belt</a:t>
            </a:r>
            <a:r>
              <a:rPr lang="en-GB" dirty="0" smtClean="0">
                <a:solidFill>
                  <a:schemeClr val="bg1"/>
                </a:solidFill>
              </a:rPr>
              <a:t>.</a:t>
            </a:r>
            <a:endParaRPr lang="en-GB" dirty="0">
              <a:solidFill>
                <a:schemeClr val="bg1"/>
              </a:solidFill>
            </a:endParaRPr>
          </a:p>
        </p:txBody>
      </p:sp>
      <p:sp>
        <p:nvSpPr>
          <p:cNvPr id="17" name="TextBox 16"/>
          <p:cNvSpPr txBox="1"/>
          <p:nvPr/>
        </p:nvSpPr>
        <p:spPr>
          <a:xfrm>
            <a:off x="256524" y="217252"/>
            <a:ext cx="6264697" cy="369332"/>
          </a:xfrm>
          <a:prstGeom prst="rect">
            <a:avLst/>
          </a:prstGeom>
          <a:noFill/>
        </p:spPr>
        <p:txBody>
          <a:bodyPr wrap="square" rtlCol="0">
            <a:spAutoFit/>
          </a:bodyPr>
          <a:lstStyle/>
          <a:p>
            <a:r>
              <a:rPr lang="en-GB" b="1" dirty="0">
                <a:solidFill>
                  <a:schemeClr val="bg1"/>
                </a:solidFill>
              </a:rPr>
              <a:t>Water found in asteroid dust</a:t>
            </a:r>
          </a:p>
        </p:txBody>
      </p:sp>
      <p:pic>
        <p:nvPicPr>
          <p:cNvPr id="12" name="Picture 11" descr="An image showing asteroid Itokawa"/>
          <p:cNvPicPr/>
          <p:nvPr/>
        </p:nvPicPr>
        <p:blipFill rotWithShape="1">
          <a:blip r:embed="rId4" cstate="print">
            <a:extLst>
              <a:ext uri="{28A0092B-C50C-407E-A947-70E740481C1C}">
                <a14:useLocalDpi xmlns:a14="http://schemas.microsoft.com/office/drawing/2010/main" val="0"/>
              </a:ext>
            </a:extLst>
          </a:blip>
          <a:srcRect l="15568" t="6856" r="17168" b="3691"/>
          <a:stretch/>
        </p:blipFill>
        <p:spPr bwMode="auto">
          <a:xfrm>
            <a:off x="6793289" y="287974"/>
            <a:ext cx="2172733" cy="197514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54636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4951</TotalTime>
  <Words>458</Words>
  <Application>Microsoft Office PowerPoint</Application>
  <PresentationFormat>On-screen Show (4:3)</PresentationFormat>
  <Paragraphs>22</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Water found in asteroid dust</dc:title>
  <dc:creator>EIC</dc:creator>
  <dc:description>From Education in Chemistry article, [shortened URL]</dc:description>
  <cp:lastModifiedBy>Jamie Durrani</cp:lastModifiedBy>
  <cp:revision>470</cp:revision>
  <cp:lastPrinted>2018-04-19T13:17:15Z</cp:lastPrinted>
  <dcterms:created xsi:type="dcterms:W3CDTF">2013-06-04T12:27:23Z</dcterms:created>
  <dcterms:modified xsi:type="dcterms:W3CDTF">2019-06-19T11:23:22Z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