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3" r:id="rId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F758B"/>
    <a:srgbClr val="505759"/>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0349" autoAdjust="0"/>
  </p:normalViewPr>
  <p:slideViewPr>
    <p:cSldViewPr>
      <p:cViewPr varScale="1">
        <p:scale>
          <a:sx n="69" d="100"/>
          <a:sy n="69" d="100"/>
        </p:scale>
        <p:origin x="2814" y="72"/>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A514779C-79A7-49E8-BEAB-D399194BACEE}" type="datetimeFigureOut">
              <a:rPr lang="en-GB" smtClean="0"/>
              <a:t>15/05/2018</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a:t>
            </a:r>
          </a:p>
          <a:p>
            <a:r>
              <a:rPr lang="en-GB" baseline="0" dirty="0" smtClean="0"/>
              <a:t>Image credit: </a:t>
            </a:r>
            <a:r>
              <a:rPr lang="en-GB" sz="1200" dirty="0" smtClean="0">
                <a:solidFill>
                  <a:schemeClr val="bg1"/>
                </a:solidFill>
              </a:rPr>
              <a:t>© </a:t>
            </a:r>
            <a:r>
              <a:rPr lang="en-GB" sz="1200" dirty="0" err="1" smtClean="0">
                <a:solidFill>
                  <a:schemeClr val="bg1"/>
                </a:solidFill>
              </a:rPr>
              <a:t>Isiwal</a:t>
            </a:r>
            <a:r>
              <a:rPr lang="en-GB" sz="1200" dirty="0" smtClean="0">
                <a:solidFill>
                  <a:schemeClr val="bg1"/>
                </a:solidFill>
              </a:rPr>
              <a:t> / Wikimedia Commons / </a:t>
            </a:r>
            <a:r>
              <a:rPr lang="en-GB" sz="1200" dirty="0" smtClean="0">
                <a:solidFill>
                  <a:schemeClr val="bg1"/>
                </a:solidFill>
                <a:hlinkClick r:id="rId3"/>
              </a:rPr>
              <a:t>CC BY-SA 4.0</a:t>
            </a:r>
            <a:endParaRPr lang="en-GB" sz="1200" dirty="0" smtClean="0">
              <a:solidFill>
                <a:schemeClr val="bg1"/>
              </a:solidFill>
            </a:endParaRPr>
          </a:p>
          <a:p>
            <a:endParaRPr lang="en-GB" sz="1200"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published by Chemistry World. Use this slide as a lesson starter. It also contains questions that can be used to engage your class.</a:t>
            </a:r>
          </a:p>
          <a:p>
            <a:r>
              <a:rPr lang="en-GB" baseline="0" dirty="0" smtClean="0"/>
              <a:t>Image credit: </a:t>
            </a:r>
            <a:r>
              <a:rPr lang="en-GB" sz="1200" dirty="0" smtClean="0">
                <a:solidFill>
                  <a:schemeClr val="bg1"/>
                </a:solidFill>
              </a:rPr>
              <a:t>© </a:t>
            </a:r>
            <a:r>
              <a:rPr lang="en-GB" sz="1200" dirty="0" err="1" smtClean="0">
                <a:solidFill>
                  <a:schemeClr val="bg1"/>
                </a:solidFill>
              </a:rPr>
              <a:t>Isiwal</a:t>
            </a:r>
            <a:r>
              <a:rPr lang="en-GB" sz="1200" dirty="0" smtClean="0">
                <a:solidFill>
                  <a:schemeClr val="bg1"/>
                </a:solidFill>
              </a:rPr>
              <a:t> / Wikimedia Commons / </a:t>
            </a:r>
            <a:r>
              <a:rPr lang="en-GB" sz="1200" dirty="0" smtClean="0">
                <a:solidFill>
                  <a:schemeClr val="bg1"/>
                </a:solidFill>
                <a:hlinkClick r:id="rId3"/>
              </a:rPr>
              <a:t>CC BY-SA 4.0</a:t>
            </a:r>
            <a:endParaRPr lang="en-GB" sz="1200" dirty="0" smtClean="0">
              <a:solidFill>
                <a:schemeClr val="bg1"/>
              </a:solidFill>
            </a:endParaRPr>
          </a:p>
          <a:p>
            <a:pPr marL="228600" indent="-228600">
              <a:buAutoNum type="arabicPeriod"/>
            </a:pPr>
            <a:r>
              <a:rPr lang="en-GB" sz="1200" dirty="0" smtClean="0">
                <a:solidFill>
                  <a:schemeClr val="bg1"/>
                </a:solidFill>
              </a:rPr>
              <a:t>The</a:t>
            </a:r>
            <a:r>
              <a:rPr lang="en-GB" sz="1200" baseline="0" dirty="0" smtClean="0">
                <a:solidFill>
                  <a:schemeClr val="bg1"/>
                </a:solidFill>
              </a:rPr>
              <a:t> point of this question is to get pupils thinking about how science is useful in sport. Answers might be general, </a:t>
            </a:r>
            <a:r>
              <a:rPr lang="en-GB" sz="1200" baseline="0" dirty="0" err="1" smtClean="0">
                <a:solidFill>
                  <a:schemeClr val="bg1"/>
                </a:solidFill>
              </a:rPr>
              <a:t>eg</a:t>
            </a:r>
            <a:r>
              <a:rPr lang="en-GB" sz="1200" baseline="0" dirty="0" smtClean="0">
                <a:solidFill>
                  <a:schemeClr val="bg1"/>
                </a:solidFill>
              </a:rPr>
              <a:t>: to produce a better diet plan; to target and improve on weaknesses in technique; to introduce better training methods; to use medicines to recover from injury; to monitor progress towards targets. Answers might be specific, </a:t>
            </a:r>
            <a:r>
              <a:rPr lang="en-GB" sz="1200" baseline="0" dirty="0" err="1" smtClean="0">
                <a:solidFill>
                  <a:schemeClr val="bg1"/>
                </a:solidFill>
              </a:rPr>
              <a:t>eg</a:t>
            </a:r>
            <a:r>
              <a:rPr lang="en-GB" sz="1200" baseline="0" dirty="0" smtClean="0">
                <a:solidFill>
                  <a:schemeClr val="bg1"/>
                </a:solidFill>
              </a:rPr>
              <a:t>: so they can run faster or for longer; so they can kick better; so they can position themselves on the field better.</a:t>
            </a:r>
          </a:p>
          <a:p>
            <a:pPr marL="228600" indent="-228600">
              <a:buAutoNum type="arabicPeriod"/>
            </a:pPr>
            <a:r>
              <a:rPr lang="en-GB" sz="1200" baseline="0" dirty="0" smtClean="0">
                <a:solidFill>
                  <a:schemeClr val="bg1"/>
                </a:solidFill>
              </a:rPr>
              <a:t>Look </a:t>
            </a:r>
            <a:r>
              <a:rPr lang="en-GB" sz="1200" baseline="0" dirty="0" smtClean="0">
                <a:solidFill>
                  <a:schemeClr val="bg1"/>
                </a:solidFill>
              </a:rPr>
              <a:t>for an attempt to address wider factors. Most footballers are amateur and don’t get paid, so only the very best get a lot of money; footballers in the premier league come from all around the world; nursing is a more stable job, </a:t>
            </a:r>
            <a:r>
              <a:rPr lang="en-GB" sz="1200" baseline="0" dirty="0" smtClean="0">
                <a:solidFill>
                  <a:schemeClr val="bg1"/>
                </a:solidFill>
              </a:rPr>
              <a:t>and </a:t>
            </a:r>
            <a:r>
              <a:rPr lang="en-GB" sz="1200" baseline="0" dirty="0" smtClean="0">
                <a:solidFill>
                  <a:schemeClr val="bg1"/>
                </a:solidFill>
              </a:rPr>
              <a:t>footballers can get injured, or might only play for ten years; the English premier league is very popular, so there is enough money to pay them that much; football is entertainment, and entertainment is still important; basically anyone can train to be a nurse, but the same can’t be said of football</a:t>
            </a:r>
          </a:p>
          <a:p>
            <a:pPr marL="228600" indent="-228600">
              <a:buAutoNum type="arabicPeriod"/>
            </a:pPr>
            <a:endParaRPr lang="en-GB" sz="1200" dirty="0" smtClean="0">
              <a:solidFill>
                <a:schemeClr val="bg1"/>
              </a:solidFill>
            </a:endParaRPr>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3106577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rsc.li/2InfFZ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rsc.li/2InfFZ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14146" y="205725"/>
            <a:ext cx="4441572" cy="369332"/>
          </a:xfrm>
          <a:prstGeom prst="rect">
            <a:avLst/>
          </a:prstGeom>
          <a:noFill/>
        </p:spPr>
        <p:txBody>
          <a:bodyPr wrap="square" rtlCol="0">
            <a:spAutoFit/>
          </a:bodyPr>
          <a:lstStyle/>
          <a:p>
            <a:r>
              <a:rPr lang="en-US" b="1" dirty="0" smtClean="0">
                <a:solidFill>
                  <a:schemeClr val="bg1"/>
                </a:solidFill>
              </a:rPr>
              <a:t>Body implant monitors oxygen levels</a:t>
            </a:r>
            <a:endParaRPr lang="en-US" b="1" dirty="0">
              <a:solidFill>
                <a:schemeClr val="bg1"/>
              </a:solidFill>
            </a:endParaRPr>
          </a:p>
        </p:txBody>
      </p:sp>
      <p:sp>
        <p:nvSpPr>
          <p:cNvPr id="4" name="Rectangle 3"/>
          <p:cNvSpPr/>
          <p:nvPr/>
        </p:nvSpPr>
        <p:spPr>
          <a:xfrm>
            <a:off x="4644008" y="4317459"/>
            <a:ext cx="4135230" cy="2308324"/>
          </a:xfrm>
          <a:prstGeom prst="rect">
            <a:avLst/>
          </a:prstGeom>
        </p:spPr>
        <p:txBody>
          <a:bodyPr wrap="square">
            <a:spAutoFit/>
          </a:bodyPr>
          <a:lstStyle/>
          <a:p>
            <a:r>
              <a:rPr lang="en-GB" dirty="0" smtClean="0">
                <a:solidFill>
                  <a:schemeClr val="bg1"/>
                </a:solidFill>
              </a:rPr>
              <a:t>The implant could be used during surgery, so that the surgeon can know immediately if they have successfully restored blood flow, for example.</a:t>
            </a:r>
          </a:p>
          <a:p>
            <a:endParaRPr lang="en-GB" dirty="0">
              <a:solidFill>
                <a:schemeClr val="bg1"/>
              </a:solidFill>
            </a:endParaRPr>
          </a:p>
          <a:p>
            <a:r>
              <a:rPr lang="en-GB" dirty="0" smtClean="0">
                <a:solidFill>
                  <a:schemeClr val="bg1"/>
                </a:solidFill>
              </a:rPr>
              <a:t>But it could also be used by athletes to figure out which exercise is working best.</a:t>
            </a:r>
            <a:endParaRPr lang="en-GB" dirty="0">
              <a:solidFill>
                <a:schemeClr val="bg1"/>
              </a:solidFill>
            </a:endParaRPr>
          </a:p>
        </p:txBody>
      </p:sp>
      <p:sp>
        <p:nvSpPr>
          <p:cNvPr id="7" name="TextBox 6"/>
          <p:cNvSpPr txBox="1"/>
          <p:nvPr/>
        </p:nvSpPr>
        <p:spPr>
          <a:xfrm>
            <a:off x="5106831" y="3021548"/>
            <a:ext cx="3672408" cy="415498"/>
          </a:xfrm>
          <a:prstGeom prst="rect">
            <a:avLst/>
          </a:prstGeom>
          <a:noFill/>
        </p:spPr>
        <p:txBody>
          <a:bodyPr wrap="square" rtlCol="0">
            <a:spAutoFit/>
          </a:bodyPr>
          <a:lstStyle/>
          <a:p>
            <a:r>
              <a:rPr lang="en-GB" sz="1050" dirty="0" smtClean="0">
                <a:solidFill>
                  <a:schemeClr val="bg1"/>
                </a:solidFill>
              </a:rPr>
              <a:t>Athletes competing in a 100 m sprint in Linz, Austria, in 2017 © </a:t>
            </a:r>
            <a:r>
              <a:rPr lang="en-GB" sz="1050" dirty="0" err="1" smtClean="0">
                <a:solidFill>
                  <a:schemeClr val="bg1"/>
                </a:solidFill>
              </a:rPr>
              <a:t>Isiwal</a:t>
            </a:r>
            <a:r>
              <a:rPr lang="en-GB" sz="1050" dirty="0" smtClean="0">
                <a:solidFill>
                  <a:schemeClr val="bg1"/>
                </a:solidFill>
              </a:rPr>
              <a:t> / Wikimedia Commons / </a:t>
            </a:r>
            <a:r>
              <a:rPr lang="en-GB" sz="1050" dirty="0" smtClean="0">
                <a:solidFill>
                  <a:schemeClr val="bg1"/>
                </a:solidFill>
                <a:hlinkClick r:id="rId3"/>
              </a:rPr>
              <a:t>CC BY-SA 4.0</a:t>
            </a:r>
            <a:endParaRPr lang="en-GB" sz="1050" dirty="0">
              <a:solidFill>
                <a:schemeClr val="bg1"/>
              </a:solidFill>
            </a:endParaRPr>
          </a:p>
        </p:txBody>
      </p:sp>
      <p:sp>
        <p:nvSpPr>
          <p:cNvPr id="13" name="TextBox 12"/>
          <p:cNvSpPr txBox="1"/>
          <p:nvPr/>
        </p:nvSpPr>
        <p:spPr>
          <a:xfrm>
            <a:off x="1099654" y="679942"/>
            <a:ext cx="2808312" cy="276999"/>
          </a:xfrm>
          <a:prstGeom prst="rect">
            <a:avLst/>
          </a:prstGeom>
          <a:noFill/>
        </p:spPr>
        <p:txBody>
          <a:bodyPr wrap="square" rtlCol="0">
            <a:spAutoFit/>
          </a:bodyPr>
          <a:lstStyle/>
          <a:p>
            <a:r>
              <a:rPr lang="en-GB" sz="1200" i="1" dirty="0">
                <a:solidFill>
                  <a:schemeClr val="bg1"/>
                </a:solidFill>
              </a:rPr>
              <a:t>Read the full article </a:t>
            </a:r>
            <a:r>
              <a:rPr lang="en-GB" sz="1200" i="1" dirty="0">
                <a:solidFill>
                  <a:schemeClr val="bg1"/>
                </a:solidFill>
              </a:rPr>
              <a:t>at </a:t>
            </a:r>
            <a:r>
              <a:rPr lang="en-GB" sz="1200" i="1" dirty="0" smtClean="0">
                <a:solidFill>
                  <a:schemeClr val="bg1"/>
                </a:solidFill>
                <a:hlinkClick r:id="rId4"/>
              </a:rPr>
              <a:t>rsc.li/2InfFZu</a:t>
            </a:r>
            <a:r>
              <a:rPr lang="en-GB" sz="1200" i="1" dirty="0" smtClean="0">
                <a:solidFill>
                  <a:schemeClr val="bg1"/>
                </a:solidFill>
              </a:rPr>
              <a:t> </a:t>
            </a:r>
            <a:endParaRPr lang="en-GB" sz="1200" i="1" dirty="0">
              <a:solidFill>
                <a:schemeClr val="bg1"/>
              </a:solidFill>
            </a:endParaRPr>
          </a:p>
        </p:txBody>
      </p:sp>
      <p:sp>
        <p:nvSpPr>
          <p:cNvPr id="8" name="Rectangle 7"/>
          <p:cNvSpPr/>
          <p:nvPr/>
        </p:nvSpPr>
        <p:spPr>
          <a:xfrm>
            <a:off x="323528" y="1061826"/>
            <a:ext cx="4546594" cy="2585323"/>
          </a:xfrm>
          <a:prstGeom prst="rect">
            <a:avLst/>
          </a:prstGeom>
        </p:spPr>
        <p:txBody>
          <a:bodyPr wrap="square">
            <a:spAutoFit/>
          </a:bodyPr>
          <a:lstStyle/>
          <a:p>
            <a:r>
              <a:rPr lang="en-GB" dirty="0" smtClean="0">
                <a:solidFill>
                  <a:schemeClr val="bg1"/>
                </a:solidFill>
              </a:rPr>
              <a:t>A scientist and her team have developed an implant which can monitor oxygen levels in the human body.</a:t>
            </a:r>
          </a:p>
          <a:p>
            <a:endParaRPr lang="en-GB" dirty="0">
              <a:solidFill>
                <a:schemeClr val="bg1"/>
              </a:solidFill>
            </a:endParaRPr>
          </a:p>
          <a:p>
            <a:r>
              <a:rPr lang="en-GB" dirty="0" smtClean="0">
                <a:solidFill>
                  <a:schemeClr val="bg1"/>
                </a:solidFill>
              </a:rPr>
              <a:t>The implant works because it absorbs oxygen from tissues around it. Inside the implant is a dye that is less bright the more oxygen it has.</a:t>
            </a:r>
          </a:p>
          <a:p>
            <a:endParaRPr lang="en-GB" dirty="0">
              <a:solidFill>
                <a:schemeClr val="bg1"/>
              </a:solidFill>
            </a:endParaRPr>
          </a:p>
        </p:txBody>
      </p:sp>
      <p:sp>
        <p:nvSpPr>
          <p:cNvPr id="2" name="Rectangle 1"/>
          <p:cNvSpPr/>
          <p:nvPr/>
        </p:nvSpPr>
        <p:spPr>
          <a:xfrm>
            <a:off x="323528" y="3555936"/>
            <a:ext cx="8580770" cy="646331"/>
          </a:xfrm>
          <a:prstGeom prst="rect">
            <a:avLst/>
          </a:prstGeom>
        </p:spPr>
        <p:txBody>
          <a:bodyPr wrap="square">
            <a:spAutoFit/>
          </a:bodyPr>
          <a:lstStyle/>
          <a:p>
            <a:r>
              <a:rPr lang="en-GB" dirty="0">
                <a:solidFill>
                  <a:schemeClr val="bg1"/>
                </a:solidFill>
              </a:rPr>
              <a:t>An external reader device shines light on the </a:t>
            </a:r>
            <a:r>
              <a:rPr lang="en-GB" dirty="0" smtClean="0">
                <a:solidFill>
                  <a:schemeClr val="bg1"/>
                </a:solidFill>
              </a:rPr>
              <a:t>implant through </a:t>
            </a:r>
            <a:r>
              <a:rPr lang="en-GB" dirty="0">
                <a:solidFill>
                  <a:schemeClr val="bg1"/>
                </a:solidFill>
              </a:rPr>
              <a:t>the skin and records how bright </a:t>
            </a:r>
            <a:r>
              <a:rPr lang="en-GB" dirty="0" smtClean="0">
                <a:solidFill>
                  <a:schemeClr val="bg1"/>
                </a:solidFill>
              </a:rPr>
              <a:t>it is</a:t>
            </a:r>
            <a:r>
              <a:rPr lang="en-GB" dirty="0">
                <a:solidFill>
                  <a:schemeClr val="bg1"/>
                </a:solidFill>
              </a:rPr>
              <a:t>. This can then be matched with an oxygen level.</a:t>
            </a:r>
          </a:p>
        </p:txBody>
      </p:sp>
      <p:pic>
        <p:nvPicPr>
          <p:cNvPr id="1026" name="Picture 2" descr="File:Leichtathletik Gala Linz 2017 100m Frauen-6764 (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1773" y="264010"/>
            <a:ext cx="3922525" cy="2613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14146" y="205725"/>
            <a:ext cx="4441572" cy="369332"/>
          </a:xfrm>
          <a:prstGeom prst="rect">
            <a:avLst/>
          </a:prstGeom>
          <a:noFill/>
        </p:spPr>
        <p:txBody>
          <a:bodyPr wrap="square" rtlCol="0">
            <a:spAutoFit/>
          </a:bodyPr>
          <a:lstStyle/>
          <a:p>
            <a:r>
              <a:rPr lang="en-US" b="1" dirty="0" smtClean="0">
                <a:solidFill>
                  <a:schemeClr val="bg1"/>
                </a:solidFill>
              </a:rPr>
              <a:t>Body implant monitors oxygen levels</a:t>
            </a:r>
            <a:endParaRPr lang="en-US" b="1" dirty="0">
              <a:solidFill>
                <a:schemeClr val="bg1"/>
              </a:solidFill>
            </a:endParaRPr>
          </a:p>
        </p:txBody>
      </p:sp>
      <p:sp>
        <p:nvSpPr>
          <p:cNvPr id="4" name="Rectangle 3"/>
          <p:cNvSpPr/>
          <p:nvPr/>
        </p:nvSpPr>
        <p:spPr>
          <a:xfrm>
            <a:off x="311336" y="3823608"/>
            <a:ext cx="8580770" cy="369332"/>
          </a:xfrm>
          <a:prstGeom prst="rect">
            <a:avLst/>
          </a:prstGeom>
        </p:spPr>
        <p:txBody>
          <a:bodyPr wrap="square">
            <a:spAutoFit/>
          </a:bodyPr>
          <a:lstStyle/>
          <a:p>
            <a:r>
              <a:rPr lang="en-GB" dirty="0" smtClean="0">
                <a:solidFill>
                  <a:schemeClr val="bg1"/>
                </a:solidFill>
              </a:rPr>
              <a:t>But it could also be used by athletes to figure out which exercise is working best.</a:t>
            </a:r>
            <a:endParaRPr lang="en-GB" dirty="0">
              <a:solidFill>
                <a:schemeClr val="bg1"/>
              </a:solidFill>
            </a:endParaRPr>
          </a:p>
        </p:txBody>
      </p:sp>
      <p:sp>
        <p:nvSpPr>
          <p:cNvPr id="7" name="TextBox 6"/>
          <p:cNvSpPr txBox="1"/>
          <p:nvPr/>
        </p:nvSpPr>
        <p:spPr>
          <a:xfrm>
            <a:off x="6207355" y="2139604"/>
            <a:ext cx="2757600" cy="338554"/>
          </a:xfrm>
          <a:prstGeom prst="rect">
            <a:avLst/>
          </a:prstGeom>
          <a:noFill/>
        </p:spPr>
        <p:txBody>
          <a:bodyPr wrap="square" rtlCol="0">
            <a:spAutoFit/>
          </a:bodyPr>
          <a:lstStyle/>
          <a:p>
            <a:r>
              <a:rPr lang="en-GB" sz="800" dirty="0" smtClean="0">
                <a:solidFill>
                  <a:schemeClr val="bg1"/>
                </a:solidFill>
              </a:rPr>
              <a:t>Athletes competing in a 100 m sprint in Linz, Austria, in 2017 © </a:t>
            </a:r>
            <a:r>
              <a:rPr lang="en-GB" sz="800" dirty="0" err="1" smtClean="0">
                <a:solidFill>
                  <a:schemeClr val="bg1"/>
                </a:solidFill>
              </a:rPr>
              <a:t>Isiwal</a:t>
            </a:r>
            <a:r>
              <a:rPr lang="en-GB" sz="800" dirty="0" smtClean="0">
                <a:solidFill>
                  <a:schemeClr val="bg1"/>
                </a:solidFill>
              </a:rPr>
              <a:t> / Wikimedia Commons / </a:t>
            </a:r>
            <a:r>
              <a:rPr lang="en-GB" sz="800" dirty="0" smtClean="0">
                <a:solidFill>
                  <a:schemeClr val="bg1"/>
                </a:solidFill>
                <a:hlinkClick r:id="rId3"/>
              </a:rPr>
              <a:t>CC BY-SA 4.0</a:t>
            </a:r>
            <a:endParaRPr lang="en-GB" sz="800" dirty="0">
              <a:solidFill>
                <a:schemeClr val="bg1"/>
              </a:solidFill>
            </a:endParaRPr>
          </a:p>
        </p:txBody>
      </p:sp>
      <p:sp>
        <p:nvSpPr>
          <p:cNvPr id="13" name="TextBox 12"/>
          <p:cNvSpPr txBox="1"/>
          <p:nvPr/>
        </p:nvSpPr>
        <p:spPr>
          <a:xfrm>
            <a:off x="1099654" y="679942"/>
            <a:ext cx="2808312" cy="276999"/>
          </a:xfrm>
          <a:prstGeom prst="rect">
            <a:avLst/>
          </a:prstGeom>
          <a:noFill/>
        </p:spPr>
        <p:txBody>
          <a:bodyPr wrap="square" rtlCol="0">
            <a:spAutoFit/>
          </a:bodyPr>
          <a:lstStyle/>
          <a:p>
            <a:r>
              <a:rPr lang="en-GB" sz="1200" i="1" dirty="0">
                <a:solidFill>
                  <a:schemeClr val="bg1"/>
                </a:solidFill>
              </a:rPr>
              <a:t>Read the full article </a:t>
            </a:r>
            <a:r>
              <a:rPr lang="en-GB" sz="1200" i="1" dirty="0" smtClean="0">
                <a:solidFill>
                  <a:schemeClr val="bg1"/>
                </a:solidFill>
              </a:rPr>
              <a:t>at </a:t>
            </a:r>
            <a:r>
              <a:rPr lang="en-GB" sz="1200" i="1" dirty="0">
                <a:solidFill>
                  <a:schemeClr val="bg1"/>
                </a:solidFill>
                <a:hlinkClick r:id="rId4"/>
              </a:rPr>
              <a:t>rsc.li/2InfFZu</a:t>
            </a:r>
            <a:endParaRPr lang="en-GB" sz="1200" i="1" dirty="0">
              <a:solidFill>
                <a:schemeClr val="bg1"/>
              </a:solidFill>
            </a:endParaRPr>
          </a:p>
        </p:txBody>
      </p:sp>
      <p:sp>
        <p:nvSpPr>
          <p:cNvPr id="8" name="Rectangle 7"/>
          <p:cNvSpPr/>
          <p:nvPr/>
        </p:nvSpPr>
        <p:spPr>
          <a:xfrm>
            <a:off x="311336" y="956941"/>
            <a:ext cx="5688632" cy="1754326"/>
          </a:xfrm>
          <a:prstGeom prst="rect">
            <a:avLst/>
          </a:prstGeom>
        </p:spPr>
        <p:txBody>
          <a:bodyPr wrap="square">
            <a:spAutoFit/>
          </a:bodyPr>
          <a:lstStyle/>
          <a:p>
            <a:r>
              <a:rPr lang="en-GB" dirty="0" smtClean="0">
                <a:solidFill>
                  <a:schemeClr val="bg1"/>
                </a:solidFill>
              </a:rPr>
              <a:t>A scientist and her team have developed an implant which can monitor oxygen levels in the human body. The implant works because it absorbs oxygen from tissues around it. Inside the implant is a dye that is less bright the more oxygen it has.</a:t>
            </a:r>
          </a:p>
          <a:p>
            <a:endParaRPr lang="en-GB" dirty="0">
              <a:solidFill>
                <a:schemeClr val="bg1"/>
              </a:solidFill>
            </a:endParaRPr>
          </a:p>
        </p:txBody>
      </p:sp>
      <p:sp>
        <p:nvSpPr>
          <p:cNvPr id="2" name="Rectangle 1"/>
          <p:cNvSpPr/>
          <p:nvPr/>
        </p:nvSpPr>
        <p:spPr>
          <a:xfrm>
            <a:off x="312088" y="2530947"/>
            <a:ext cx="8580770" cy="1477328"/>
          </a:xfrm>
          <a:prstGeom prst="rect">
            <a:avLst/>
          </a:prstGeom>
        </p:spPr>
        <p:txBody>
          <a:bodyPr wrap="square">
            <a:spAutoFit/>
          </a:bodyPr>
          <a:lstStyle/>
          <a:p>
            <a:r>
              <a:rPr lang="en-GB" dirty="0">
                <a:solidFill>
                  <a:schemeClr val="bg1"/>
                </a:solidFill>
              </a:rPr>
              <a:t>An external reader device shines light on the </a:t>
            </a:r>
            <a:r>
              <a:rPr lang="en-GB" dirty="0" smtClean="0">
                <a:solidFill>
                  <a:schemeClr val="bg1"/>
                </a:solidFill>
              </a:rPr>
              <a:t>implant through </a:t>
            </a:r>
            <a:r>
              <a:rPr lang="en-GB" dirty="0">
                <a:solidFill>
                  <a:schemeClr val="bg1"/>
                </a:solidFill>
              </a:rPr>
              <a:t>the skin and records how bright </a:t>
            </a:r>
            <a:r>
              <a:rPr lang="en-GB" dirty="0" smtClean="0">
                <a:solidFill>
                  <a:schemeClr val="bg1"/>
                </a:solidFill>
              </a:rPr>
              <a:t>it is</a:t>
            </a:r>
            <a:r>
              <a:rPr lang="en-GB" dirty="0">
                <a:solidFill>
                  <a:schemeClr val="bg1"/>
                </a:solidFill>
              </a:rPr>
              <a:t>. This can then be matched with an oxygen level</a:t>
            </a:r>
            <a:r>
              <a:rPr lang="en-GB" dirty="0" smtClean="0">
                <a:solidFill>
                  <a:schemeClr val="bg1"/>
                </a:solidFill>
              </a:rPr>
              <a:t>. The </a:t>
            </a:r>
            <a:r>
              <a:rPr lang="en-GB" dirty="0">
                <a:solidFill>
                  <a:schemeClr val="bg1"/>
                </a:solidFill>
              </a:rPr>
              <a:t>implant could be used during surgery, so that the surgeon can know immediately if they have successfully restored blood flow, for example.</a:t>
            </a:r>
          </a:p>
          <a:p>
            <a:endParaRPr lang="en-GB" dirty="0">
              <a:solidFill>
                <a:schemeClr val="bg1"/>
              </a:solidFill>
            </a:endParaRPr>
          </a:p>
        </p:txBody>
      </p:sp>
      <p:pic>
        <p:nvPicPr>
          <p:cNvPr id="1026" name="Picture 2" descr="File:Leichtathletik Gala Linz 2017 100m Frauen-6764 (0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07355" y="264010"/>
            <a:ext cx="2696943" cy="179683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55976" y="4478374"/>
            <a:ext cx="4032075" cy="2031325"/>
          </a:xfrm>
          <a:prstGeom prst="rect">
            <a:avLst/>
          </a:prstGeom>
          <a:noFill/>
        </p:spPr>
        <p:txBody>
          <a:bodyPr wrap="square" rtlCol="0">
            <a:spAutoFit/>
          </a:bodyPr>
          <a:lstStyle/>
          <a:p>
            <a:pPr marL="342900" indent="-342900">
              <a:buAutoNum type="arabicPeriod"/>
            </a:pPr>
            <a:r>
              <a:rPr lang="en-GB" dirty="0" smtClean="0">
                <a:solidFill>
                  <a:schemeClr val="bg1"/>
                </a:solidFill>
              </a:rPr>
              <a:t>Sport is very scientific these days. Explain three ways in which a coach could use science to produce better footballers.</a:t>
            </a:r>
          </a:p>
          <a:p>
            <a:pPr marL="342900" indent="-342900">
              <a:buAutoNum type="arabicPeriod"/>
            </a:pPr>
            <a:r>
              <a:rPr lang="en-GB" dirty="0" smtClean="0">
                <a:solidFill>
                  <a:schemeClr val="bg1"/>
                </a:solidFill>
              </a:rPr>
              <a:t>Footballers </a:t>
            </a:r>
            <a:r>
              <a:rPr lang="en-GB" dirty="0" smtClean="0">
                <a:solidFill>
                  <a:schemeClr val="bg1"/>
                </a:solidFill>
              </a:rPr>
              <a:t>make more money than nurses, but nurses are more important. Is this fair?</a:t>
            </a:r>
          </a:p>
        </p:txBody>
      </p:sp>
    </p:spTree>
    <p:extLst>
      <p:ext uri="{BB962C8B-B14F-4D97-AF65-F5344CB8AC3E}">
        <p14:creationId xmlns:p14="http://schemas.microsoft.com/office/powerpoint/2010/main" val="29985923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purl.org/dc/dcmitype/"/>
    <ds:schemaRef ds:uri="http://schemas.microsoft.com/office/2006/documentManagement/types"/>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2031</TotalTime>
  <Words>623</Words>
  <Application>Microsoft Office PowerPoint</Application>
  <PresentationFormat>On-screen Show (4:3)</PresentationFormat>
  <Paragraphs>26</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Body implant monitors oxygen levels</dc:title>
  <dc:creator>Matt Baldwin</dc:creator>
  <cp:lastModifiedBy>Luke Blackburn</cp:lastModifiedBy>
  <cp:revision>271</cp:revision>
  <cp:lastPrinted>2018-04-19T13:17:15Z</cp:lastPrinted>
  <dcterms:created xsi:type="dcterms:W3CDTF">2013-06-04T12:27:23Z</dcterms:created>
  <dcterms:modified xsi:type="dcterms:W3CDTF">2018-05-15T14:21:44Z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