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84569" autoAdjust="0"/>
  </p:normalViewPr>
  <p:slideViewPr>
    <p:cSldViewPr snapToGrid="0" snapToObjects="1">
      <p:cViewPr varScale="1">
        <p:scale>
          <a:sx n="88" d="100"/>
          <a:sy n="88" d="100"/>
        </p:scale>
        <p:origin x="108" y="37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17/05/2024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 water treatment</a:t>
            </a:r>
            <a:r>
              <a:rPr lang="en-GB" baseline="0" dirty="0"/>
              <a:t>.</a:t>
            </a:r>
            <a:endParaRPr lang="en-GB" dirty="0"/>
          </a:p>
          <a:p>
            <a:endParaRPr lang="en-GB" dirty="0"/>
          </a:p>
          <a:p>
            <a:r>
              <a:rPr lang="en-GB" dirty="0"/>
              <a:t>Answers</a:t>
            </a:r>
          </a:p>
          <a:p>
            <a:pPr marL="228600" indent="-228600">
              <a:buAutoNum type="arabicPeriod"/>
            </a:pPr>
            <a:r>
              <a:rPr lang="en-GB" baseline="0" dirty="0"/>
              <a:t>Potable.</a:t>
            </a:r>
          </a:p>
          <a:p>
            <a:pPr marL="228600" indent="-228600">
              <a:buAutoNum type="arabicPeriod"/>
            </a:pPr>
            <a:r>
              <a:rPr lang="en-GB" baseline="0" dirty="0"/>
              <a:t>Possible sources include: spillages from firefighting, particles breaking off from packaging, non-stick frying pans peeling and being washed into sewage and breaking up of litter.</a:t>
            </a:r>
            <a:endParaRPr lang="en-US" baseline="0" dirty="0"/>
          </a:p>
          <a:p>
            <a:pPr marL="228600" indent="-228600">
              <a:buAutoNum type="arabicPeriod"/>
            </a:pPr>
            <a:r>
              <a:rPr lang="en-US" baseline="0" dirty="0"/>
              <a:t>Possible points include</a:t>
            </a:r>
            <a:r>
              <a:rPr lang="en-GB" baseline="0" dirty="0"/>
              <a:t> more research into:</a:t>
            </a:r>
          </a:p>
          <a:p>
            <a:pPr marL="685800" lvl="1" indent="-228600">
              <a:buFont typeface="Arial" panose="020B0604020202020204" pitchFamily="34" charset="0"/>
              <a:buChar char="•"/>
            </a:pPr>
            <a:r>
              <a:rPr lang="en-GB" baseline="0" dirty="0"/>
              <a:t>Accurately measuring levels of PFAS.</a:t>
            </a:r>
          </a:p>
          <a:p>
            <a:pPr marL="685800" lvl="1" indent="-228600">
              <a:buFont typeface="Arial" panose="020B0604020202020204" pitchFamily="34" charset="0"/>
              <a:buChar char="•"/>
            </a:pPr>
            <a:r>
              <a:rPr lang="en-GB" baseline="0" dirty="0"/>
              <a:t>Finding the sources of PFAS.</a:t>
            </a:r>
          </a:p>
          <a:p>
            <a:pPr marL="685800" lvl="1" indent="-228600">
              <a:buFont typeface="Arial" panose="020B0604020202020204" pitchFamily="34" charset="0"/>
              <a:buChar char="•"/>
            </a:pPr>
            <a:r>
              <a:rPr lang="en-GB" baseline="0" dirty="0"/>
              <a:t>Investigating the health effects of PFAS.</a:t>
            </a: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Investigating the environmental impacts of PFAS.</a:t>
            </a:r>
          </a:p>
          <a:p>
            <a:pPr marL="685800" lvl="1" indent="-228600">
              <a:buFont typeface="Arial" panose="020B0604020202020204" pitchFamily="34" charset="0"/>
              <a:buChar char="•"/>
            </a:pPr>
            <a:r>
              <a:rPr lang="en-GB" baseline="0" dirty="0"/>
              <a:t>Improving methods of removal of PFAS in water treatment plants.</a:t>
            </a:r>
            <a:endParaRPr lang="en-US" baseline="0"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5/17/2024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4bvxlLw"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PFAS levels in water have been underestimated</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hlinkClick r:id="rId3">
                  <a:extLst>
                    <a:ext uri="{A12FA001-AC4F-418D-AE19-62706E023703}">
                      <ahyp:hlinkClr xmlns:ahyp="http://schemas.microsoft.com/office/drawing/2018/hyperlinkcolor" val="tx"/>
                    </a:ext>
                  </a:extLst>
                </a:hlinkClick>
              </a:rPr>
              <a:t>rsc.li/4bvxlLw</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69" y="1569115"/>
            <a:ext cx="5933875" cy="5040000"/>
          </a:xfrm>
        </p:spPr>
        <p:txBody>
          <a:bodyPr>
            <a:noAutofit/>
          </a:bodyPr>
          <a:lstStyle/>
          <a:p>
            <a:r>
              <a:rPr lang="en-GB" dirty="0"/>
              <a:t>Companies use per- and polyfluoroalkyl substances (PFAS) in various products, such as cosmetics, food packaging and firefighting foams. A new study has measured PFAS levels in 45,000 samples of surface and groundwater from around the world. The study showed that many samples contained levels of PFAS that were above the national drinking water standards where they were collected. Some water treatment plants will remove PFAS found in source water, by using activated carbon, but not all plants can remove the chemicals. Their effects on our health and the environment are uncertain.</a:t>
            </a:r>
          </a:p>
        </p:txBody>
      </p:sp>
      <p:pic>
        <p:nvPicPr>
          <p:cNvPr id="6" name="Picture 5" descr="A firefighter in protective silver suit sprays a thick white foam from a large, red hose.">
            <a:extLst>
              <a:ext uri="{FF2B5EF4-FFF2-40B4-BE49-F238E27FC236}">
                <a16:creationId xmlns:a16="http://schemas.microsoft.com/office/drawing/2014/main" id="{1E8B292F-C975-35D4-5788-36F543B9F4E5}"/>
              </a:ext>
            </a:extLst>
          </p:cNvPr>
          <p:cNvPicPr>
            <a:picLocks noChangeAspect="1"/>
          </p:cNvPicPr>
          <p:nvPr/>
        </p:nvPicPr>
        <p:blipFill>
          <a:blip r:embed="rId4"/>
          <a:srcRect/>
          <a:stretch/>
        </p:blipFill>
        <p:spPr>
          <a:xfrm>
            <a:off x="6798643" y="1115784"/>
            <a:ext cx="3752019" cy="2501346"/>
          </a:xfrm>
          <a:prstGeom prst="rect">
            <a:avLst/>
          </a:prstGeom>
        </p:spPr>
      </p:pic>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Firefighters cover a blaze with </a:t>
            </a:r>
            <a:br>
              <a:rPr lang="en-GB" sz="1600" i="1" dirty="0">
                <a:solidFill>
                  <a:srgbClr val="C8102E"/>
                </a:solidFill>
              </a:rPr>
            </a:br>
            <a:r>
              <a:rPr lang="en-GB" sz="1600" i="1" dirty="0">
                <a:solidFill>
                  <a:srgbClr val="C8102E"/>
                </a:solidFill>
              </a:rPr>
              <a:t>PFAS-containing foam</a:t>
            </a:r>
          </a:p>
        </p:txBody>
      </p:sp>
      <p:sp>
        <p:nvSpPr>
          <p:cNvPr id="4" name="TextBox 3">
            <a:extLst>
              <a:ext uri="{FF2B5EF4-FFF2-40B4-BE49-F238E27FC236}">
                <a16:creationId xmlns:a16="http://schemas.microsoft.com/office/drawing/2014/main" id="{475E2D19-E3DF-A450-9AB7-76B649665B4A}"/>
              </a:ext>
            </a:extLst>
          </p:cNvPr>
          <p:cNvSpPr txBox="1"/>
          <p:nvPr/>
        </p:nvSpPr>
        <p:spPr>
          <a:xfrm rot="16200000">
            <a:off x="9198773" y="2096702"/>
            <a:ext cx="3027471" cy="215444"/>
          </a:xfrm>
          <a:prstGeom prst="rect">
            <a:avLst/>
          </a:prstGeom>
          <a:noFill/>
        </p:spPr>
        <p:txBody>
          <a:bodyPr wrap="square" rtlCol="0">
            <a:spAutoFit/>
          </a:bodyPr>
          <a:lstStyle/>
          <a:p>
            <a:r>
              <a:rPr lang="en-GB" sz="800" dirty="0"/>
              <a:t>© </a:t>
            </a:r>
            <a:r>
              <a:rPr lang="en-GB" sz="800" dirty="0" err="1"/>
              <a:t>Sergii</a:t>
            </a:r>
            <a:r>
              <a:rPr lang="en-GB" sz="800" dirty="0"/>
              <a:t> Chernov/Shutterstock</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59668497"/>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What name is given to water that is safe to drink?</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Suggest how PFAS get into water sources.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Suggest what further research needs to be done.</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2.xml><?xml version="1.0" encoding="utf-8"?>
<ds:datastoreItem xmlns:ds="http://schemas.openxmlformats.org/officeDocument/2006/customXml" ds:itemID="{6BE32765-0D1B-4967-A921-DBD855E7514C}">
  <ds:schemaRefs>
    <ds:schemaRef ds:uri="http://purl.org/dc/terms/"/>
    <ds:schemaRef ds:uri="http://purl.org/dc/dcmitype/"/>
    <ds:schemaRef ds:uri="http://purl.org/dc/elements/1.1/"/>
    <ds:schemaRef ds:uri="http://schemas.microsoft.com/office/2006/documentManagement/types"/>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09ea5656-4490-4481-bb0e-98dc9cca7dc3"/>
    <ds:schemaRef ds:uri="6ec2360f-6db7-4557-82fc-01391e7a085b"/>
  </ds:schemaRefs>
</ds:datastoreItem>
</file>

<file path=customXml/itemProps3.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267</Words>
  <Application>Microsoft Office PowerPoint</Application>
  <PresentationFormat>Widescreen</PresentationFormat>
  <Paragraphs>22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Century Gothic</vt:lpstr>
      <vt:lpstr>Office Theme</vt:lpstr>
      <vt:lpstr>PFAS levels in water have been underestimated</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PFAS levels in water have been underestimated summary slide</dc:title>
  <dc:creator/>
  <cp:keywords>PFAS, forever chemicals, water contamination, potable water, water treatment, water pollution, drinking water</cp:keywords>
  <dc:description>From PFAS levels in surface and groundwater exposed in Education in Chemistry, https://rsc.li/4bvxlLw</dc:description>
  <cp:lastModifiedBy/>
  <cp:revision>1</cp:revision>
  <dcterms:created xsi:type="dcterms:W3CDTF">2022-07-21T16:12:38Z</dcterms:created>
  <dcterms:modified xsi:type="dcterms:W3CDTF">2024-05-17T11:43:53Z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