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307" r:id="rId2"/>
    <p:sldId id="308" r:id="rId3"/>
    <p:sldId id="306" r:id="rId4"/>
    <p:sldId id="293" r:id="rId5"/>
    <p:sldId id="279" r:id="rId6"/>
    <p:sldId id="299" r:id="rId7"/>
    <p:sldId id="260" r:id="rId8"/>
    <p:sldId id="294" r:id="rId9"/>
    <p:sldId id="298" r:id="rId10"/>
    <p:sldId id="297" r:id="rId11"/>
  </p:sldIdLst>
  <p:sldSz cx="12192000" cy="6858000"/>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F5D9A107-2068-4B78-8B72-A743250D333C}">
          <p14:sldIdLst>
            <p14:sldId id="307"/>
          </p14:sldIdLst>
        </p14:section>
        <p14:section name="Integrated instructions" id="{BAAAC310-6992-4296-B6DA-53417F8FD327}">
          <p14:sldIdLst>
            <p14:sldId id="308"/>
            <p14:sldId id="306"/>
          </p14:sldIdLst>
        </p14:section>
        <p14:section name="Frayer model" id="{F844D43C-69DF-4201-9AE3-4A3277EADF53}">
          <p14:sldIdLst>
            <p14:sldId id="293"/>
            <p14:sldId id="279"/>
            <p14:sldId id="299"/>
            <p14:sldId id="260"/>
          </p14:sldIdLst>
        </p14:section>
        <p14:section name="Johnstone's triangle" id="{1D141861-95CF-420B-BD2D-287DC6EA19ED}">
          <p14:sldIdLst>
            <p14:sldId id="294"/>
            <p14:sldId id="298"/>
            <p14:sldId id="29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3302" autoAdjust="0"/>
  </p:normalViewPr>
  <p:slideViewPr>
    <p:cSldViewPr snapToGrid="0">
      <p:cViewPr varScale="1">
        <p:scale>
          <a:sx n="100" d="100"/>
          <a:sy n="100" d="100"/>
        </p:scale>
        <p:origin x="72" y="114"/>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20AE99E1-1495-406F-B49D-BDD45F7BC339}" type="datetimeFigureOut">
              <a:rPr lang="en-GB" smtClean="0"/>
              <a:t>11/01/2024</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Method:</a:t>
            </a:r>
          </a:p>
          <a:p>
            <a:pPr marL="228600" indent="-228600" algn="l">
              <a:buFont typeface="+mj-lt"/>
              <a:buAutoNum type="arabicPeriod"/>
            </a:pPr>
            <a:r>
              <a:rPr lang="en-GB" b="0" i="0" dirty="0">
                <a:solidFill>
                  <a:srgbClr val="000000"/>
                </a:solidFill>
                <a:effectLst/>
                <a:latin typeface="Roboto" panose="02000000000000000000" pitchFamily="2" charset="0"/>
              </a:rPr>
              <a:t>Measure 10 cm</a:t>
            </a:r>
            <a:r>
              <a:rPr lang="en-GB" b="0" i="0" baseline="30000" dirty="0">
                <a:solidFill>
                  <a:srgbClr val="000000"/>
                </a:solidFill>
                <a:effectLst/>
                <a:latin typeface="Roboto" panose="02000000000000000000" pitchFamily="2" charset="0"/>
              </a:rPr>
              <a:t>3</a:t>
            </a:r>
            <a:r>
              <a:rPr lang="en-GB" b="0" i="0" dirty="0">
                <a:solidFill>
                  <a:srgbClr val="000000"/>
                </a:solidFill>
                <a:effectLst/>
                <a:latin typeface="Roboto" panose="02000000000000000000" pitchFamily="2" charset="0"/>
              </a:rPr>
              <a:t> sodium thiosulfate using a measuring cylinder and pour it into the conical flask.</a:t>
            </a:r>
          </a:p>
          <a:p>
            <a:pPr marL="228600" indent="-228600" algn="l">
              <a:buFont typeface="+mj-lt"/>
              <a:buAutoNum type="arabicPeriod"/>
            </a:pPr>
            <a:r>
              <a:rPr lang="en-GB" b="0" i="0" dirty="0">
                <a:solidFill>
                  <a:srgbClr val="000000"/>
                </a:solidFill>
                <a:effectLst/>
                <a:latin typeface="Roboto" panose="02000000000000000000" pitchFamily="2" charset="0"/>
              </a:rPr>
              <a:t>Measure 40 cm</a:t>
            </a:r>
            <a:r>
              <a:rPr lang="en-GB" b="0" i="0" baseline="30000" dirty="0">
                <a:solidFill>
                  <a:srgbClr val="000000"/>
                </a:solidFill>
                <a:effectLst/>
                <a:latin typeface="Roboto" panose="02000000000000000000" pitchFamily="2" charset="0"/>
              </a:rPr>
              <a:t>3</a:t>
            </a:r>
            <a:r>
              <a:rPr lang="en-GB" b="0" i="0" dirty="0">
                <a:solidFill>
                  <a:srgbClr val="000000"/>
                </a:solidFill>
                <a:effectLst/>
                <a:latin typeface="Roboto" panose="02000000000000000000" pitchFamily="2" charset="0"/>
              </a:rPr>
              <a:t> distilled water using a measuring cylinder and add it to the conical flask. </a:t>
            </a:r>
          </a:p>
          <a:p>
            <a:pPr marL="228600" indent="-228600" algn="l">
              <a:buFont typeface="+mj-lt"/>
              <a:buAutoNum type="arabicPeriod"/>
            </a:pPr>
            <a:r>
              <a:rPr lang="en-GB" b="0" i="0" dirty="0">
                <a:solidFill>
                  <a:srgbClr val="000000"/>
                </a:solidFill>
                <a:effectLst/>
                <a:latin typeface="Roboto" panose="02000000000000000000" pitchFamily="2" charset="0"/>
              </a:rPr>
              <a:t>Using a clean measuring cylinder, measure 10 cm</a:t>
            </a:r>
            <a:r>
              <a:rPr lang="en-GB" b="0" i="0" baseline="30000" dirty="0">
                <a:solidFill>
                  <a:srgbClr val="000000"/>
                </a:solidFill>
                <a:effectLst/>
                <a:latin typeface="Roboto" panose="02000000000000000000" pitchFamily="2" charset="0"/>
              </a:rPr>
              <a:t>3</a:t>
            </a:r>
            <a:r>
              <a:rPr lang="en-GB" b="0" i="0" dirty="0">
                <a:solidFill>
                  <a:srgbClr val="000000"/>
                </a:solidFill>
                <a:effectLst/>
                <a:latin typeface="Roboto" panose="02000000000000000000" pitchFamily="2" charset="0"/>
              </a:rPr>
              <a:t> hydrochloric acid and pour it into the conical flask.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0" i="0" dirty="0">
                <a:solidFill>
                  <a:srgbClr val="000000"/>
                </a:solidFill>
                <a:effectLst/>
                <a:latin typeface="Roboto" panose="02000000000000000000" pitchFamily="2" charset="0"/>
              </a:rPr>
              <a:t>Start the stop clock, swirl the flask and place it on the black cross. Place the watch glass on top of the flask to limit breathing in </a:t>
            </a:r>
            <a:r>
              <a:rPr lang="en-GB" b="0" i="0" dirty="0" err="1">
                <a:solidFill>
                  <a:srgbClr val="000000"/>
                </a:solidFill>
                <a:effectLst/>
                <a:latin typeface="Roboto" panose="02000000000000000000" pitchFamily="2" charset="0"/>
              </a:rPr>
              <a:t>sulfur</a:t>
            </a:r>
            <a:r>
              <a:rPr lang="en-GB" b="0" i="0" dirty="0">
                <a:solidFill>
                  <a:srgbClr val="000000"/>
                </a:solidFill>
                <a:effectLst/>
                <a:latin typeface="Roboto" panose="02000000000000000000" pitchFamily="2" charset="0"/>
              </a:rPr>
              <a:t> dioxide gas.</a:t>
            </a:r>
          </a:p>
          <a:p>
            <a:pPr marL="228600" indent="-228600" algn="l">
              <a:buFont typeface="+mj-lt"/>
              <a:buAutoNum type="arabicPeriod"/>
            </a:pPr>
            <a:r>
              <a:rPr lang="en-GB" b="0" i="0" dirty="0">
                <a:solidFill>
                  <a:srgbClr val="000000"/>
                </a:solidFill>
                <a:effectLst/>
                <a:latin typeface="Roboto" panose="02000000000000000000" pitchFamily="2" charset="0"/>
              </a:rPr>
              <a:t>Time how long it takes until you can no longer see the black cross. Look at the cross from a distance of at least 20 cm above the top of the flask.</a:t>
            </a:r>
          </a:p>
          <a:p>
            <a:pPr marL="228600" indent="-228600" algn="l">
              <a:buFont typeface="+mj-lt"/>
              <a:buAutoNum type="arabicPeriod"/>
            </a:pPr>
            <a:r>
              <a:rPr lang="en-GB" b="0" i="0" dirty="0">
                <a:solidFill>
                  <a:srgbClr val="000000"/>
                </a:solidFill>
                <a:effectLst/>
                <a:latin typeface="Roboto" panose="02000000000000000000" pitchFamily="2" charset="0"/>
              </a:rPr>
              <a:t>Repeat the method using 20, 30, 40 and 50 cm</a:t>
            </a:r>
            <a:r>
              <a:rPr lang="en-GB" b="0" i="0" baseline="30000" dirty="0">
                <a:solidFill>
                  <a:srgbClr val="000000"/>
                </a:solidFill>
                <a:effectLst/>
                <a:latin typeface="Roboto" panose="02000000000000000000" pitchFamily="2" charset="0"/>
              </a:rPr>
              <a:t>3</a:t>
            </a:r>
            <a:r>
              <a:rPr lang="en-GB" b="0" i="0" dirty="0">
                <a:solidFill>
                  <a:srgbClr val="000000"/>
                </a:solidFill>
                <a:effectLst/>
                <a:latin typeface="Roboto" panose="02000000000000000000" pitchFamily="2" charset="0"/>
              </a:rPr>
              <a:t> sodium thiosulfate solution with 30, 20, 10 and 0 cm</a:t>
            </a:r>
            <a:r>
              <a:rPr lang="en-GB" b="0" i="0" baseline="30000" dirty="0">
                <a:solidFill>
                  <a:srgbClr val="000000"/>
                </a:solidFill>
                <a:effectLst/>
                <a:latin typeface="Roboto" panose="02000000000000000000" pitchFamily="2" charset="0"/>
              </a:rPr>
              <a:t>3</a:t>
            </a:r>
            <a:r>
              <a:rPr lang="en-GB" b="0" i="0" dirty="0">
                <a:solidFill>
                  <a:srgbClr val="000000"/>
                </a:solidFill>
                <a:effectLst/>
                <a:latin typeface="Roboto" panose="02000000000000000000" pitchFamily="2" charset="0"/>
              </a:rPr>
              <a:t> distilled water.</a:t>
            </a:r>
          </a:p>
          <a:p>
            <a:pPr marL="228600" indent="-228600" algn="l">
              <a:buFont typeface="+mj-lt"/>
              <a:buAutoNum type="arabicPeriod"/>
            </a:pPr>
            <a:endParaRPr lang="en-GB" b="0" i="0" dirty="0">
              <a:solidFill>
                <a:srgbClr val="000000"/>
              </a:solidFill>
              <a:effectLst/>
              <a:latin typeface="Roboto" panose="02000000000000000000" pitchFamily="2" charset="0"/>
            </a:endParaRPr>
          </a:p>
          <a:p>
            <a:pPr marL="0" indent="0" algn="l">
              <a:buFont typeface="+mj-lt"/>
              <a:buNone/>
            </a:pPr>
            <a:r>
              <a:rPr lang="en-GB" sz="1200" dirty="0">
                <a:latin typeface="Century Gothic" panose="020B0502020202020204" pitchFamily="34" charset="0"/>
              </a:rPr>
              <a:t>Adapted from AQA GCSE chemistry required </a:t>
            </a:r>
            <a:r>
              <a:rPr lang="en-GB" sz="1200" dirty="0" err="1">
                <a:latin typeface="Century Gothic" panose="020B0502020202020204" pitchFamily="34" charset="0"/>
              </a:rPr>
              <a:t>practicals</a:t>
            </a:r>
            <a:r>
              <a:rPr lang="en-GB" sz="1200" dirty="0">
                <a:latin typeface="Century Gothic" panose="020B0502020202020204" pitchFamily="34" charset="0"/>
              </a:rPr>
              <a:t> integrated instructions v0.1 09/07/18 © David Paterson, 2018</a:t>
            </a:r>
            <a:endParaRPr lang="en-GB" dirty="0"/>
          </a:p>
          <a:p>
            <a:endParaRPr lang="en-GB" dirty="0"/>
          </a:p>
        </p:txBody>
      </p:sp>
      <p:sp>
        <p:nvSpPr>
          <p:cNvPr id="4" name="Slide Number Placeholder 3"/>
          <p:cNvSpPr>
            <a:spLocks noGrp="1"/>
          </p:cNvSpPr>
          <p:nvPr>
            <p:ph type="sldNum" sz="quarter" idx="5"/>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3098472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Template.</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5</a:t>
            </a:fld>
            <a:endParaRPr lang="en-GB"/>
          </a:p>
        </p:txBody>
      </p:sp>
    </p:spTree>
    <p:extLst>
      <p:ext uri="{BB962C8B-B14F-4D97-AF65-F5344CB8AC3E}">
        <p14:creationId xmlns:p14="http://schemas.microsoft.com/office/powerpoint/2010/main" val="150852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 version.</a:t>
            </a:r>
          </a:p>
        </p:txBody>
      </p:sp>
      <p:sp>
        <p:nvSpPr>
          <p:cNvPr id="4" name="Slide Number Placeholder 3"/>
          <p:cNvSpPr>
            <a:spLocks noGrp="1"/>
          </p:cNvSpPr>
          <p:nvPr>
            <p:ph type="sldNum" sz="quarter" idx="5"/>
          </p:nvPr>
        </p:nvSpPr>
        <p:spPr/>
        <p:txBody>
          <a:bodyPr/>
          <a:lstStyle/>
          <a:p>
            <a:fld id="{C5B645CB-FA23-4BA1-A9D5-40B392E42268}" type="slidenum">
              <a:rPr lang="en-GB" smtClean="0"/>
              <a:t>6</a:t>
            </a:fld>
            <a:endParaRPr lang="en-GB"/>
          </a:p>
        </p:txBody>
      </p:sp>
    </p:spTree>
    <p:extLst>
      <p:ext uri="{BB962C8B-B14F-4D97-AF65-F5344CB8AC3E}">
        <p14:creationId xmlns:p14="http://schemas.microsoft.com/office/powerpoint/2010/main" val="3459791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7</a:t>
            </a:fld>
            <a:endParaRPr lang="en-GB"/>
          </a:p>
        </p:txBody>
      </p:sp>
    </p:spTree>
    <p:extLst>
      <p:ext uri="{BB962C8B-B14F-4D97-AF65-F5344CB8AC3E}">
        <p14:creationId xmlns:p14="http://schemas.microsoft.com/office/powerpoint/2010/main" val="2284851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a:t>
            </a:r>
          </a:p>
        </p:txBody>
      </p:sp>
      <p:sp>
        <p:nvSpPr>
          <p:cNvPr id="4" name="Slide Number Placeholder 3"/>
          <p:cNvSpPr>
            <a:spLocks noGrp="1"/>
          </p:cNvSpPr>
          <p:nvPr>
            <p:ph type="sldNum" sz="quarter" idx="5"/>
          </p:nvPr>
        </p:nvSpPr>
        <p:spPr/>
        <p:txBody>
          <a:bodyPr/>
          <a:lstStyle/>
          <a:p>
            <a:fld id="{C5B645CB-FA23-4BA1-A9D5-40B392E42268}" type="slidenum">
              <a:rPr lang="en-GB" smtClean="0"/>
              <a:t>9</a:t>
            </a:fld>
            <a:endParaRPr lang="en-GB"/>
          </a:p>
        </p:txBody>
      </p:sp>
    </p:spTree>
    <p:extLst>
      <p:ext uri="{BB962C8B-B14F-4D97-AF65-F5344CB8AC3E}">
        <p14:creationId xmlns:p14="http://schemas.microsoft.com/office/powerpoint/2010/main" val="958783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10</a:t>
            </a:fld>
            <a:endParaRPr lang="en-GB"/>
          </a:p>
        </p:txBody>
      </p:sp>
    </p:spTree>
    <p:extLst>
      <p:ext uri="{BB962C8B-B14F-4D97-AF65-F5344CB8AC3E}">
        <p14:creationId xmlns:p14="http://schemas.microsoft.com/office/powerpoint/2010/main" val="3227634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40pfixm/"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11/01/2024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dirty="0"/>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35B38032-6894-9909-3D1E-5892AA08A3BE}"/>
              </a:ext>
            </a:extLst>
          </p:cNvPr>
          <p:cNvSpPr txBox="1"/>
          <p:nvPr userDrawn="1"/>
        </p:nvSpPr>
        <p:spPr>
          <a:xfrm>
            <a:off x="7410063" y="5686448"/>
            <a:ext cx="493173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none" dirty="0">
                <a:solidFill>
                  <a:schemeClr val="bg1"/>
                </a:solidFill>
                <a:latin typeface="Century Gothic" panose="020B0502020202020204" pitchFamily="34" charset="0"/>
              </a:rPr>
              <a:t>Learner video, worksheets, teacher notes and technician notes also available from:</a:t>
            </a:r>
          </a:p>
          <a:p>
            <a:r>
              <a:rPr lang="en-GB" sz="1800" b="1" dirty="0">
                <a:solidFill>
                  <a:schemeClr val="bg1"/>
                </a:solidFill>
                <a:latin typeface="Century Gothic" panose="020B0502020202020204" pitchFamily="34" charset="0"/>
                <a:hlinkClick r:id="rId9">
                  <a:extLst>
                    <a:ext uri="{A12FA001-AC4F-418D-AE19-62706E023703}">
                      <ahyp:hlinkClr xmlns:ahyp="http://schemas.microsoft.com/office/drawing/2018/hyperlinkcolor" val="tx"/>
                    </a:ext>
                  </a:extLst>
                </a:hlinkClick>
              </a:rPr>
              <a:t>rsc.li/40PFiXM</a:t>
            </a:r>
            <a:endParaRPr lang="en-GB" sz="18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910768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38711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1083582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11/01/2024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dirty="0"/>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4" r:id="rId2"/>
    <p:sldLayoutId id="2147483685" r:id="rId3"/>
    <p:sldLayoutId id="2147483686"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47bIKi5"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s://rsc.li/40PFiXM" TargetMode="External"/><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hyperlink" Target="https://creativecommons.org/licenses/by-nc-sa/2.0/uk/" TargetMode="External"/><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3q67vf4"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3OiPF09"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a:xfrm>
            <a:off x="540000" y="1980000"/>
            <a:ext cx="5327400" cy="2447034"/>
          </a:xfrm>
        </p:spPr>
        <p:txBody>
          <a:bodyPr/>
          <a:lstStyle/>
          <a:p>
            <a:r>
              <a:rPr lang="en-US" dirty="0"/>
              <a:t>Rates of reaction</a:t>
            </a:r>
          </a:p>
          <a:p>
            <a:endParaRPr lang="en-US" dirty="0"/>
          </a:p>
          <a:p>
            <a:r>
              <a:rPr lang="en-US" sz="2800" dirty="0">
                <a:solidFill>
                  <a:schemeClr val="tx1"/>
                </a:solidFill>
              </a:rPr>
              <a:t>Integrated instructions, Frayer model and Johnstone’s triangle</a:t>
            </a:r>
          </a:p>
        </p:txBody>
      </p:sp>
      <p:sp>
        <p:nvSpPr>
          <p:cNvPr id="4" name="Oval 3" descr="Rates of reaction equipment, with a hand pouring sodium thiosulfate solution into a conical flask. There is also a stock bottle of sodium thiosulfate solution, a stock bottle of hydrochloric acid, 10 millilitre measuring cylinder, 50 millilitre measuring cylinder, two beakers with pipettes and black cross on the lab bench">
            <a:extLst>
              <a:ext uri="{FF2B5EF4-FFF2-40B4-BE49-F238E27FC236}">
                <a16:creationId xmlns:a16="http://schemas.microsoft.com/office/drawing/2014/main" id="{27DE5F7C-91BB-77EB-43AB-080B19CE420F}"/>
              </a:ext>
            </a:extLst>
          </p:cNvPr>
          <p:cNvSpPr/>
          <p:nvPr/>
        </p:nvSpPr>
        <p:spPr>
          <a:xfrm>
            <a:off x="8745211" y="-753206"/>
            <a:ext cx="4320000" cy="4320000"/>
          </a:xfrm>
          <a:prstGeom prst="ellipse">
            <a:avLst/>
          </a:prstGeom>
          <a:blipFill>
            <a:blip r:embed="rId2" cstate="screen">
              <a:extLst>
                <a:ext uri="{28A0092B-C50C-407E-A947-70E740481C1C}">
                  <a14:useLocalDpi xmlns:a14="http://schemas.microsoft.com/office/drawing/2010/main"/>
                </a:ext>
              </a:extLst>
            </a:blip>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A41AFC5-4202-2AEA-6EF8-64D548BB130D}"/>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suggested answer</a:t>
            </a:r>
          </a:p>
        </p:txBody>
      </p:sp>
      <p:sp>
        <p:nvSpPr>
          <p:cNvPr id="3" name="Text Box 6">
            <a:extLst>
              <a:ext uri="{FF2B5EF4-FFF2-40B4-BE49-F238E27FC236}">
                <a16:creationId xmlns:a16="http://schemas.microsoft.com/office/drawing/2014/main" id="{591806EA-DC6E-FE8F-9168-330C1EA793A7}"/>
              </a:ext>
            </a:extLst>
          </p:cNvPr>
          <p:cNvSpPr txBox="1"/>
          <p:nvPr/>
        </p:nvSpPr>
        <p:spPr>
          <a:xfrm>
            <a:off x="4681028" y="2888280"/>
            <a:ext cx="2720340"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Rates of reaction</a:t>
            </a:r>
          </a:p>
          <a:p>
            <a:pPr algn="ctr">
              <a:spcAft>
                <a:spcPts val="900"/>
              </a:spcAft>
            </a:pPr>
            <a:r>
              <a:rPr lang="en-GB" sz="1200" dirty="0">
                <a:latin typeface="Century Gothic" panose="020B0502020202020204" pitchFamily="34" charset="0"/>
                <a:ea typeface="Calibri" panose="020F0502020204030204" pitchFamily="34" charset="0"/>
              </a:rPr>
              <a:t>Investigating how the rate of reaction changes as the concentration of sodium thiosulfate solution increases when reacting with hydrochloric acid.</a:t>
            </a:r>
          </a:p>
        </p:txBody>
      </p:sp>
      <p:sp>
        <p:nvSpPr>
          <p:cNvPr id="5" name="Isosceles Triangle 4">
            <a:extLst>
              <a:ext uri="{C183D7F6-B498-43B3-948B-1728B52AA6E4}">
                <adec:decorative xmlns:adec="http://schemas.microsoft.com/office/drawing/2017/decorative" val="1"/>
              </a:ext>
            </a:extLst>
          </p:cNvPr>
          <p:cNvSpPr/>
          <p:nvPr/>
        </p:nvSpPr>
        <p:spPr>
          <a:xfrm>
            <a:off x="4255710" y="1327157"/>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p>
        </p:txBody>
      </p:sp>
      <p:sp>
        <p:nvSpPr>
          <p:cNvPr id="2" name="Text Box 2">
            <a:extLst>
              <a:ext uri="{FF2B5EF4-FFF2-40B4-BE49-F238E27FC236}">
                <a16:creationId xmlns:a16="http://schemas.microsoft.com/office/drawing/2014/main" id="{FAA73FD6-779C-15A3-18F4-40AD7EFD0556}"/>
              </a:ext>
            </a:extLst>
          </p:cNvPr>
          <p:cNvSpPr txBox="1">
            <a:spLocks noChangeArrowheads="1"/>
          </p:cNvSpPr>
          <p:nvPr/>
        </p:nvSpPr>
        <p:spPr bwMode="auto">
          <a:xfrm>
            <a:off x="329638" y="294208"/>
            <a:ext cx="3361546" cy="1107996"/>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dirty="0">
                <a:latin typeface="Century Gothic" panose="020B0502020202020204" pitchFamily="34" charset="0"/>
                <a:ea typeface="Calibri" panose="020F0502020204030204" pitchFamily="34" charset="0"/>
                <a:cs typeface="Arial" panose="020B0604020202020204" pitchFamily="34" charset="0"/>
              </a:rPr>
              <a:t>A colourless liquid goes cloudy, until you can no longer see the black cross. This happens quicker when the concentration of the acid is higher.</a:t>
            </a:r>
          </a:p>
        </p:txBody>
      </p:sp>
      <p:sp>
        <p:nvSpPr>
          <p:cNvPr id="6" name="Text Box 2">
            <a:extLst>
              <a:ext uri="{FF2B5EF4-FFF2-40B4-BE49-F238E27FC236}">
                <a16:creationId xmlns:a16="http://schemas.microsoft.com/office/drawing/2014/main" id="{6BE2ED79-DD74-CDFA-66A9-F648D6C64BE9}"/>
              </a:ext>
            </a:extLst>
          </p:cNvPr>
          <p:cNvSpPr txBox="1">
            <a:spLocks noChangeArrowheads="1"/>
          </p:cNvSpPr>
          <p:nvPr/>
        </p:nvSpPr>
        <p:spPr bwMode="auto">
          <a:xfrm>
            <a:off x="8382000" y="3867150"/>
            <a:ext cx="3480362" cy="2771775"/>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r>
              <a:rPr lang="en-GB" sz="1200" dirty="0">
                <a:latin typeface="Century Gothic" panose="020B0502020202020204" pitchFamily="34" charset="0"/>
                <a:cs typeface="Arial" panose="020B0604020202020204" pitchFamily="34" charset="0"/>
              </a:rPr>
              <a:t>Sketch a graph of time until the cross can’t be seen (</a:t>
            </a:r>
            <a:r>
              <a:rPr lang="en-GB" sz="1200" i="1" dirty="0">
                <a:latin typeface="Century Gothic" panose="020B0502020202020204" pitchFamily="34" charset="0"/>
                <a:cs typeface="Arial" panose="020B0604020202020204" pitchFamily="34" charset="0"/>
              </a:rPr>
              <a:t>y</a:t>
            </a:r>
            <a:r>
              <a:rPr lang="en-GB" sz="1200" dirty="0">
                <a:latin typeface="Century Gothic" panose="020B0502020202020204" pitchFamily="34" charset="0"/>
                <a:cs typeface="Arial" panose="020B0604020202020204" pitchFamily="34" charset="0"/>
              </a:rPr>
              <a:t>-axis) and concentration of acid (</a:t>
            </a:r>
            <a:r>
              <a:rPr lang="en-GB" sz="1200" i="1" dirty="0">
                <a:latin typeface="Century Gothic" panose="020B0502020202020204" pitchFamily="34" charset="0"/>
                <a:cs typeface="Arial" panose="020B0604020202020204" pitchFamily="34" charset="0"/>
              </a:rPr>
              <a:t>x</a:t>
            </a:r>
            <a:r>
              <a:rPr lang="en-GB" sz="1200" dirty="0">
                <a:latin typeface="Century Gothic" panose="020B0502020202020204" pitchFamily="34" charset="0"/>
                <a:cs typeface="Arial" panose="020B0604020202020204" pitchFamily="34" charset="0"/>
              </a:rPr>
              <a:t>-axis).</a:t>
            </a: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p:txBody>
      </p:sp>
      <p:pic>
        <p:nvPicPr>
          <p:cNvPr id="4" name="Picture 3" descr="Graph of concentration of sodium thiosulfate solution, in grams per decimetre cubed, going up in 8s from 0 to 40 against average time, in seconds, going up in 20 s intervals from 0 to 240s. There is a line of best fit shown by a smooth curve passing through the plotted points">
            <a:extLst>
              <a:ext uri="{FF2B5EF4-FFF2-40B4-BE49-F238E27FC236}">
                <a16:creationId xmlns:a16="http://schemas.microsoft.com/office/drawing/2014/main" id="{2D6D645F-0F23-CD97-A41F-3FC143CA21E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8180" b="17301"/>
          <a:stretch/>
        </p:blipFill>
        <p:spPr>
          <a:xfrm>
            <a:off x="9404308" y="4839307"/>
            <a:ext cx="1644692" cy="1732942"/>
          </a:xfrm>
          <a:prstGeom prst="rect">
            <a:avLst/>
          </a:prstGeom>
        </p:spPr>
      </p:pic>
      <p:sp>
        <p:nvSpPr>
          <p:cNvPr id="7" name="Text Box 2"/>
          <p:cNvSpPr txBox="1">
            <a:spLocks noChangeArrowheads="1"/>
          </p:cNvSpPr>
          <p:nvPr/>
        </p:nvSpPr>
        <p:spPr bwMode="auto">
          <a:xfrm>
            <a:off x="309114" y="2888279"/>
            <a:ext cx="3766874" cy="3750645"/>
          </a:xfrm>
          <a:prstGeom prst="rect">
            <a:avLst/>
          </a:prstGeom>
          <a:ln>
            <a:solidFill>
              <a:schemeClr val="tx1"/>
            </a:solidFill>
            <a:headEnd/>
            <a:tailEnd/>
          </a:ln>
        </p:spPr>
        <p:style>
          <a:lnRef idx="2">
            <a:schemeClr val="accent1"/>
          </a:lnRef>
          <a:fillRef idx="1">
            <a:schemeClr val="lt1"/>
          </a:fillRef>
          <a:effectRef idx="0">
            <a:schemeClr val="accent1"/>
          </a:effectRef>
          <a:fontRef idx="minor">
            <a:schemeClr val="dk1"/>
          </a:fontRef>
        </p:style>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Submicroscopic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Simplified diagram showing only the precipitate. The other products are sodium chloride, water and </a:t>
            </a:r>
            <a:r>
              <a:rPr lang="en-GB" sz="1200" dirty="0" err="1">
                <a:latin typeface="Century Gothic" panose="020B0502020202020204" pitchFamily="34" charset="0"/>
                <a:ea typeface="Calibri" panose="020F0502020204030204" pitchFamily="34" charset="0"/>
              </a:rPr>
              <a:t>sulfur</a:t>
            </a:r>
            <a:r>
              <a:rPr lang="en-GB" sz="1200" dirty="0">
                <a:latin typeface="Century Gothic" panose="020B0502020202020204" pitchFamily="34" charset="0"/>
                <a:ea typeface="Calibri" panose="020F0502020204030204" pitchFamily="34" charset="0"/>
              </a:rPr>
              <a:t> dioxide gas. </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Arial" panose="020B0604020202020204" pitchFamily="34" charset="0"/>
                <a:ea typeface="Calibri" panose="020F0502020204030204" pitchFamily="34" charset="0"/>
              </a:rPr>
              <a:t> </a:t>
            </a:r>
          </a:p>
        </p:txBody>
      </p:sp>
      <p:pic>
        <p:nvPicPr>
          <p:cNvPr id="10" name="Picture 9" descr="A particle diagram to show how the concentration of sodium thiosulfate solution (green circles) affects the time to form a sulfur precipitate (yellow circles) when it reacts with hydrochloric acid (grey circles) at low and high concentrations">
            <a:extLst>
              <a:ext uri="{FF2B5EF4-FFF2-40B4-BE49-F238E27FC236}">
                <a16:creationId xmlns:a16="http://schemas.microsoft.com/office/drawing/2014/main" id="{FBA233BF-62A7-5AC6-6A09-25CC0A9E602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9638" y="4133850"/>
            <a:ext cx="3746351" cy="2505075"/>
          </a:xfrm>
          <a:prstGeom prst="rect">
            <a:avLst/>
          </a:prstGeom>
        </p:spPr>
      </p:pic>
    </p:spTree>
    <p:extLst>
      <p:ext uri="{BB962C8B-B14F-4D97-AF65-F5344CB8AC3E}">
        <p14:creationId xmlns:p14="http://schemas.microsoft.com/office/powerpoint/2010/main" val="4285378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normAutofit fontScale="90000"/>
          </a:bodyPr>
          <a:lstStyle/>
          <a:p>
            <a:r>
              <a:rPr lang="en-GB" sz="4000" dirty="0">
                <a:latin typeface="Century Gothic" panose="020B0502020202020204" pitchFamily="34" charset="0"/>
              </a:rPr>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Integrated instructions use clear numbering, arrows and simple pictograms, like an eye to show when to make observations. They were developed using cognitive load theory and remove unnecessary information. Therefore, the instructions reduce extraneous load on learners, increasing the capacity of their working memory to think about what they are doing and why.</a:t>
            </a:r>
          </a:p>
          <a:p>
            <a:pPr marL="0" indent="0">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Read more at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2"/>
              </a:rPr>
              <a:t>rsc.li/47bIKi5</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See the 14–16 practical video collection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3"/>
              </a:rPr>
              <a:t>rsc.li/47fDhGS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for other core experiment example</a:t>
            </a:r>
            <a:r>
              <a:rPr lang="en-GB" sz="1800" dirty="0">
                <a:latin typeface="Century Gothic" panose="020B0502020202020204" pitchFamily="34" charset="0"/>
                <a:ea typeface="Calibri" panose="020F0502020204030204" pitchFamily="34" charset="0"/>
                <a:cs typeface="Times New Roman" panose="02020603050405020304" pitchFamily="18" charset="0"/>
              </a:rPr>
              <a:t>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a:t>
            </a:r>
          </a:p>
          <a:p>
            <a:pPr marL="0" indent="0">
              <a:buNone/>
            </a:pPr>
            <a:endParaRPr lang="en-GB" sz="1800" dirty="0">
              <a:latin typeface="Century Gothic" panose="020B0502020202020204" pitchFamily="34" charset="0"/>
            </a:endParaRPr>
          </a:p>
        </p:txBody>
      </p:sp>
    </p:spTree>
    <p:extLst>
      <p:ext uri="{BB962C8B-B14F-4D97-AF65-F5344CB8AC3E}">
        <p14:creationId xmlns:p14="http://schemas.microsoft.com/office/powerpoint/2010/main" val="194485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1B3606-1327-4903-EA9B-142F9E014DAB}"/>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rates of reaction</a:t>
            </a:r>
          </a:p>
        </p:txBody>
      </p:sp>
      <p:sp>
        <p:nvSpPr>
          <p:cNvPr id="34" name="TextBox 33"/>
          <p:cNvSpPr txBox="1"/>
          <p:nvPr/>
        </p:nvSpPr>
        <p:spPr>
          <a:xfrm>
            <a:off x="68475" y="5852789"/>
            <a:ext cx="2667827" cy="954866"/>
          </a:xfrm>
          <a:prstGeom prst="rect">
            <a:avLst/>
          </a:prstGeom>
          <a:noFill/>
          <a:ln>
            <a:solidFill>
              <a:schemeClr val="tx1"/>
            </a:solidFill>
          </a:ln>
        </p:spPr>
        <p:txBody>
          <a:bodyPr wrap="square" rtlCol="0">
            <a:noAutofit/>
          </a:bodyPr>
          <a:lstStyle/>
          <a:p>
            <a:r>
              <a:rPr lang="en-GB" sz="1400" b="1" dirty="0">
                <a:solidFill>
                  <a:srgbClr val="C00000"/>
                </a:solidFill>
                <a:latin typeface="Century Gothic" panose="020B0502020202020204" pitchFamily="34" charset="0"/>
                <a:sym typeface="Wingdings 2" panose="05020102010507070707" pitchFamily="18" charset="2"/>
              </a:rPr>
              <a:t>RSC Practical videos (14–16)</a:t>
            </a:r>
          </a:p>
          <a:p>
            <a:r>
              <a:rPr lang="en-GB" sz="1400" dirty="0">
                <a:latin typeface="Century Gothic" panose="020B0502020202020204" pitchFamily="34" charset="0"/>
                <a:sym typeface="Wingdings 2" panose="05020102010507070707" pitchFamily="18" charset="2"/>
              </a:rPr>
              <a:t>Rates of reaction: observing a colour change</a:t>
            </a:r>
          </a:p>
          <a:p>
            <a:r>
              <a:rPr lang="en-GB" sz="1400" b="0" i="0" u="sng" strike="noStrike" dirty="0">
                <a:solidFill>
                  <a:srgbClr val="0563C1"/>
                </a:solidFill>
                <a:effectLst/>
                <a:latin typeface="Century Gothic" panose="020B0502020202020204" pitchFamily="34" charset="0"/>
                <a:hlinkClick r:id="rId3"/>
              </a:rPr>
              <a:t>rsc.li/40PFiXM</a:t>
            </a:r>
            <a:r>
              <a:rPr lang="en-GB" sz="1400" dirty="0">
                <a:latin typeface="Century Gothic" panose="020B0502020202020204" pitchFamily="34" charset="0"/>
              </a:rPr>
              <a:t> </a:t>
            </a:r>
            <a:endParaRPr lang="en-GB" sz="1400" dirty="0">
              <a:latin typeface="Century Gothic" panose="020B0502020202020204" pitchFamily="34" charset="0"/>
              <a:sym typeface="Wingdings 2" panose="05020102010507070707" pitchFamily="18" charset="2"/>
            </a:endParaRPr>
          </a:p>
          <a:p>
            <a:endParaRPr lang="en-GB" sz="1200" dirty="0">
              <a:sym typeface="Wingdings 2" panose="05020102010507070707" pitchFamily="18" charset="2"/>
            </a:endParaRPr>
          </a:p>
        </p:txBody>
      </p:sp>
      <p:sp>
        <p:nvSpPr>
          <p:cNvPr id="32" name="Arc 31">
            <a:extLst>
              <a:ext uri="{FF2B5EF4-FFF2-40B4-BE49-F238E27FC236}">
                <a16:creationId xmlns:a16="http://schemas.microsoft.com/office/drawing/2014/main" id="{44955841-8C5C-4124-AAAD-7BE6825C8199}"/>
              </a:ext>
              <a:ext uri="{C183D7F6-B498-43B3-948B-1728B52AA6E4}">
                <adec:decorative xmlns:adec="http://schemas.microsoft.com/office/drawing/2017/decorative" val="1"/>
              </a:ext>
            </a:extLst>
          </p:cNvPr>
          <p:cNvSpPr/>
          <p:nvPr/>
        </p:nvSpPr>
        <p:spPr>
          <a:xfrm rot="11261465">
            <a:off x="2495873" y="425855"/>
            <a:ext cx="7617588" cy="6016951"/>
          </a:xfrm>
          <a:prstGeom prst="arc">
            <a:avLst>
              <a:gd name="adj1" fmla="val 18798894"/>
              <a:gd name="adj2" fmla="val 10692660"/>
            </a:avLst>
          </a:prstGeom>
          <a:ln w="228600">
            <a:solidFill>
              <a:schemeClr val="bg1">
                <a:lumMod val="75000"/>
              </a:schemeClr>
            </a:solidFill>
            <a:prstDash val="solid"/>
            <a:tailEnd type="stealth"/>
            <a:extLst>
              <a:ext uri="{C807C97D-BFC1-408E-A445-0C87EB9F89A2}">
                <ask:lineSketchStyleProps xmlns:ask="http://schemas.microsoft.com/office/drawing/2018/sketchyshapes" sd="1219033472">
                  <a:custGeom>
                    <a:avLst/>
                    <a:gdLst>
                      <a:gd name="connsiteX0" fmla="*/ 5537878 w 6712941"/>
                      <a:gd name="connsiteY0" fmla="*/ 583568 h 4863274"/>
                      <a:gd name="connsiteX1" fmla="*/ 5874621 w 6712941"/>
                      <a:gd name="connsiteY1" fmla="*/ 4039360 h 4863274"/>
                      <a:gd name="connsiteX2" fmla="*/ 2700340 w 6712941"/>
                      <a:gd name="connsiteY2" fmla="*/ 4816362 h 4863274"/>
                      <a:gd name="connsiteX3" fmla="*/ 3115 w 6712941"/>
                      <a:gd name="connsiteY3" fmla="*/ 2536377 h 4863274"/>
                      <a:gd name="connsiteX4" fmla="*/ 606719 w 6712941"/>
                      <a:gd name="connsiteY4" fmla="*/ 2517524 h 4863274"/>
                      <a:gd name="connsiteX5" fmla="*/ 1344457 w 6712941"/>
                      <a:gd name="connsiteY5" fmla="*/ 2494481 h 4863274"/>
                      <a:gd name="connsiteX6" fmla="*/ 1948061 w 6712941"/>
                      <a:gd name="connsiteY6" fmla="*/ 2475628 h 4863274"/>
                      <a:gd name="connsiteX7" fmla="*/ 2685800 w 6712941"/>
                      <a:gd name="connsiteY7" fmla="*/ 2452585 h 4863274"/>
                      <a:gd name="connsiteX8" fmla="*/ 3356471 w 6712941"/>
                      <a:gd name="connsiteY8" fmla="*/ 2431637 h 4863274"/>
                      <a:gd name="connsiteX9" fmla="*/ 3792752 w 6712941"/>
                      <a:gd name="connsiteY9" fmla="*/ 2062023 h 4863274"/>
                      <a:gd name="connsiteX10" fmla="*/ 4229034 w 6712941"/>
                      <a:gd name="connsiteY10" fmla="*/ 1692409 h 4863274"/>
                      <a:gd name="connsiteX11" fmla="*/ 4687129 w 6712941"/>
                      <a:gd name="connsiteY11" fmla="*/ 1304315 h 4863274"/>
                      <a:gd name="connsiteX12" fmla="*/ 5057968 w 6712941"/>
                      <a:gd name="connsiteY12" fmla="*/ 990143 h 4863274"/>
                      <a:gd name="connsiteX13" fmla="*/ 5537878 w 6712941"/>
                      <a:gd name="connsiteY13" fmla="*/ 583568 h 4863274"/>
                      <a:gd name="connsiteX0" fmla="*/ 5537878 w 6712941"/>
                      <a:gd name="connsiteY0" fmla="*/ 583568 h 4863274"/>
                      <a:gd name="connsiteX1" fmla="*/ 5874621 w 6712941"/>
                      <a:gd name="connsiteY1" fmla="*/ 4039360 h 4863274"/>
                      <a:gd name="connsiteX2" fmla="*/ 2700340 w 6712941"/>
                      <a:gd name="connsiteY2" fmla="*/ 4816362 h 4863274"/>
                      <a:gd name="connsiteX3" fmla="*/ 3115 w 6712941"/>
                      <a:gd name="connsiteY3" fmla="*/ 2536377 h 4863274"/>
                    </a:gdLst>
                    <a:ahLst/>
                    <a:cxnLst>
                      <a:cxn ang="0">
                        <a:pos x="connsiteX0" y="connsiteY0"/>
                      </a:cxn>
                      <a:cxn ang="0">
                        <a:pos x="connsiteX1" y="connsiteY1"/>
                      </a:cxn>
                      <a:cxn ang="0">
                        <a:pos x="connsiteX2" y="connsiteY2"/>
                      </a:cxn>
                      <a:cxn ang="0">
                        <a:pos x="connsiteX3" y="connsiteY3"/>
                      </a:cxn>
                    </a:cxnLst>
                    <a:rect l="l" t="t" r="r" b="b"/>
                    <a:pathLst>
                      <a:path w="6712941" h="4863274" stroke="0" extrusionOk="0">
                        <a:moveTo>
                          <a:pt x="5537878" y="583568"/>
                        </a:moveTo>
                        <a:cubicBezTo>
                          <a:pt x="6841623" y="1391577"/>
                          <a:pt x="7054728" y="3043127"/>
                          <a:pt x="5874621" y="4039360"/>
                        </a:cubicBezTo>
                        <a:cubicBezTo>
                          <a:pt x="5285774" y="4732407"/>
                          <a:pt x="3825124" y="4987394"/>
                          <a:pt x="2700340" y="4816362"/>
                        </a:cubicBezTo>
                        <a:cubicBezTo>
                          <a:pt x="1055597" y="4722298"/>
                          <a:pt x="52278" y="3752279"/>
                          <a:pt x="3115" y="2536377"/>
                        </a:cubicBezTo>
                        <a:cubicBezTo>
                          <a:pt x="124249" y="2521723"/>
                          <a:pt x="423572" y="2502097"/>
                          <a:pt x="606719" y="2517524"/>
                        </a:cubicBezTo>
                        <a:cubicBezTo>
                          <a:pt x="789866" y="2532951"/>
                          <a:pt x="989337" y="2506625"/>
                          <a:pt x="1344457" y="2494481"/>
                        </a:cubicBezTo>
                        <a:cubicBezTo>
                          <a:pt x="1699577" y="2482337"/>
                          <a:pt x="1660741" y="2478639"/>
                          <a:pt x="1948061" y="2475628"/>
                        </a:cubicBezTo>
                        <a:cubicBezTo>
                          <a:pt x="2235381" y="2472616"/>
                          <a:pt x="2379326" y="2429479"/>
                          <a:pt x="2685800" y="2452585"/>
                        </a:cubicBezTo>
                        <a:cubicBezTo>
                          <a:pt x="2992274" y="2475691"/>
                          <a:pt x="3067472" y="2410681"/>
                          <a:pt x="3356471" y="2431637"/>
                        </a:cubicBezTo>
                        <a:cubicBezTo>
                          <a:pt x="3512560" y="2269174"/>
                          <a:pt x="3591513" y="2211097"/>
                          <a:pt x="3792752" y="2062023"/>
                        </a:cubicBezTo>
                        <a:cubicBezTo>
                          <a:pt x="3993992" y="1912949"/>
                          <a:pt x="4047483" y="1874118"/>
                          <a:pt x="4229034" y="1692409"/>
                        </a:cubicBezTo>
                        <a:cubicBezTo>
                          <a:pt x="4410585" y="1510700"/>
                          <a:pt x="4486441" y="1469375"/>
                          <a:pt x="4687129" y="1304315"/>
                        </a:cubicBezTo>
                        <a:cubicBezTo>
                          <a:pt x="4887817" y="1139255"/>
                          <a:pt x="4994140" y="1071077"/>
                          <a:pt x="5057968" y="990143"/>
                        </a:cubicBezTo>
                        <a:cubicBezTo>
                          <a:pt x="5121796" y="909209"/>
                          <a:pt x="5316796" y="743212"/>
                          <a:pt x="5537878" y="583568"/>
                        </a:cubicBezTo>
                        <a:close/>
                      </a:path>
                      <a:path w="6712941" h="4863274" fill="none" extrusionOk="0">
                        <a:moveTo>
                          <a:pt x="5537878" y="583568"/>
                        </a:moveTo>
                        <a:cubicBezTo>
                          <a:pt x="7021254" y="1185012"/>
                          <a:pt x="7063836" y="3029290"/>
                          <a:pt x="5874621" y="4039360"/>
                        </a:cubicBezTo>
                        <a:cubicBezTo>
                          <a:pt x="5043404" y="4662213"/>
                          <a:pt x="3622671" y="4968003"/>
                          <a:pt x="2700340" y="4816362"/>
                        </a:cubicBezTo>
                        <a:cubicBezTo>
                          <a:pt x="1112331" y="4452125"/>
                          <a:pt x="72632" y="3616594"/>
                          <a:pt x="3115" y="2536377"/>
                        </a:cubicBezTo>
                      </a:path>
                    </a:pathLst>
                  </a:custGeom>
                  <ask:type>
                    <ask:lineSketchNone/>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p>
        </p:txBody>
      </p:sp>
      <p:grpSp>
        <p:nvGrpSpPr>
          <p:cNvPr id="9" name="Group 8">
            <a:extLst>
              <a:ext uri="{C183D7F6-B498-43B3-948B-1728B52AA6E4}">
                <adec:decorative xmlns:adec="http://schemas.microsoft.com/office/drawing/2017/decorative" val="1"/>
              </a:ext>
            </a:extLst>
          </p:cNvPr>
          <p:cNvGrpSpPr/>
          <p:nvPr/>
        </p:nvGrpSpPr>
        <p:grpSpPr>
          <a:xfrm>
            <a:off x="6529207" y="4151906"/>
            <a:ext cx="1784350" cy="2082800"/>
            <a:chOff x="6534150" y="2184400"/>
            <a:chExt cx="1784350" cy="2082800"/>
          </a:xfrm>
        </p:grpSpPr>
        <p:sp>
          <p:nvSpPr>
            <p:cNvPr id="10" name="Freeform 9"/>
            <p:cNvSpPr/>
            <p:nvPr/>
          </p:nvSpPr>
          <p:spPr>
            <a:xfrm>
              <a:off x="6538913" y="3876675"/>
              <a:ext cx="1771650" cy="390525"/>
            </a:xfrm>
            <a:custGeom>
              <a:avLst/>
              <a:gdLst>
                <a:gd name="connsiteX0" fmla="*/ 190500 w 1771650"/>
                <a:gd name="connsiteY0" fmla="*/ 0 h 390525"/>
                <a:gd name="connsiteX1" fmla="*/ 0 w 1771650"/>
                <a:gd name="connsiteY1" fmla="*/ 381000 h 390525"/>
                <a:gd name="connsiteX2" fmla="*/ 1771650 w 1771650"/>
                <a:gd name="connsiteY2" fmla="*/ 390525 h 390525"/>
                <a:gd name="connsiteX3" fmla="*/ 1624012 w 1771650"/>
                <a:gd name="connsiteY3" fmla="*/ 100013 h 390525"/>
                <a:gd name="connsiteX4" fmla="*/ 133350 w 1771650"/>
                <a:gd name="connsiteY4" fmla="*/ 114300 h 390525"/>
                <a:gd name="connsiteX0" fmla="*/ 190500 w 1771650"/>
                <a:gd name="connsiteY0" fmla="*/ 0 h 390525"/>
                <a:gd name="connsiteX1" fmla="*/ 0 w 1771650"/>
                <a:gd name="connsiteY1" fmla="*/ 381000 h 390525"/>
                <a:gd name="connsiteX2" fmla="*/ 1771650 w 1771650"/>
                <a:gd name="connsiteY2" fmla="*/ 390525 h 390525"/>
                <a:gd name="connsiteX3" fmla="*/ 1624012 w 1771650"/>
                <a:gd name="connsiteY3" fmla="*/ 100013 h 390525"/>
                <a:gd name="connsiteX4" fmla="*/ 193675 w 1771650"/>
                <a:gd name="connsiteY4" fmla="*/ 6350 h 390525"/>
                <a:gd name="connsiteX0" fmla="*/ 190500 w 1771650"/>
                <a:gd name="connsiteY0" fmla="*/ 0 h 390525"/>
                <a:gd name="connsiteX1" fmla="*/ 0 w 1771650"/>
                <a:gd name="connsiteY1" fmla="*/ 381000 h 390525"/>
                <a:gd name="connsiteX2" fmla="*/ 1771650 w 1771650"/>
                <a:gd name="connsiteY2" fmla="*/ 390525 h 390525"/>
                <a:gd name="connsiteX3" fmla="*/ 1579562 w 1771650"/>
                <a:gd name="connsiteY3" fmla="*/ 14288 h 390525"/>
                <a:gd name="connsiteX4" fmla="*/ 193675 w 1771650"/>
                <a:gd name="connsiteY4" fmla="*/ 6350 h 39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390525">
                  <a:moveTo>
                    <a:pt x="190500" y="0"/>
                  </a:moveTo>
                  <a:lnTo>
                    <a:pt x="0" y="381000"/>
                  </a:lnTo>
                  <a:lnTo>
                    <a:pt x="1771650" y="390525"/>
                  </a:lnTo>
                  <a:lnTo>
                    <a:pt x="1579562" y="14288"/>
                  </a:lnTo>
                  <a:lnTo>
                    <a:pt x="193675" y="6350"/>
                  </a:lnTo>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6534150" y="2184400"/>
              <a:ext cx="1784350" cy="2082800"/>
            </a:xfrm>
            <a:custGeom>
              <a:avLst/>
              <a:gdLst>
                <a:gd name="connsiteX0" fmla="*/ 622300 w 1784350"/>
                <a:gd name="connsiteY0" fmla="*/ 0 h 2082800"/>
                <a:gd name="connsiteX1" fmla="*/ 635000 w 1784350"/>
                <a:gd name="connsiteY1" fmla="*/ 889000 h 2082800"/>
                <a:gd name="connsiteX2" fmla="*/ 0 w 1784350"/>
                <a:gd name="connsiteY2" fmla="*/ 2076450 h 2082800"/>
                <a:gd name="connsiteX3" fmla="*/ 1784350 w 1784350"/>
                <a:gd name="connsiteY3" fmla="*/ 2082800 h 2082800"/>
                <a:gd name="connsiteX4" fmla="*/ 1136650 w 1784350"/>
                <a:gd name="connsiteY4" fmla="*/ 882650 h 2082800"/>
                <a:gd name="connsiteX5" fmla="*/ 1136650 w 1784350"/>
                <a:gd name="connsiteY5" fmla="*/ 19050 h 2082800"/>
                <a:gd name="connsiteX6" fmla="*/ 1136650 w 1784350"/>
                <a:gd name="connsiteY6" fmla="*/ 19050 h 2082800"/>
                <a:gd name="connsiteX7" fmla="*/ 1136650 w 1784350"/>
                <a:gd name="connsiteY7" fmla="*/ 19050 h 208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84350" h="2082800">
                  <a:moveTo>
                    <a:pt x="622300" y="0"/>
                  </a:moveTo>
                  <a:lnTo>
                    <a:pt x="635000" y="889000"/>
                  </a:lnTo>
                  <a:lnTo>
                    <a:pt x="0" y="2076450"/>
                  </a:lnTo>
                  <a:lnTo>
                    <a:pt x="1784350" y="2082800"/>
                  </a:lnTo>
                  <a:lnTo>
                    <a:pt x="1136650" y="882650"/>
                  </a:lnTo>
                  <a:lnTo>
                    <a:pt x="1136650" y="19050"/>
                  </a:lnTo>
                  <a:lnTo>
                    <a:pt x="1136650" y="19050"/>
                  </a:lnTo>
                  <a:lnTo>
                    <a:pt x="1136650" y="19050"/>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28575">
                  <a:solidFill>
                    <a:schemeClr val="tx1"/>
                  </a:solidFill>
                </a:ln>
              </a:endParaRPr>
            </a:p>
          </p:txBody>
        </p:sp>
      </p:grpSp>
      <p:grpSp>
        <p:nvGrpSpPr>
          <p:cNvPr id="12" name="Group 11">
            <a:extLst>
              <a:ext uri="{C183D7F6-B498-43B3-948B-1728B52AA6E4}">
                <adec:decorative xmlns:adec="http://schemas.microsoft.com/office/drawing/2017/decorative" val="1"/>
              </a:ext>
            </a:extLst>
          </p:cNvPr>
          <p:cNvGrpSpPr/>
          <p:nvPr/>
        </p:nvGrpSpPr>
        <p:grpSpPr>
          <a:xfrm>
            <a:off x="8890172" y="2886865"/>
            <a:ext cx="749300" cy="682999"/>
            <a:chOff x="9674226" y="1571251"/>
            <a:chExt cx="749300" cy="682999"/>
          </a:xfrm>
        </p:grpSpPr>
        <p:sp>
          <p:nvSpPr>
            <p:cNvPr id="13" name="Rectangle 12"/>
            <p:cNvSpPr/>
            <p:nvPr/>
          </p:nvSpPr>
          <p:spPr>
            <a:xfrm>
              <a:off x="9674226" y="1571251"/>
              <a:ext cx="749300" cy="682999"/>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9725024" y="1638300"/>
              <a:ext cx="650875" cy="338554"/>
            </a:xfrm>
            <a:prstGeom prst="rect">
              <a:avLst/>
            </a:prstGeom>
            <a:noFill/>
            <a:ln w="28575">
              <a:solidFill>
                <a:schemeClr val="tx1"/>
              </a:solidFill>
            </a:ln>
          </p:spPr>
          <p:txBody>
            <a:bodyPr wrap="square" rtlCol="0">
              <a:spAutoFit/>
            </a:bodyPr>
            <a:lstStyle/>
            <a:p>
              <a:pPr algn="ctr"/>
              <a:r>
                <a:rPr lang="en-GB" sz="1600" dirty="0"/>
                <a:t>00.00</a:t>
              </a:r>
            </a:p>
          </p:txBody>
        </p:sp>
        <p:sp>
          <p:nvSpPr>
            <p:cNvPr id="15" name="Rounded Rectangle 14"/>
            <p:cNvSpPr/>
            <p:nvPr/>
          </p:nvSpPr>
          <p:spPr>
            <a:xfrm>
              <a:off x="9726372" y="2038350"/>
              <a:ext cx="165100" cy="1651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ounded Rectangle 15"/>
            <p:cNvSpPr/>
            <p:nvPr/>
          </p:nvSpPr>
          <p:spPr>
            <a:xfrm>
              <a:off x="10210799" y="2038350"/>
              <a:ext cx="165100" cy="1651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TextBox 17"/>
          <p:cNvSpPr txBox="1"/>
          <p:nvPr/>
        </p:nvSpPr>
        <p:spPr>
          <a:xfrm>
            <a:off x="3048302" y="4001706"/>
            <a:ext cx="2366185" cy="2189925"/>
          </a:xfrm>
          <a:prstGeom prst="rect">
            <a:avLst/>
          </a:prstGeom>
          <a:solidFill>
            <a:schemeClr val="bg1"/>
          </a:solidFill>
          <a:ln>
            <a:solidFill>
              <a:schemeClr val="tx1"/>
            </a:solidFill>
          </a:ln>
        </p:spPr>
        <p:txBody>
          <a:bodyPr wrap="square" rtlCol="0">
            <a:noAutofit/>
          </a:bodyPr>
          <a:lstStyle/>
          <a:p>
            <a:pPr>
              <a:tabLst>
                <a:tab pos="447675" algn="l"/>
              </a:tabLst>
            </a:pPr>
            <a:r>
              <a:rPr lang="en-GB" sz="3200" dirty="0">
                <a:latin typeface="Century Gothic" panose="020B0502020202020204" pitchFamily="34" charset="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30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40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50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987425" algn="l"/>
              </a:tabLst>
            </a:pPr>
            <a:r>
              <a:rPr lang="en-GB" dirty="0">
                <a:latin typeface="Century Gothic" panose="020B0502020202020204" pitchFamily="34" charset="0"/>
                <a:sym typeface="Wingdings 2" panose="05020102010507070707" pitchFamily="18" charset="2"/>
              </a:rPr>
              <a:t>sodium thiosulfate solution</a:t>
            </a:r>
            <a:endParaRPr lang="en-GB" dirty="0">
              <a:latin typeface="Century Gothic" panose="020B0502020202020204" pitchFamily="34" charset="0"/>
            </a:endParaRPr>
          </a:p>
        </p:txBody>
      </p:sp>
      <p:sp>
        <p:nvSpPr>
          <p:cNvPr id="21" name="TextBox 20"/>
          <p:cNvSpPr txBox="1"/>
          <p:nvPr/>
        </p:nvSpPr>
        <p:spPr>
          <a:xfrm>
            <a:off x="2216619" y="2054279"/>
            <a:ext cx="2324837" cy="1889984"/>
          </a:xfrm>
          <a:prstGeom prst="rect">
            <a:avLst/>
          </a:prstGeom>
          <a:solidFill>
            <a:schemeClr val="bg1"/>
          </a:solidFill>
          <a:ln>
            <a:solidFill>
              <a:schemeClr val="tx1"/>
            </a:solidFill>
          </a:ln>
        </p:spPr>
        <p:txBody>
          <a:bodyPr wrap="square" rtlCol="0">
            <a:noAutofit/>
          </a:bodyPr>
          <a:lstStyle/>
          <a:p>
            <a:pPr>
              <a:tabLst>
                <a:tab pos="447675" algn="l"/>
              </a:tabLst>
            </a:pPr>
            <a:r>
              <a:rPr lang="en-GB" sz="3200" dirty="0">
                <a:latin typeface="Century Gothic" panose="020B0502020202020204" pitchFamily="34" charset="0"/>
                <a:sym typeface="Wingdings 2" panose="05020102010507070707" pitchFamily="18" charset="2"/>
              </a:rPr>
              <a:t></a:t>
            </a:r>
            <a:r>
              <a:rPr lang="en-GB" dirty="0">
                <a:latin typeface="Century Gothic" panose="020B0502020202020204" pitchFamily="34" charset="0"/>
                <a:sym typeface="Wingdings 2" panose="05020102010507070707" pitchFamily="18" charset="2"/>
              </a:rPr>
              <a:t> 40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30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sym typeface="Wingdings" panose="05000000000000000000" pitchFamily="2" charset="2"/>
              </a:rPr>
              <a:t> 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0</a:t>
            </a:r>
            <a:r>
              <a:rPr lang="en-GB" dirty="0">
                <a:latin typeface="Century Gothic" panose="020B0502020202020204" pitchFamily="34" charset="0"/>
                <a:sym typeface="Wingdings" panose="05000000000000000000" pitchFamily="2" charset="2"/>
              </a:rPr>
              <a:t> </a:t>
            </a:r>
            <a:r>
              <a:rPr lang="en-GB" dirty="0">
                <a:latin typeface="Century Gothic" panose="020B0502020202020204" pitchFamily="34" charset="0"/>
                <a:sym typeface="Wingdings 2" panose="05020102010507070707" pitchFamily="18" charset="2"/>
              </a:rPr>
              <a:t>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987425" algn="l"/>
              </a:tabLst>
            </a:pPr>
            <a:r>
              <a:rPr lang="en-GB" dirty="0">
                <a:latin typeface="Century Gothic" panose="020B0502020202020204" pitchFamily="34" charset="0"/>
                <a:sym typeface="Wingdings 2" panose="05020102010507070707" pitchFamily="18" charset="2"/>
              </a:rPr>
              <a:t>distilled water</a:t>
            </a:r>
            <a:endParaRPr lang="en-GB" dirty="0">
              <a:latin typeface="Century Gothic" panose="020B0502020202020204" pitchFamily="34" charset="0"/>
            </a:endParaRPr>
          </a:p>
        </p:txBody>
      </p:sp>
      <p:sp>
        <p:nvSpPr>
          <p:cNvPr id="24" name="TextBox 23"/>
          <p:cNvSpPr txBox="1"/>
          <p:nvPr/>
        </p:nvSpPr>
        <p:spPr>
          <a:xfrm>
            <a:off x="3586978" y="61314"/>
            <a:ext cx="2324837" cy="1908454"/>
          </a:xfrm>
          <a:prstGeom prst="rect">
            <a:avLst/>
          </a:prstGeom>
          <a:solidFill>
            <a:schemeClr val="bg1"/>
          </a:solid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latin typeface="Century Gothic" panose="020B0502020202020204" pitchFamily="34" charset="0"/>
                <a:sym typeface="Wingdings 2" panose="05020102010507070707" pitchFamily="18" charset="2"/>
              </a:rPr>
              <a:t>	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447675" algn="l"/>
              </a:tabLst>
            </a:pP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panose="05000000000000000000" pitchFamily="2" charset="2"/>
              </a:rPr>
              <a:t>  </a:t>
            </a:r>
            <a:r>
              <a:rPr lang="en-GB" dirty="0">
                <a:sym typeface="Wingdings" panose="05000000000000000000" pitchFamily="2" charset="2"/>
              </a:rPr>
              <a:t>  </a:t>
            </a:r>
            <a:endParaRPr lang="en-GB" dirty="0">
              <a:sym typeface="Wingdings 2" panose="05020102010507070707" pitchFamily="18" charset="2"/>
            </a:endParaRPr>
          </a:p>
          <a:p>
            <a:pPr>
              <a:tabLst>
                <a:tab pos="987425" algn="l"/>
              </a:tabLst>
            </a:pPr>
            <a:r>
              <a:rPr lang="en-GB" dirty="0">
                <a:latin typeface="Century Gothic" panose="020B0502020202020204" pitchFamily="34" charset="0"/>
                <a:sym typeface="Wingdings 2" panose="05020102010507070707" pitchFamily="18" charset="2"/>
              </a:rPr>
              <a:t>hydrochloric acid</a:t>
            </a:r>
            <a:endParaRPr lang="en-GB" dirty="0">
              <a:latin typeface="Century Gothic" panose="020B0502020202020204" pitchFamily="34" charset="0"/>
            </a:endParaRPr>
          </a:p>
        </p:txBody>
      </p:sp>
      <p:sp>
        <p:nvSpPr>
          <p:cNvPr id="25" name="TextBox 24"/>
          <p:cNvSpPr txBox="1"/>
          <p:nvPr/>
        </p:nvSpPr>
        <p:spPr>
          <a:xfrm>
            <a:off x="8313557" y="1308849"/>
            <a:ext cx="3434991" cy="1430829"/>
          </a:xfrm>
          <a:prstGeom prst="rect">
            <a:avLst/>
          </a:prstGeom>
          <a:solidFill>
            <a:schemeClr val="bg1"/>
          </a:solidFill>
          <a:ln>
            <a:solidFill>
              <a:schemeClr val="tx1"/>
            </a:solidFill>
          </a:ln>
        </p:spPr>
        <p:txBody>
          <a:bodyPr wrap="square" rtlCol="0">
            <a:noAutofit/>
          </a:bodyPr>
          <a:lstStyle/>
          <a:p>
            <a:pPr>
              <a:tabLst>
                <a:tab pos="447675" algn="l"/>
              </a:tabLst>
            </a:pPr>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Start stop clock</a:t>
            </a:r>
          </a:p>
          <a:p>
            <a:pPr>
              <a:tabLst>
                <a:tab pos="447675" algn="l"/>
              </a:tabLst>
            </a:pPr>
            <a:r>
              <a:rPr lang="en-GB" dirty="0">
                <a:latin typeface="Century Gothic" panose="020B0502020202020204" pitchFamily="34" charset="0"/>
                <a:sym typeface="Wingdings 2" panose="05020102010507070707" pitchFamily="18" charset="2"/>
              </a:rPr>
              <a:t>	Swirl flask</a:t>
            </a:r>
          </a:p>
          <a:p>
            <a:pPr>
              <a:tabLst>
                <a:tab pos="447675" algn="l"/>
              </a:tabLst>
            </a:pPr>
            <a:r>
              <a:rPr lang="en-GB" dirty="0">
                <a:latin typeface="Century Gothic" panose="020B0502020202020204" pitchFamily="34" charset="0"/>
                <a:sym typeface="Wingdings 2" panose="05020102010507070707" pitchFamily="18" charset="2"/>
              </a:rPr>
              <a:t>	Put on cross</a:t>
            </a:r>
          </a:p>
          <a:p>
            <a:pPr>
              <a:tabLst>
                <a:tab pos="447675" algn="l"/>
              </a:tabLst>
            </a:pPr>
            <a:r>
              <a:rPr lang="en-GB" dirty="0">
                <a:latin typeface="Century Gothic" panose="020B0502020202020204" pitchFamily="34" charset="0"/>
                <a:sym typeface="Wingdings 2" panose="05020102010507070707" pitchFamily="18" charset="2"/>
              </a:rPr>
              <a:t>	Place watch glass on top</a:t>
            </a:r>
          </a:p>
          <a:p>
            <a:pPr>
              <a:tabLst>
                <a:tab pos="625475" algn="l"/>
              </a:tabLst>
            </a:pPr>
            <a:endParaRPr lang="en-GB" sz="2000" dirty="0">
              <a:sym typeface="Wingdings 2" panose="05020102010507070707" pitchFamily="18" charset="2"/>
            </a:endParaRPr>
          </a:p>
          <a:p>
            <a:pPr>
              <a:tabLst>
                <a:tab pos="625475" algn="l"/>
              </a:tabLst>
            </a:pPr>
            <a:endParaRPr lang="en-GB" sz="2400" dirty="0"/>
          </a:p>
        </p:txBody>
      </p:sp>
      <p:sp>
        <p:nvSpPr>
          <p:cNvPr id="26" name="TextBox 25"/>
          <p:cNvSpPr txBox="1"/>
          <p:nvPr/>
        </p:nvSpPr>
        <p:spPr>
          <a:xfrm>
            <a:off x="8708833" y="3896706"/>
            <a:ext cx="2788202" cy="1166792"/>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Stop clock when you can no longer see cross. Record time</a:t>
            </a:r>
            <a:endParaRPr lang="en-GB" dirty="0">
              <a:latin typeface="Century Gothic" panose="020B0502020202020204" pitchFamily="34" charset="0"/>
            </a:endParaRPr>
          </a:p>
        </p:txBody>
      </p:sp>
      <p:grpSp>
        <p:nvGrpSpPr>
          <p:cNvPr id="30" name="Group 29">
            <a:extLst>
              <a:ext uri="{C183D7F6-B498-43B3-948B-1728B52AA6E4}">
                <adec:decorative xmlns:adec="http://schemas.microsoft.com/office/drawing/2017/decorative" val="1"/>
              </a:ext>
            </a:extLst>
          </p:cNvPr>
          <p:cNvGrpSpPr/>
          <p:nvPr/>
        </p:nvGrpSpPr>
        <p:grpSpPr>
          <a:xfrm>
            <a:off x="5056007" y="6299012"/>
            <a:ext cx="4705350" cy="410534"/>
            <a:chOff x="11830050" y="1241025"/>
            <a:chExt cx="4705350" cy="596900"/>
          </a:xfrm>
        </p:grpSpPr>
        <p:sp>
          <p:nvSpPr>
            <p:cNvPr id="29" name="Trapezoid 28"/>
            <p:cNvSpPr/>
            <p:nvPr/>
          </p:nvSpPr>
          <p:spPr>
            <a:xfrm>
              <a:off x="11830050" y="1241025"/>
              <a:ext cx="4705350" cy="596900"/>
            </a:xfrm>
            <a:prstGeom prst="trapezoid">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Multiply 27"/>
            <p:cNvSpPr/>
            <p:nvPr/>
          </p:nvSpPr>
          <p:spPr>
            <a:xfrm>
              <a:off x="12701234" y="1279125"/>
              <a:ext cx="2962981" cy="427202"/>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5" name="Picture 34">
            <a:hlinkClick r:id="rId4"/>
            <a:extLs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1249171" y="6526999"/>
            <a:ext cx="942829" cy="332961"/>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C183D7F6-B498-43B3-948B-1728B52AA6E4}">
                <adec:decorative xmlns:adec="http://schemas.microsoft.com/office/drawing/2017/decorative" val="1"/>
              </a:ext>
            </a:extLst>
          </p:cNvPr>
          <p:cNvGrpSpPr/>
          <p:nvPr/>
        </p:nvGrpSpPr>
        <p:grpSpPr>
          <a:xfrm rot="5400000" flipH="1">
            <a:off x="6823023" y="672378"/>
            <a:ext cx="889000" cy="889000"/>
            <a:chOff x="3416300" y="2501900"/>
            <a:chExt cx="889000" cy="889000"/>
          </a:xfrm>
        </p:grpSpPr>
        <p:sp>
          <p:nvSpPr>
            <p:cNvPr id="5" name="Arc 4"/>
            <p:cNvSpPr/>
            <p:nvPr/>
          </p:nvSpPr>
          <p:spPr>
            <a:xfrm rot="13613037">
              <a:off x="3441700" y="2527300"/>
              <a:ext cx="889000" cy="838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6" name="Straight Connector 5"/>
            <p:cNvCxnSpPr/>
            <p:nvPr/>
          </p:nvCxnSpPr>
          <p:spPr>
            <a:xfrm>
              <a:off x="3416300" y="25146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416300" y="29210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3441700" y="2768600"/>
              <a:ext cx="139700" cy="330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5" name="Group 44">
            <a:extLst>
              <a:ext uri="{FF2B5EF4-FFF2-40B4-BE49-F238E27FC236}">
                <a16:creationId xmlns:a16="http://schemas.microsoft.com/office/drawing/2014/main" id="{174CB5E1-474D-5EF6-C12B-F9D0A014104A}"/>
              </a:ext>
              <a:ext uri="{C183D7F6-B498-43B3-948B-1728B52AA6E4}">
                <adec:decorative xmlns:adec="http://schemas.microsoft.com/office/drawing/2017/decorative" val="1"/>
              </a:ext>
            </a:extLst>
          </p:cNvPr>
          <p:cNvGrpSpPr/>
          <p:nvPr/>
        </p:nvGrpSpPr>
        <p:grpSpPr>
          <a:xfrm>
            <a:off x="6944170" y="4047797"/>
            <a:ext cx="896313" cy="133645"/>
            <a:chOff x="6977616" y="4061396"/>
            <a:chExt cx="896313" cy="133645"/>
          </a:xfrm>
        </p:grpSpPr>
        <p:sp>
          <p:nvSpPr>
            <p:cNvPr id="38" name="Right Bracket 37">
              <a:extLst>
                <a:ext uri="{FF2B5EF4-FFF2-40B4-BE49-F238E27FC236}">
                  <a16:creationId xmlns:a16="http://schemas.microsoft.com/office/drawing/2014/main" id="{4069898F-1885-F0A2-4F36-931D00E2F1D6}"/>
                </a:ext>
              </a:extLst>
            </p:cNvPr>
            <p:cNvSpPr/>
            <p:nvPr/>
          </p:nvSpPr>
          <p:spPr>
            <a:xfrm rot="5400000">
              <a:off x="7363341" y="3684453"/>
              <a:ext cx="133644" cy="887531"/>
            </a:xfrm>
            <a:prstGeom prst="rightBracket">
              <a:avLst>
                <a:gd name="adj" fmla="val 42373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0" name="Straight Connector 39">
              <a:extLst>
                <a:ext uri="{FF2B5EF4-FFF2-40B4-BE49-F238E27FC236}">
                  <a16:creationId xmlns:a16="http://schemas.microsoft.com/office/drawing/2014/main" id="{AE60311F-6AC1-003C-0AF6-5CCDBF5ECC7A}"/>
                </a:ext>
              </a:extLst>
            </p:cNvPr>
            <p:cNvCxnSpPr>
              <a:cxnSpLocks/>
            </p:cNvCxnSpPr>
            <p:nvPr/>
          </p:nvCxnSpPr>
          <p:spPr>
            <a:xfrm flipV="1">
              <a:off x="6977616" y="4061396"/>
              <a:ext cx="89631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Bent Arrow 18">
            <a:extLst>
              <a:ext uri="{C183D7F6-B498-43B3-948B-1728B52AA6E4}">
                <adec:decorative xmlns:adec="http://schemas.microsoft.com/office/drawing/2017/decorative" val="1"/>
              </a:ext>
            </a:extLst>
          </p:cNvPr>
          <p:cNvSpPr/>
          <p:nvPr/>
        </p:nvSpPr>
        <p:spPr>
          <a:xfrm rot="5400000">
            <a:off x="6209419" y="1754782"/>
            <a:ext cx="711200" cy="1877320"/>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pic>
        <p:nvPicPr>
          <p:cNvPr id="48" name="Picture 47" descr="Corrosive hazard symbol: a hand and a black rectangle being disintegrated when coming in contact with substances from two test tubes, all inside a red diamond">
            <a:extLst>
              <a:ext uri="{FF2B5EF4-FFF2-40B4-BE49-F238E27FC236}">
                <a16:creationId xmlns:a16="http://schemas.microsoft.com/office/drawing/2014/main" id="{B8E8C40C-CFCB-0BF8-0A42-E788D313B133}"/>
              </a:ext>
              <a:ext uri="{C183D7F6-B498-43B3-948B-1728B52AA6E4}">
                <adec:decorative xmlns:adec="http://schemas.microsoft.com/office/drawing/2017/decorative" val="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0867" y="1779336"/>
            <a:ext cx="869639" cy="797451"/>
          </a:xfrm>
          <a:prstGeom prst="rect">
            <a:avLst/>
          </a:prstGeom>
        </p:spPr>
      </p:pic>
      <p:pic>
        <p:nvPicPr>
          <p:cNvPr id="50" name="Picture 49" descr="Toxic hazard symbol: a skull and crossbones inside a red diamond">
            <a:extLst>
              <a:ext uri="{FF2B5EF4-FFF2-40B4-BE49-F238E27FC236}">
                <a16:creationId xmlns:a16="http://schemas.microsoft.com/office/drawing/2014/main" id="{6C9A1A4F-85EF-7926-EE7B-69C92D6D3AAC}"/>
              </a:ext>
              <a:ext uri="{C183D7F6-B498-43B3-948B-1728B52AA6E4}">
                <adec:decorative xmlns:adec="http://schemas.microsoft.com/office/drawing/2017/decorative" val="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6205" y="2650713"/>
            <a:ext cx="869126" cy="796659"/>
          </a:xfrm>
          <a:prstGeom prst="rect">
            <a:avLst/>
          </a:prstGeom>
        </p:spPr>
      </p:pic>
      <p:pic>
        <p:nvPicPr>
          <p:cNvPr id="52" name="Picture 51" descr="Irritant hazard symbol: an exclamation mark inside a red diamond">
            <a:extLst>
              <a:ext uri="{FF2B5EF4-FFF2-40B4-BE49-F238E27FC236}">
                <a16:creationId xmlns:a16="http://schemas.microsoft.com/office/drawing/2014/main" id="{DA198349-EAE9-895F-5ADD-176656C3C66C}"/>
              </a:ext>
              <a:ext uri="{C183D7F6-B498-43B3-948B-1728B52AA6E4}">
                <adec:decorative xmlns:adec="http://schemas.microsoft.com/office/drawing/2017/decorative" val="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4511" y="910520"/>
            <a:ext cx="868776" cy="796659"/>
          </a:xfrm>
          <a:prstGeom prst="rect">
            <a:avLst/>
          </a:prstGeom>
        </p:spPr>
      </p:pic>
      <p:sp>
        <p:nvSpPr>
          <p:cNvPr id="17" name="Bent Arrow 18">
            <a:extLst>
              <a:ext uri="{FF2B5EF4-FFF2-40B4-BE49-F238E27FC236}">
                <a16:creationId xmlns:a16="http://schemas.microsoft.com/office/drawing/2014/main" id="{3E7D27B8-3444-4AB6-D2DF-AC340251A43E}"/>
              </a:ext>
              <a:ext uri="{C183D7F6-B498-43B3-948B-1728B52AA6E4}">
                <adec:decorative xmlns:adec="http://schemas.microsoft.com/office/drawing/2017/decorative" val="1"/>
              </a:ext>
            </a:extLst>
          </p:cNvPr>
          <p:cNvSpPr/>
          <p:nvPr/>
        </p:nvSpPr>
        <p:spPr>
          <a:xfrm rot="5400000">
            <a:off x="5615347" y="1748668"/>
            <a:ext cx="711200" cy="2858981"/>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0" name="Bent Arrow 18">
            <a:extLst>
              <a:ext uri="{FF2B5EF4-FFF2-40B4-BE49-F238E27FC236}">
                <a16:creationId xmlns:a16="http://schemas.microsoft.com/office/drawing/2014/main" id="{F1AE16A0-5673-DA5F-75D9-B3AA7A7FC99A}"/>
              </a:ext>
              <a:ext uri="{C183D7F6-B498-43B3-948B-1728B52AA6E4}">
                <adec:decorative xmlns:adec="http://schemas.microsoft.com/office/drawing/2017/decorative" val="1"/>
              </a:ext>
            </a:extLst>
          </p:cNvPr>
          <p:cNvSpPr/>
          <p:nvPr/>
        </p:nvSpPr>
        <p:spPr>
          <a:xfrm rot="5400000">
            <a:off x="5831383" y="2556829"/>
            <a:ext cx="711200" cy="2284333"/>
          </a:xfrm>
          <a:prstGeom prst="bentArrow">
            <a:avLst>
              <a:gd name="adj1" fmla="val 12778"/>
              <a:gd name="adj2" fmla="val 16111"/>
              <a:gd name="adj3" fmla="val 29444"/>
              <a:gd name="adj4" fmla="val 437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7" name="Rectangle 26">
            <a:extLst>
              <a:ext uri="{FF2B5EF4-FFF2-40B4-BE49-F238E27FC236}">
                <a16:creationId xmlns:a16="http://schemas.microsoft.com/office/drawing/2014/main" id="{73369328-C8F3-8094-55BE-90639001C84B}"/>
              </a:ext>
              <a:ext uri="{C183D7F6-B498-43B3-948B-1728B52AA6E4}">
                <adec:decorative xmlns:adec="http://schemas.microsoft.com/office/drawing/2017/decorative" val="1"/>
              </a:ext>
            </a:extLst>
          </p:cNvPr>
          <p:cNvSpPr/>
          <p:nvPr/>
        </p:nvSpPr>
        <p:spPr>
          <a:xfrm>
            <a:off x="5044816" y="3354676"/>
            <a:ext cx="108000" cy="64849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065978CC-8EF7-F525-7D84-79D91DA8BA9D}"/>
              </a:ext>
              <a:ext uri="{C183D7F6-B498-43B3-948B-1728B52AA6E4}">
                <adec:decorative xmlns:adec="http://schemas.microsoft.com/office/drawing/2017/decorative" val="1"/>
              </a:ext>
            </a:extLst>
          </p:cNvPr>
          <p:cNvSpPr/>
          <p:nvPr/>
        </p:nvSpPr>
        <p:spPr>
          <a:xfrm>
            <a:off x="5629179" y="1979793"/>
            <a:ext cx="104400" cy="448038"/>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blue cycle with a white face wearing safety glasses">
            <a:extLst>
              <a:ext uri="{FF2B5EF4-FFF2-40B4-BE49-F238E27FC236}">
                <a16:creationId xmlns:a16="http://schemas.microsoft.com/office/drawing/2014/main" id="{B2CD9D56-3C7E-9EAE-D44F-A8D67F0E73A6}"/>
              </a:ext>
              <a:ext uri="{C183D7F6-B498-43B3-948B-1728B52AA6E4}">
                <adec:decorative xmlns:adec="http://schemas.microsoft.com/office/drawing/2017/decorative" val="0"/>
              </a:ext>
            </a:extLst>
          </p:cNvPr>
          <p:cNvPicPr/>
          <p:nvPr/>
        </p:nvPicPr>
        <p:blipFill>
          <a:blip r:embed="rId9">
            <a:extLst>
              <a:ext uri="{28A0092B-C50C-407E-A947-70E740481C1C}">
                <a14:useLocalDpi xmlns:a14="http://schemas.microsoft.com/office/drawing/2010/main"/>
              </a:ext>
            </a:extLst>
          </a:blip>
          <a:srcRect/>
          <a:stretch>
            <a:fillRect/>
          </a:stretch>
        </p:blipFill>
        <p:spPr bwMode="auto">
          <a:xfrm>
            <a:off x="207786" y="167356"/>
            <a:ext cx="662225" cy="625338"/>
          </a:xfrm>
          <a:prstGeom prst="rect">
            <a:avLst/>
          </a:prstGeom>
          <a:noFill/>
          <a:ln>
            <a:noFill/>
          </a:ln>
        </p:spPr>
      </p:pic>
    </p:spTree>
    <p:extLst>
      <p:ext uri="{BB962C8B-B14F-4D97-AF65-F5344CB8AC3E}">
        <p14:creationId xmlns:p14="http://schemas.microsoft.com/office/powerpoint/2010/main" val="2112836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normAutofit fontScale="90000"/>
          </a:bodyPr>
          <a:lstStyle/>
          <a:p>
            <a:r>
              <a:rPr lang="en-GB" sz="4000" dirty="0">
                <a:latin typeface="Century Gothic" panose="020B0502020202020204" pitchFamily="34" charset="0"/>
              </a:rPr>
              <a:t>Frayer models</a:t>
            </a:r>
          </a:p>
        </p:txBody>
      </p:sp>
      <p:sp>
        <p:nvSpPr>
          <p:cNvPr id="6" name="Content Placeholder 4">
            <a:extLst>
              <a:ext uri="{FF2B5EF4-FFF2-40B4-BE49-F238E27FC236}">
                <a16:creationId xmlns:a16="http://schemas.microsoft.com/office/drawing/2014/main" id="{D62D127C-CF87-1224-695E-223433B66D17}"/>
              </a:ext>
            </a:extLst>
          </p:cNvPr>
          <p:cNvSpPr txBox="1">
            <a:spLocks/>
          </p:cNvSpPr>
          <p:nvPr/>
        </p:nvSpPr>
        <p:spPr>
          <a:xfrm>
            <a:off x="692400" y="1412400"/>
            <a:ext cx="10080000" cy="5040000"/>
          </a:xfrm>
          <a:prstGeom prst="rect">
            <a:avLst/>
          </a:prstGeom>
        </p:spPr>
        <p:txBody>
          <a:bodyPr vert="horz" lIns="0" tIns="0" rIns="0" bIns="0" rtlCol="0">
            <a:normAutofit fontScale="77500" lnSpcReduction="20000"/>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100" dirty="0"/>
              <a:t>Frayer models are a simple but effective way for learners to organise their understanding of a new piece of vocabulary. They will help you understand what your learners already know and identify misconceptions they may have. </a:t>
            </a:r>
          </a:p>
          <a:p>
            <a:pPr>
              <a:lnSpc>
                <a:spcPct val="120000"/>
              </a:lnSpc>
            </a:pPr>
            <a:r>
              <a:rPr lang="en-GB" sz="2100" dirty="0"/>
              <a:t>Select the key term you want to unpack. We have provided a template and suggested answers/prompts for </a:t>
            </a:r>
            <a:r>
              <a:rPr lang="en-GB" sz="2100" b="1" dirty="0"/>
              <a:t>collision theory</a:t>
            </a:r>
            <a:r>
              <a:rPr lang="en-GB" sz="2100" dirty="0"/>
              <a:t>. </a:t>
            </a:r>
          </a:p>
          <a:p>
            <a:pPr>
              <a:lnSpc>
                <a:spcPct val="120000"/>
              </a:lnSpc>
            </a:pPr>
            <a:r>
              <a:rPr lang="en-GB" sz="2100" dirty="0"/>
              <a:t>There are four sections that you can use. </a:t>
            </a:r>
          </a:p>
          <a:p>
            <a:pPr marL="342900" indent="-342900">
              <a:lnSpc>
                <a:spcPct val="120000"/>
              </a:lnSpc>
              <a:buClr>
                <a:srgbClr val="C00000"/>
              </a:buClr>
              <a:buFont typeface="Arial" panose="020B0604020202020204" pitchFamily="34" charset="0"/>
              <a:buChar char="•"/>
            </a:pPr>
            <a:r>
              <a:rPr lang="en-GB" sz="2100" b="1" dirty="0"/>
              <a:t>Explore</a:t>
            </a:r>
            <a:r>
              <a:rPr lang="en-GB" sz="2100" dirty="0"/>
              <a:t>: link to science capital and find out learners’ experience of the word. </a:t>
            </a:r>
          </a:p>
          <a:p>
            <a:pPr marL="342900" indent="-342900">
              <a:lnSpc>
                <a:spcPct val="120000"/>
              </a:lnSpc>
              <a:buClr>
                <a:srgbClr val="C00000"/>
              </a:buClr>
              <a:buFont typeface="Arial" panose="020B0604020202020204" pitchFamily="34" charset="0"/>
              <a:buChar char="•"/>
            </a:pPr>
            <a:r>
              <a:rPr lang="en-GB" sz="2100" b="1" dirty="0"/>
              <a:t>Break down</a:t>
            </a:r>
            <a:r>
              <a:rPr lang="en-GB" sz="2100" dirty="0"/>
              <a:t>: look at composite parts of the word to understand its meaning more deeply.</a:t>
            </a:r>
          </a:p>
          <a:p>
            <a:pPr marL="342900" indent="-342900">
              <a:lnSpc>
                <a:spcPct val="120000"/>
              </a:lnSpc>
              <a:buClr>
                <a:srgbClr val="C00000"/>
              </a:buClr>
              <a:buFont typeface="Arial" panose="020B0604020202020204" pitchFamily="34" charset="0"/>
              <a:buChar char="•"/>
            </a:pPr>
            <a:r>
              <a:rPr lang="en-GB" sz="2100" b="1" dirty="0"/>
              <a:t>Explain</a:t>
            </a:r>
            <a:r>
              <a:rPr lang="en-GB" sz="2100" dirty="0"/>
              <a:t>: introduce the definition.</a:t>
            </a:r>
          </a:p>
          <a:p>
            <a:pPr marL="342900" indent="-342900">
              <a:lnSpc>
                <a:spcPct val="120000"/>
              </a:lnSpc>
              <a:buClr>
                <a:srgbClr val="C00000"/>
              </a:buClr>
              <a:buFont typeface="Arial" panose="020B0604020202020204" pitchFamily="34" charset="0"/>
              <a:buChar char="•"/>
            </a:pPr>
            <a:r>
              <a:rPr lang="en-GB" sz="2100" b="1" dirty="0"/>
              <a:t>Consolidate</a:t>
            </a:r>
            <a:r>
              <a:rPr lang="en-GB" sz="2100" dirty="0"/>
              <a:t>: learners apply their knowledge.</a:t>
            </a:r>
          </a:p>
          <a:p>
            <a:pPr>
              <a:lnSpc>
                <a:spcPct val="120000"/>
              </a:lnSpc>
            </a:pPr>
            <a:endParaRPr lang="en-GB" sz="2100" dirty="0"/>
          </a:p>
          <a:p>
            <a:pPr>
              <a:lnSpc>
                <a:spcPct val="120000"/>
              </a:lnSpc>
            </a:pPr>
            <a:r>
              <a:rPr lang="en-GB" sz="2100" dirty="0">
                <a:ea typeface="Calibri" panose="020F0502020204030204" pitchFamily="34" charset="0"/>
                <a:cs typeface="Times New Roman" panose="02020603050405020304" pitchFamily="18" charset="0"/>
              </a:rPr>
              <a:t>Read more at </a:t>
            </a:r>
            <a:r>
              <a:rPr lang="en-GB" sz="2100" u="sng" dirty="0">
                <a:solidFill>
                  <a:srgbClr val="0563C1"/>
                </a:solidFill>
                <a:ea typeface="Calibri" panose="020F0502020204030204" pitchFamily="34" charset="0"/>
                <a:cs typeface="Times New Roman" panose="02020603050405020304" pitchFamily="18" charset="0"/>
                <a:hlinkClick r:id="rId2"/>
              </a:rPr>
              <a:t>rsc.li/3q67vf4</a:t>
            </a:r>
            <a:r>
              <a:rPr lang="en-GB" sz="2100" dirty="0">
                <a:ea typeface="Calibri" panose="020F0502020204030204" pitchFamily="34" charset="0"/>
                <a:cs typeface="Times New Roman" panose="02020603050405020304" pitchFamily="18" charset="0"/>
              </a:rPr>
              <a:t>.  See the </a:t>
            </a:r>
            <a:r>
              <a:rPr lang="en-GB" sz="2100" dirty="0"/>
              <a:t>Paper chromatography, </a:t>
            </a:r>
            <a:r>
              <a:rPr lang="en-GB" sz="2100" dirty="0">
                <a:ea typeface="Calibri" panose="020F0502020204030204" pitchFamily="34" charset="0"/>
                <a:cs typeface="Times New Roman" panose="02020603050405020304" pitchFamily="18" charset="0"/>
              </a:rPr>
              <a:t>Simple distillation, Enthalpy change of combustion,</a:t>
            </a:r>
            <a:r>
              <a:rPr lang="en-GB" sz="2100" dirty="0"/>
              <a:t> </a:t>
            </a:r>
            <a:r>
              <a:rPr lang="en-GB" sz="2100" dirty="0">
                <a:ea typeface="Calibri" panose="020F0502020204030204" pitchFamily="34" charset="0"/>
                <a:cs typeface="Times New Roman" panose="02020603050405020304" pitchFamily="18" charset="0"/>
              </a:rPr>
              <a:t>Conservation of mass, Electrolysis of aqueous solutions and Halogen displacement reactions supporting resources (</a:t>
            </a:r>
            <a:r>
              <a:rPr lang="en-GB" sz="2100" dirty="0">
                <a:ea typeface="Calibri" panose="020F0502020204030204" pitchFamily="34" charset="0"/>
                <a:cs typeface="Times New Roman" panose="02020603050405020304" pitchFamily="18" charset="0"/>
                <a:hlinkClick r:id="rId3"/>
              </a:rPr>
              <a:t>rsc.li/47fDhGS</a:t>
            </a:r>
            <a:r>
              <a:rPr lang="en-GB" sz="2100" dirty="0">
                <a:ea typeface="Calibri" panose="020F0502020204030204" pitchFamily="34" charset="0"/>
                <a:cs typeface="Times New Roman" panose="02020603050405020304" pitchFamily="18" charset="0"/>
              </a:rPr>
              <a:t>) for more examples.</a:t>
            </a:r>
          </a:p>
        </p:txBody>
      </p:sp>
    </p:spTree>
    <p:extLst>
      <p:ext uri="{BB962C8B-B14F-4D97-AF65-F5344CB8AC3E}">
        <p14:creationId xmlns:p14="http://schemas.microsoft.com/office/powerpoint/2010/main" val="296335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89080-D0CA-7F53-8F17-C59BFF41F420}"/>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template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01162760"/>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228600" indent="-228600" algn="ctr">
                        <a:buAutoNum type="arabicPeriod"/>
                      </a:pPr>
                      <a:r>
                        <a:rPr lang="en-GB" sz="3200" b="1" u="none" dirty="0">
                          <a:solidFill>
                            <a:schemeClr val="tx1"/>
                          </a:solidFill>
                          <a:latin typeface="Century Gothic" panose="020B0502020202020204" pitchFamily="34" charset="0"/>
                          <a:cs typeface="Arial" panose="020B0604020202020204" pitchFamily="34" charset="0"/>
                        </a:rPr>
                        <a:t> Explore your key term</a:t>
                      </a:r>
                    </a:p>
                    <a:p>
                      <a:pPr marL="0" indent="0" algn="ctr">
                        <a:buNone/>
                      </a:pPr>
                      <a:r>
                        <a:rPr lang="en-GB" sz="3200" b="1" u="sng"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dirty="0">
                          <a:solidFill>
                            <a:schemeClr val="tx1"/>
                          </a:solidFill>
                          <a:latin typeface="Century Gothic" panose="020B0502020202020204" pitchFamily="34" charset="0"/>
                          <a:cs typeface="Arial" panose="020B0604020202020204" pitchFamily="34" charset="0"/>
                        </a:rPr>
                        <a:t>Find out what your</a:t>
                      </a:r>
                      <a:r>
                        <a:rPr lang="en-GB" sz="1800" b="0" u="none" baseline="0" dirty="0">
                          <a:solidFill>
                            <a:schemeClr val="tx1"/>
                          </a:solidFill>
                          <a:latin typeface="Century Gothic" panose="020B0502020202020204" pitchFamily="34" charset="0"/>
                          <a:cs typeface="Arial" panose="020B0604020202020204" pitchFamily="34" charset="0"/>
                        </a:rPr>
                        <a:t> learners know about the term already.</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2. Explore the key term further</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S</a:t>
                      </a:r>
                      <a:r>
                        <a:rPr lang="en-GB" sz="1800" b="0" u="none" dirty="0">
                          <a:solidFill>
                            <a:schemeClr val="tx1"/>
                          </a:solidFill>
                          <a:latin typeface="Century Gothic" panose="020B0502020202020204" pitchFamily="34" charset="0"/>
                          <a:cs typeface="Arial" panose="020B0604020202020204" pitchFamily="34" charset="0"/>
                        </a:rPr>
                        <a:t>how the links between words</a:t>
                      </a:r>
                      <a:r>
                        <a:rPr lang="en-GB" sz="1800" b="0" u="none" baseline="0" dirty="0">
                          <a:solidFill>
                            <a:schemeClr val="tx1"/>
                          </a:solidFill>
                          <a:latin typeface="Century Gothic" panose="020B0502020202020204" pitchFamily="34" charset="0"/>
                          <a:cs typeface="Arial" panose="020B0604020202020204" pitchFamily="34" charset="0"/>
                        </a:rPr>
                        <a:t> and their composite parts.</a:t>
                      </a:r>
                    </a:p>
                    <a:p>
                      <a:pPr algn="ctr"/>
                      <a:endParaRPr lang="en-GB" sz="1200" b="1" u="sng"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4. Consolidate</a:t>
                      </a:r>
                      <a:r>
                        <a:rPr lang="en-GB" sz="3200" b="1" u="none" baseline="0" dirty="0">
                          <a:solidFill>
                            <a:schemeClr val="tx1"/>
                          </a:solidFill>
                          <a:latin typeface="Century Gothic" panose="020B0502020202020204" pitchFamily="34" charset="0"/>
                          <a:cs typeface="Arial" panose="020B0604020202020204" pitchFamily="34" charset="0"/>
                        </a:rPr>
                        <a:t> </a:t>
                      </a:r>
                    </a:p>
                    <a:p>
                      <a:pPr algn="ctr"/>
                      <a:r>
                        <a:rPr lang="en-GB" sz="3200" b="1" u="none" baseline="0" dirty="0">
                          <a:solidFill>
                            <a:schemeClr val="tx1"/>
                          </a:solidFill>
                          <a:latin typeface="Century Gothic" panose="020B0502020202020204" pitchFamily="34" charset="0"/>
                          <a:cs typeface="Arial" panose="020B0604020202020204" pitchFamily="34" charset="0"/>
                        </a:rPr>
                        <a:t>the term</a:t>
                      </a:r>
                    </a:p>
                    <a:p>
                      <a:pPr algn="ctr"/>
                      <a:endParaRPr lang="en-GB" sz="3200" b="1" u="sng" baseline="0" dirty="0">
                        <a:solidFill>
                          <a:schemeClr val="tx1"/>
                        </a:solidFill>
                        <a:latin typeface="Century Gothic" panose="020B0502020202020204" pitchFamily="34" charset="0"/>
                        <a:cs typeface="Arial" panose="020B0604020202020204" pitchFamily="34" charset="0"/>
                      </a:endParaRP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Get learners using the term in sentences.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3.</a:t>
                      </a:r>
                      <a:r>
                        <a:rPr lang="en-GB" sz="3200" b="1" u="none" baseline="0" dirty="0">
                          <a:solidFill>
                            <a:schemeClr val="tx1"/>
                          </a:solidFill>
                          <a:latin typeface="Century Gothic" panose="020B0502020202020204" pitchFamily="34" charset="0"/>
                          <a:cs typeface="Arial" panose="020B0604020202020204" pitchFamily="34" charset="0"/>
                        </a:rPr>
                        <a:t> Explain what the </a:t>
                      </a:r>
                    </a:p>
                    <a:p>
                      <a:pPr algn="ctr"/>
                      <a:r>
                        <a:rPr lang="en-GB" sz="3200" b="1" u="none" baseline="0" dirty="0">
                          <a:solidFill>
                            <a:schemeClr val="tx1"/>
                          </a:solidFill>
                          <a:latin typeface="Century Gothic" panose="020B0502020202020204" pitchFamily="34" charset="0"/>
                          <a:cs typeface="Arial" panose="020B0604020202020204" pitchFamily="34" charset="0"/>
                        </a:rPr>
                        <a:t>term means</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Introduce the correct definition that learners will need for their exams/assessments.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1664307897"/>
              </p:ext>
            </p:extLst>
          </p:nvPr>
        </p:nvGraphicFramePr>
        <p:xfrm>
          <a:off x="5091941" y="2651669"/>
          <a:ext cx="2008118" cy="1554662"/>
        </p:xfrm>
        <a:graphic>
          <a:graphicData uri="http://schemas.openxmlformats.org/drawingml/2006/table">
            <a:tbl>
              <a:tblPr firstRow="1" bandRow="1">
                <a:tableStyleId>{5C22544A-7EE6-4342-B048-85BDC9FD1C3A}</a:tableStyleId>
              </a:tblPr>
              <a:tblGrid>
                <a:gridCol w="2008118">
                  <a:extLst>
                    <a:ext uri="{9D8B030D-6E8A-4147-A177-3AD203B41FA5}">
                      <a16:colId xmlns:a16="http://schemas.microsoft.com/office/drawing/2014/main" val="20000"/>
                    </a:ext>
                  </a:extLst>
                </a:gridCol>
              </a:tblGrid>
              <a:tr h="641350">
                <a:tc>
                  <a:txBody>
                    <a:bodyPr/>
                    <a:lstStyle/>
                    <a:p>
                      <a:pPr algn="ctr"/>
                      <a:r>
                        <a:rPr lang="en-GB" sz="3200" u="none" dirty="0">
                          <a:solidFill>
                            <a:srgbClr val="C00000"/>
                          </a:solidFill>
                          <a:latin typeface="Century Gothic" panose="020B0502020202020204" pitchFamily="34" charset="0"/>
                          <a:cs typeface="Arial" panose="020B0604020202020204" pitchFamily="34" charset="0"/>
                        </a:rPr>
                        <a:t>Select your key term</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281419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158D8-4459-0902-0CC1-6F5020DD44D3}"/>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collision theory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46622559"/>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342900" marR="0" lvl="0" indent="-342900" algn="ctr" defTabSz="914400" rtl="0" eaLnBrk="1" fontAlgn="auto" latinLnBrk="0" hangingPunct="1">
                        <a:lnSpc>
                          <a:spcPct val="100000"/>
                        </a:lnSpc>
                        <a:spcBef>
                          <a:spcPts val="0"/>
                        </a:spcBef>
                        <a:spcAft>
                          <a:spcPts val="0"/>
                        </a:spcAft>
                        <a:buClrTx/>
                        <a:buSzTx/>
                        <a:buFontTx/>
                        <a:buAutoNum type="arabicPeriod"/>
                        <a:tabLst/>
                        <a:defRPr/>
                      </a:pPr>
                      <a:r>
                        <a:rPr lang="en-GB" sz="1400" b="1" u="none" dirty="0">
                          <a:solidFill>
                            <a:schemeClr val="tx1"/>
                          </a:solidFill>
                          <a:latin typeface="Century Gothic" panose="020B0502020202020204" pitchFamily="34" charset="0"/>
                          <a:cs typeface="Arial" panose="020B0604020202020204" pitchFamily="34" charset="0"/>
                        </a:rPr>
                        <a:t>What does the term collision</a:t>
                      </a:r>
                      <a:r>
                        <a:rPr lang="en-GB" sz="1400" b="1" u="none" baseline="0" dirty="0">
                          <a:solidFill>
                            <a:schemeClr val="tx1"/>
                          </a:solidFill>
                          <a:latin typeface="Century Gothic" panose="020B0502020202020204" pitchFamily="34" charset="0"/>
                          <a:cs typeface="Arial" panose="020B0604020202020204" pitchFamily="34" charset="0"/>
                        </a:rPr>
                        <a:t> theory</a:t>
                      </a:r>
                      <a:r>
                        <a:rPr lang="en-GB" sz="1400" b="1" u="none" dirty="0">
                          <a:solidFill>
                            <a:schemeClr val="tx1"/>
                          </a:solidFill>
                          <a:latin typeface="Century Gothic" panose="020B0502020202020204" pitchFamily="34" charset="0"/>
                          <a:cs typeface="Arial" panose="020B0604020202020204" pitchFamily="34" charset="0"/>
                        </a:rPr>
                        <a:t> mean to you?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collision</a:t>
                      </a:r>
                      <a:r>
                        <a:rPr lang="en-GB" sz="1400" b="1" u="none" baseline="0" dirty="0">
                          <a:solidFill>
                            <a:schemeClr val="tx1"/>
                          </a:solidFill>
                          <a:latin typeface="Century Gothic" panose="020B0502020202020204" pitchFamily="34" charset="0"/>
                          <a:cs typeface="Arial" panose="020B0604020202020204" pitchFamily="34" charset="0"/>
                        </a:rPr>
                        <a:t> and theory.</a:t>
                      </a: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r>
                        <a:rPr lang="en-GB" sz="1400" b="1" u="none" baseline="0" dirty="0">
                          <a:solidFill>
                            <a:schemeClr val="tx1"/>
                          </a:solidFill>
                          <a:latin typeface="Century Gothic" panose="020B0502020202020204" pitchFamily="34" charset="0"/>
                          <a:cs typeface="Arial" panose="020B0604020202020204" pitchFamily="34" charset="0"/>
                        </a:rPr>
                        <a:t>Collision         </a:t>
                      </a: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r>
                        <a:rPr lang="en-GB" sz="1400" b="1" u="none" baseline="0" dirty="0">
                          <a:solidFill>
                            <a:schemeClr val="tx1"/>
                          </a:solidFill>
                          <a:latin typeface="Century Gothic" panose="020B0502020202020204" pitchFamily="34" charset="0"/>
                          <a:cs typeface="Arial" panose="020B0604020202020204" pitchFamily="34" charset="0"/>
                        </a:rPr>
                        <a:t>Theory</a:t>
                      </a: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kern="1200" dirty="0">
                          <a:solidFill>
                            <a:schemeClr val="tx1"/>
                          </a:solidFill>
                          <a:latin typeface="Century Gothic" panose="020B0502020202020204" pitchFamily="34" charset="0"/>
                          <a:ea typeface="+mn-ea"/>
                          <a:cs typeface="Arial" panose="020B0604020202020204" pitchFamily="34" charset="0"/>
                        </a:rPr>
                        <a:t>Can you think of</a:t>
                      </a:r>
                      <a:r>
                        <a:rPr lang="en-GB" sz="1400" b="1" u="none" kern="1200" baseline="0" dirty="0">
                          <a:solidFill>
                            <a:schemeClr val="tx1"/>
                          </a:solidFill>
                          <a:latin typeface="Century Gothic" panose="020B0502020202020204" pitchFamily="34" charset="0"/>
                          <a:ea typeface="+mn-ea"/>
                          <a:cs typeface="Arial" panose="020B0604020202020204" pitchFamily="34" charset="0"/>
                        </a:rPr>
                        <a:t> any similar words?</a:t>
                      </a: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a:t>
                      </a:r>
                      <a:r>
                        <a:rPr lang="en-GB" sz="1400" b="1" u="none" baseline="0" dirty="0">
                          <a:solidFill>
                            <a:schemeClr val="tx1"/>
                          </a:solidFill>
                          <a:latin typeface="Century Gothic" panose="020B0502020202020204" pitchFamily="34" charset="0"/>
                          <a:cs typeface="Arial" panose="020B0604020202020204" pitchFamily="34" charset="0"/>
                        </a:rPr>
                        <a:t>Use collision theory to explain why the </a:t>
                      </a:r>
                    </a:p>
                    <a:p>
                      <a:pPr algn="ctr"/>
                      <a:r>
                        <a:rPr lang="en-GB" sz="1400" b="1" u="none" baseline="0" dirty="0">
                          <a:solidFill>
                            <a:schemeClr val="tx1"/>
                          </a:solidFill>
                          <a:latin typeface="Century Gothic" panose="020B0502020202020204" pitchFamily="34" charset="0"/>
                          <a:cs typeface="Arial" panose="020B0604020202020204" pitchFamily="34" charset="0"/>
                        </a:rPr>
                        <a:t>rate of reaction between calcium carbonate </a:t>
                      </a:r>
                    </a:p>
                    <a:p>
                      <a:pPr algn="ctr"/>
                      <a:r>
                        <a:rPr lang="en-GB" sz="1400" b="1" u="none" baseline="0" dirty="0">
                          <a:solidFill>
                            <a:schemeClr val="tx1"/>
                          </a:solidFill>
                          <a:latin typeface="Century Gothic" panose="020B0502020202020204" pitchFamily="34" charset="0"/>
                          <a:cs typeface="Arial" panose="020B0604020202020204" pitchFamily="34" charset="0"/>
                        </a:rPr>
                        <a:t>and sulfuric acid increases when the temperature increases.</a:t>
                      </a: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algn="ctr"/>
                      <a:endParaRPr lang="en-GB" sz="1400" b="0" i="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collision theory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86997075"/>
              </p:ext>
            </p:extLst>
          </p:nvPr>
        </p:nvGraphicFramePr>
        <p:xfrm>
          <a:off x="5206538" y="3108325"/>
          <a:ext cx="1803862" cy="701222"/>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Collision theory</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032965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548C7-4885-E9BC-50B0-7EC4E926E3E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collision theory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93906756"/>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342900" marR="0" lvl="0" indent="-342900" algn="ctr" defTabSz="914400" rtl="0" eaLnBrk="1" fontAlgn="auto" latinLnBrk="0" hangingPunct="1">
                        <a:lnSpc>
                          <a:spcPct val="100000"/>
                        </a:lnSpc>
                        <a:spcBef>
                          <a:spcPts val="0"/>
                        </a:spcBef>
                        <a:spcAft>
                          <a:spcPts val="0"/>
                        </a:spcAft>
                        <a:buClrTx/>
                        <a:buSzTx/>
                        <a:buFontTx/>
                        <a:buAutoNum type="arabicPeriod"/>
                        <a:tabLst/>
                        <a:defRPr/>
                      </a:pPr>
                      <a:r>
                        <a:rPr lang="en-GB" sz="1400" b="1" u="none" dirty="0">
                          <a:solidFill>
                            <a:schemeClr val="tx1"/>
                          </a:solidFill>
                          <a:latin typeface="Century Gothic" panose="020B0502020202020204" pitchFamily="34" charset="0"/>
                          <a:cs typeface="Arial" panose="020B0604020202020204" pitchFamily="34" charset="0"/>
                        </a:rPr>
                        <a:t>What does the term collision</a:t>
                      </a:r>
                      <a:r>
                        <a:rPr lang="en-GB" sz="1400" b="1" u="none" baseline="0" dirty="0">
                          <a:solidFill>
                            <a:schemeClr val="tx1"/>
                          </a:solidFill>
                          <a:latin typeface="Century Gothic" panose="020B0502020202020204" pitchFamily="34" charset="0"/>
                          <a:cs typeface="Arial" panose="020B0604020202020204" pitchFamily="34" charset="0"/>
                        </a:rPr>
                        <a:t> theory</a:t>
                      </a:r>
                      <a:r>
                        <a:rPr lang="en-GB" sz="1400" b="1" u="none" dirty="0">
                          <a:solidFill>
                            <a:schemeClr val="tx1"/>
                          </a:solidFill>
                          <a:latin typeface="Century Gothic" panose="020B0502020202020204" pitchFamily="34" charset="0"/>
                          <a:cs typeface="Arial" panose="020B0604020202020204" pitchFamily="34" charset="0"/>
                        </a:rPr>
                        <a:t> mean to you?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collision</a:t>
                      </a:r>
                      <a:r>
                        <a:rPr lang="en-GB" sz="1400" b="1" u="none" baseline="0" dirty="0">
                          <a:solidFill>
                            <a:schemeClr val="tx1"/>
                          </a:solidFill>
                          <a:latin typeface="Century Gothic" panose="020B0502020202020204" pitchFamily="34" charset="0"/>
                          <a:cs typeface="Arial" panose="020B0604020202020204" pitchFamily="34" charset="0"/>
                        </a:rPr>
                        <a:t> and theory.</a:t>
                      </a: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Collision</a:t>
                      </a:r>
                      <a:r>
                        <a:rPr lang="en-GB" sz="1400" b="0" u="none" baseline="0" dirty="0">
                          <a:solidFill>
                            <a:schemeClr val="tx1"/>
                          </a:solidFill>
                          <a:latin typeface="Century Gothic" panose="020B0502020202020204" pitchFamily="34" charset="0"/>
                          <a:cs typeface="Arial" panose="020B0604020202020204" pitchFamily="34" charset="0"/>
                        </a:rPr>
                        <a:t> comes from Latin </a:t>
                      </a:r>
                      <a:r>
                        <a:rPr lang="en-GB" sz="1400" b="0" u="none" baseline="0" dirty="0" err="1">
                          <a:solidFill>
                            <a:schemeClr val="tx1"/>
                          </a:solidFill>
                          <a:latin typeface="Century Gothic" panose="020B0502020202020204" pitchFamily="34" charset="0"/>
                          <a:cs typeface="Arial" panose="020B0604020202020204" pitchFamily="34" charset="0"/>
                        </a:rPr>
                        <a:t>collidere</a:t>
                      </a:r>
                      <a:r>
                        <a:rPr lang="en-GB" sz="1400" b="0" u="none" baseline="0" dirty="0">
                          <a:solidFill>
                            <a:schemeClr val="tx1"/>
                          </a:solidFill>
                          <a:latin typeface="Century Gothic" panose="020B0502020202020204" pitchFamily="34" charset="0"/>
                          <a:cs typeface="Arial" panose="020B0604020202020204" pitchFamily="34" charset="0"/>
                        </a:rPr>
                        <a:t>.</a:t>
                      </a: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Col </a:t>
                      </a:r>
                      <a:r>
                        <a:rPr lang="en-GB" sz="1400" b="0" u="none" dirty="0">
                          <a:solidFill>
                            <a:schemeClr val="tx1"/>
                          </a:solidFill>
                          <a:latin typeface="Century Gothic" panose="020B0502020202020204" pitchFamily="34" charset="0"/>
                          <a:cs typeface="Arial" panose="020B0604020202020204" pitchFamily="34" charset="0"/>
                        </a:rPr>
                        <a:t>means together and</a:t>
                      </a:r>
                      <a:r>
                        <a:rPr lang="en-GB" sz="1400" b="0" u="none" baseline="0" dirty="0">
                          <a:solidFill>
                            <a:schemeClr val="tx1"/>
                          </a:solidFill>
                          <a:latin typeface="Century Gothic" panose="020B0502020202020204" pitchFamily="34" charset="0"/>
                          <a:cs typeface="Arial" panose="020B0604020202020204" pitchFamily="34" charset="0"/>
                        </a:rPr>
                        <a:t> </a:t>
                      </a:r>
                      <a:r>
                        <a:rPr lang="en-GB" sz="1400" b="1" u="none" kern="1200" baseline="0" dirty="0" err="1">
                          <a:solidFill>
                            <a:schemeClr val="tx1"/>
                          </a:solidFill>
                          <a:latin typeface="Century Gothic" panose="020B0502020202020204" pitchFamily="34" charset="0"/>
                          <a:ea typeface="+mn-ea"/>
                          <a:cs typeface="Arial" panose="020B0604020202020204" pitchFamily="34" charset="0"/>
                        </a:rPr>
                        <a:t>laedere</a:t>
                      </a:r>
                      <a:r>
                        <a:rPr lang="en-GB" sz="1400" b="0" u="none" kern="1200" dirty="0">
                          <a:solidFill>
                            <a:schemeClr val="tx1"/>
                          </a:solidFill>
                          <a:latin typeface="Century Gothic" panose="020B0502020202020204" pitchFamily="34" charset="0"/>
                          <a:ea typeface="+mn-ea"/>
                          <a:cs typeface="Arial" panose="020B0604020202020204" pitchFamily="34" charset="0"/>
                        </a:rPr>
                        <a:t>,</a:t>
                      </a:r>
                      <a:r>
                        <a:rPr lang="en-GB" sz="1400" b="0" u="none" kern="1200" baseline="0" dirty="0">
                          <a:solidFill>
                            <a:schemeClr val="tx1"/>
                          </a:solidFill>
                          <a:latin typeface="Century Gothic" panose="020B0502020202020204" pitchFamily="34" charset="0"/>
                          <a:ea typeface="+mn-ea"/>
                          <a:cs typeface="Arial" panose="020B0604020202020204" pitchFamily="34" charset="0"/>
                        </a:rPr>
                        <a:t> to hurt by striking.</a:t>
                      </a:r>
                    </a:p>
                    <a:p>
                      <a:pPr algn="ctr"/>
                      <a:endParaRPr lang="en-GB" sz="1400" b="0" u="none" kern="1200" baseline="0" dirty="0">
                        <a:solidFill>
                          <a:schemeClr val="tx1"/>
                        </a:solidFill>
                        <a:latin typeface="Century Gothic" panose="020B0502020202020204" pitchFamily="34" charset="0"/>
                        <a:ea typeface="+mn-ea"/>
                        <a:cs typeface="Arial" panose="020B0604020202020204" pitchFamily="34" charset="0"/>
                      </a:endParaRPr>
                    </a:p>
                    <a:p>
                      <a:pPr algn="ctr"/>
                      <a:r>
                        <a:rPr lang="en-GB" sz="1400" b="1" u="none" kern="1200" baseline="0" dirty="0">
                          <a:solidFill>
                            <a:schemeClr val="tx1"/>
                          </a:solidFill>
                          <a:latin typeface="Century Gothic" panose="020B0502020202020204" pitchFamily="34" charset="0"/>
                          <a:ea typeface="+mn-ea"/>
                          <a:cs typeface="Arial" panose="020B0604020202020204" pitchFamily="34" charset="0"/>
                        </a:rPr>
                        <a:t>Theory</a:t>
                      </a:r>
                      <a:r>
                        <a:rPr lang="en-GB" sz="1400" b="0" u="none" kern="1200" baseline="0" dirty="0">
                          <a:solidFill>
                            <a:schemeClr val="tx1"/>
                          </a:solidFill>
                          <a:latin typeface="Century Gothic" panose="020B0502020202020204" pitchFamily="34" charset="0"/>
                          <a:ea typeface="+mn-ea"/>
                          <a:cs typeface="Arial" panose="020B0604020202020204" pitchFamily="34" charset="0"/>
                        </a:rPr>
                        <a:t> comes from Greek.</a:t>
                      </a:r>
                    </a:p>
                    <a:p>
                      <a:pPr algn="ctr"/>
                      <a:r>
                        <a:rPr lang="en-GB" sz="1400" b="1" u="none" kern="1200" baseline="0" dirty="0" err="1">
                          <a:solidFill>
                            <a:schemeClr val="tx1"/>
                          </a:solidFill>
                          <a:latin typeface="Century Gothic" panose="020B0502020202020204" pitchFamily="34" charset="0"/>
                          <a:ea typeface="+mn-ea"/>
                          <a:cs typeface="Arial" panose="020B0604020202020204" pitchFamily="34" charset="0"/>
                        </a:rPr>
                        <a:t>Theorein</a:t>
                      </a:r>
                      <a:r>
                        <a:rPr lang="en-GB" sz="1400" b="1" u="none" kern="1200" baseline="0" dirty="0">
                          <a:solidFill>
                            <a:schemeClr val="tx1"/>
                          </a:solidFill>
                          <a:latin typeface="Century Gothic" panose="020B0502020202020204" pitchFamily="34" charset="0"/>
                          <a:ea typeface="+mn-ea"/>
                          <a:cs typeface="Arial" panose="020B0604020202020204" pitchFamily="34" charset="0"/>
                        </a:rPr>
                        <a:t> </a:t>
                      </a:r>
                      <a:r>
                        <a:rPr lang="en-GB" sz="1400" b="0" u="none" kern="1200" baseline="0" dirty="0">
                          <a:solidFill>
                            <a:schemeClr val="tx1"/>
                          </a:solidFill>
                          <a:latin typeface="Century Gothic" panose="020B0502020202020204" pitchFamily="34" charset="0"/>
                          <a:ea typeface="+mn-ea"/>
                          <a:cs typeface="Arial" panose="020B0604020202020204" pitchFamily="34" charset="0"/>
                        </a:rPr>
                        <a:t>means to look at or observe or speculate as if you were in a theatre.</a:t>
                      </a:r>
                      <a:endParaRPr lang="en-GB" sz="1400" b="1" u="none" kern="1200" baseline="0" dirty="0">
                        <a:solidFill>
                          <a:srgbClr val="FF0000"/>
                        </a:solidFill>
                        <a:latin typeface="Century Gothic" panose="020B0502020202020204" pitchFamily="34" charset="0"/>
                        <a:ea typeface="+mn-ea"/>
                        <a:cs typeface="Arial" panose="020B0604020202020204" pitchFamily="34" charset="0"/>
                      </a:endParaRPr>
                    </a:p>
                    <a:p>
                      <a:pPr algn="ctr"/>
                      <a:endParaRPr lang="en-GB" sz="1400" b="1" u="none" kern="1200" dirty="0">
                        <a:solidFill>
                          <a:srgbClr val="FF0000"/>
                        </a:solidFill>
                        <a:latin typeface="Century Gothic" panose="020B0502020202020204" pitchFamily="34" charset="0"/>
                        <a:ea typeface="+mn-ea"/>
                        <a:cs typeface="Arial" panose="020B0604020202020204" pitchFamily="34" charset="0"/>
                      </a:endParaRPr>
                    </a:p>
                    <a:p>
                      <a:pPr algn="ctr"/>
                      <a:r>
                        <a:rPr lang="en-GB" sz="1400" b="1" u="none" kern="1200" dirty="0">
                          <a:solidFill>
                            <a:schemeClr val="tx1"/>
                          </a:solidFill>
                          <a:latin typeface="Century Gothic" panose="020B0502020202020204" pitchFamily="34" charset="0"/>
                          <a:ea typeface="+mn-ea"/>
                          <a:cs typeface="Arial" panose="020B0604020202020204" pitchFamily="34" charset="0"/>
                        </a:rPr>
                        <a:t>Can you think of</a:t>
                      </a:r>
                      <a:r>
                        <a:rPr lang="en-GB" sz="1400" b="1" u="none" kern="1200" baseline="0" dirty="0">
                          <a:solidFill>
                            <a:schemeClr val="tx1"/>
                          </a:solidFill>
                          <a:latin typeface="Century Gothic" panose="020B0502020202020204" pitchFamily="34" charset="0"/>
                          <a:ea typeface="+mn-ea"/>
                          <a:cs typeface="Arial" panose="020B0604020202020204" pitchFamily="34" charset="0"/>
                        </a:rPr>
                        <a:t> any similar words?</a:t>
                      </a:r>
                    </a:p>
                    <a:p>
                      <a:pPr algn="ctr"/>
                      <a:endParaRPr lang="en-GB" sz="1400" b="0" i="1" u="none" kern="1200" baseline="0" dirty="0">
                        <a:solidFill>
                          <a:schemeClr val="tx1"/>
                        </a:solidFill>
                        <a:latin typeface="Century Gothic" panose="020B0502020202020204" pitchFamily="34" charset="0"/>
                        <a:ea typeface="+mn-ea"/>
                        <a:cs typeface="Arial" panose="020B0604020202020204" pitchFamily="34" charset="0"/>
                      </a:endParaRPr>
                    </a:p>
                    <a:p>
                      <a:pPr algn="ctr"/>
                      <a:r>
                        <a:rPr lang="en-GB" sz="1400" b="0" i="0" u="none" kern="1200" baseline="0" dirty="0">
                          <a:solidFill>
                            <a:schemeClr val="tx1"/>
                          </a:solidFill>
                          <a:latin typeface="Century Gothic" panose="020B0502020202020204" pitchFamily="34" charset="0"/>
                          <a:ea typeface="+mn-ea"/>
                          <a:cs typeface="Arial" panose="020B0604020202020204" pitchFamily="34" charset="0"/>
                        </a:rPr>
                        <a:t>Collison – bump, crash, knock into</a:t>
                      </a:r>
                    </a:p>
                    <a:p>
                      <a:pPr algn="ctr"/>
                      <a:r>
                        <a:rPr lang="en-GB" sz="1400" b="0" i="0" u="none" kern="1200" baseline="0" dirty="0">
                          <a:solidFill>
                            <a:schemeClr val="tx1"/>
                          </a:solidFill>
                          <a:latin typeface="Century Gothic" panose="020B0502020202020204" pitchFamily="34" charset="0"/>
                          <a:ea typeface="+mn-ea"/>
                          <a:cs typeface="Arial" panose="020B0604020202020204" pitchFamily="34" charset="0"/>
                        </a:rPr>
                        <a:t>Theory – law, hypothesis</a:t>
                      </a:r>
                      <a:endParaRPr lang="en-GB" sz="1400" b="0" i="0" u="none" kern="1200" dirty="0">
                        <a:solidFill>
                          <a:schemeClr val="tx1"/>
                        </a:solidFill>
                        <a:latin typeface="Century Gothic" panose="020B0502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a:t>
                      </a:r>
                      <a:r>
                        <a:rPr lang="en-GB" sz="1400" b="1" u="none" baseline="0" dirty="0">
                          <a:solidFill>
                            <a:schemeClr val="tx1"/>
                          </a:solidFill>
                          <a:latin typeface="Century Gothic" panose="020B0502020202020204" pitchFamily="34" charset="0"/>
                          <a:cs typeface="Arial" panose="020B0604020202020204" pitchFamily="34" charset="0"/>
                        </a:rPr>
                        <a:t>Use collision theory to explain why the </a:t>
                      </a:r>
                    </a:p>
                    <a:p>
                      <a:pPr algn="ctr"/>
                      <a:r>
                        <a:rPr lang="en-GB" sz="1400" b="1" u="none" baseline="0" dirty="0">
                          <a:solidFill>
                            <a:schemeClr val="tx1"/>
                          </a:solidFill>
                          <a:latin typeface="Century Gothic" panose="020B0502020202020204" pitchFamily="34" charset="0"/>
                          <a:cs typeface="Arial" panose="020B0604020202020204" pitchFamily="34" charset="0"/>
                        </a:rPr>
                        <a:t>rate of reaction between calcium carbonate </a:t>
                      </a:r>
                    </a:p>
                    <a:p>
                      <a:pPr algn="ctr"/>
                      <a:r>
                        <a:rPr lang="en-GB" sz="1400" b="1" u="none" baseline="0" dirty="0">
                          <a:solidFill>
                            <a:schemeClr val="tx1"/>
                          </a:solidFill>
                          <a:latin typeface="Century Gothic" panose="020B0502020202020204" pitchFamily="34" charset="0"/>
                          <a:cs typeface="Arial" panose="020B0604020202020204" pitchFamily="34" charset="0"/>
                        </a:rPr>
                        <a:t>and sulfuric acid increases when the temperature increases.</a:t>
                      </a:r>
                    </a:p>
                    <a:p>
                      <a:pPr algn="ctr"/>
                      <a:endParaRPr lang="en-GB" sz="1400" b="1" u="none" baseline="0"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i="0" kern="1200" dirty="0">
                          <a:solidFill>
                            <a:schemeClr val="dk1"/>
                          </a:solidFill>
                          <a:effectLst/>
                          <a:latin typeface="Century Gothic" panose="020B0502020202020204" pitchFamily="34" charset="0"/>
                          <a:ea typeface="+mn-ea"/>
                          <a:cs typeface="+mn-cs"/>
                        </a:rPr>
                        <a:t>For a reaction to occur, calcium carbonate and</a:t>
                      </a:r>
                      <a:r>
                        <a:rPr lang="en-GB" sz="1400" i="0" kern="1200" baseline="0" dirty="0">
                          <a:solidFill>
                            <a:schemeClr val="dk1"/>
                          </a:solidFill>
                          <a:effectLst/>
                          <a:latin typeface="Century Gothic" panose="020B0502020202020204" pitchFamily="34" charset="0"/>
                          <a:ea typeface="+mn-ea"/>
                          <a:cs typeface="+mn-cs"/>
                        </a:rPr>
                        <a:t> sulfuric acid particles need to collide.</a:t>
                      </a:r>
                      <a:endParaRPr lang="en-GB" sz="1400" i="0" kern="1200" dirty="0">
                        <a:solidFill>
                          <a:schemeClr val="dk1"/>
                        </a:solidFill>
                        <a:effectLst/>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i="0" kern="1200" dirty="0">
                          <a:solidFill>
                            <a:schemeClr val="dk1"/>
                          </a:solidFill>
                          <a:effectLst/>
                          <a:latin typeface="Century Gothic" panose="020B0502020202020204" pitchFamily="34" charset="0"/>
                          <a:ea typeface="+mn-ea"/>
                          <a:cs typeface="+mn-cs"/>
                        </a:rPr>
                        <a:t>Increasing the temperature will increase the rate of reaction, because particles have more energy and so will move faster. This will mean more frequent collisions. More particles will have energy greater than the activation energy, so more of the collisions will be successful.</a:t>
                      </a:r>
                    </a:p>
                    <a:p>
                      <a:pPr algn="ctr"/>
                      <a:endParaRPr lang="en-GB" sz="1400" b="0" i="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collision theory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i="0" kern="1200" dirty="0">
                          <a:solidFill>
                            <a:schemeClr val="dk1"/>
                          </a:solidFill>
                          <a:effectLst/>
                          <a:latin typeface="Century Gothic" panose="020B0502020202020204" pitchFamily="34" charset="0"/>
                          <a:ea typeface="+mn-ea"/>
                          <a:cs typeface="+mn-cs"/>
                        </a:rPr>
                        <a:t>For a chemical reaction to occur, two or more particles must collide in the correct orientation (the right way around) and with enough energy to break the bonds. </a:t>
                      </a:r>
                      <a:endParaRPr lang="en-GB" sz="1400" b="1" i="0" u="none" dirty="0">
                        <a:solidFill>
                          <a:schemeClr val="tx1"/>
                        </a:solidFill>
                        <a:highlight>
                          <a:srgbClr val="FFFF00"/>
                        </a:highlight>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250335147"/>
              </p:ext>
            </p:extLst>
          </p:nvPr>
        </p:nvGraphicFramePr>
        <p:xfrm>
          <a:off x="5206538" y="3108325"/>
          <a:ext cx="1803862" cy="701222"/>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Collision theory</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561256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normAutofit fontScale="90000"/>
          </a:bodyPr>
          <a:lstStyle/>
          <a:p>
            <a:r>
              <a:rPr lang="en-GB" sz="4000" dirty="0">
                <a:latin typeface="Century Gothic" panose="020B0502020202020204" pitchFamily="34" charset="0"/>
              </a:rPr>
              <a:t>Johnstone’s triangle</a:t>
            </a:r>
          </a:p>
        </p:txBody>
      </p:sp>
      <p:sp>
        <p:nvSpPr>
          <p:cNvPr id="5" name="Content Placeholder 4">
            <a:extLst>
              <a:ext uri="{FF2B5EF4-FFF2-40B4-BE49-F238E27FC236}">
                <a16:creationId xmlns:a16="http://schemas.microsoft.com/office/drawing/2014/main" id="{1689AD5D-AC57-E2DA-1DE7-2A7ED9E5B55C}"/>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Help learners move fluently between conceptual levels, connecting processes they observe (macroscopic level) with things they can’t see (</a:t>
            </a:r>
            <a:r>
              <a:rPr lang="en-GB" sz="1800" dirty="0" err="1">
                <a:latin typeface="Century Gothic" panose="020B0502020202020204" pitchFamily="34" charset="0"/>
              </a:rPr>
              <a:t>submicroscopic</a:t>
            </a:r>
            <a:r>
              <a:rPr lang="en-GB" sz="1800" dirty="0">
                <a:latin typeface="Century Gothic" panose="020B0502020202020204" pitchFamily="34" charset="0"/>
              </a:rPr>
              <a:t> level) and using symbols to represent their ideas (symbolic level), with Johnstone’s triangle. </a:t>
            </a:r>
          </a:p>
          <a:p>
            <a:pPr marL="0" indent="0">
              <a:buNone/>
            </a:pPr>
            <a:r>
              <a:rPr lang="en-GB" sz="1800" dirty="0">
                <a:latin typeface="Century Gothic" panose="020B0502020202020204" pitchFamily="34" charset="0"/>
              </a:rPr>
              <a:t>Use this model to scaffold explanations, illustrate the concepts behind practicals, elicit misconceptions, model thinking and explain concepts behind rules. </a:t>
            </a:r>
          </a:p>
          <a:p>
            <a:pPr marL="0" indent="0">
              <a:buNone/>
            </a:pPr>
            <a:r>
              <a:rPr lang="en-GB" sz="1800" dirty="0">
                <a:latin typeface="Century Gothic" panose="020B0502020202020204" pitchFamily="34" charset="0"/>
              </a:rPr>
              <a:t>Read more at </a:t>
            </a:r>
            <a:r>
              <a:rPr lang="en-GB" sz="1800" dirty="0">
                <a:latin typeface="Century Gothic" panose="020B0502020202020204" pitchFamily="34" charset="0"/>
                <a:hlinkClick r:id="rId2"/>
              </a:rPr>
              <a:t>rsc.li/3OiPF09</a:t>
            </a:r>
            <a:r>
              <a:rPr lang="en-GB" sz="1800" dirty="0">
                <a:latin typeface="Century Gothic" panose="020B0502020202020204" pitchFamily="34" charset="0"/>
              </a:rPr>
              <a:t>. More examples available for Rates of reaction, </a:t>
            </a:r>
            <a:r>
              <a:rPr lang="en-GB" sz="1800" dirty="0">
                <a:latin typeface="Century Gothic" panose="020B0502020202020204" pitchFamily="34" charset="0"/>
                <a:ea typeface="Calibri" panose="020F0502020204030204" pitchFamily="34" charset="0"/>
                <a:cs typeface="Times New Roman" panose="02020603050405020304" pitchFamily="18" charset="0"/>
              </a:rPr>
              <a:t>Simple distillation, Paper chromatography,</a:t>
            </a:r>
            <a:r>
              <a:rPr lang="en-GB" sz="1800" dirty="0">
                <a:latin typeface="Century Gothic" panose="020B0502020202020204" pitchFamily="34" charset="0"/>
              </a:rPr>
              <a:t> Identifying ions and Preparing a soluble salt </a:t>
            </a:r>
            <a:r>
              <a:rPr lang="en-GB" sz="1800" dirty="0" err="1">
                <a:latin typeface="Century Gothic" panose="020B0502020202020204" pitchFamily="34" charset="0"/>
              </a:rPr>
              <a:t>practicals</a:t>
            </a:r>
            <a:r>
              <a:rPr lang="en-GB" sz="1800" dirty="0">
                <a:latin typeface="Century Gothic" panose="020B0502020202020204" pitchFamily="34" charset="0"/>
              </a:rPr>
              <a:t> at </a:t>
            </a:r>
            <a:r>
              <a:rPr lang="en-GB" sz="1800" dirty="0">
                <a:latin typeface="Century Gothic" panose="020B0502020202020204" pitchFamily="34" charset="0"/>
                <a:hlinkClick r:id="rId3"/>
              </a:rPr>
              <a:t>rsc.li/47fDhGS</a:t>
            </a:r>
            <a:r>
              <a:rPr lang="en-GB" sz="1800" dirty="0">
                <a:latin typeface="Century Gothic" panose="020B0502020202020204" pitchFamily="34" charset="0"/>
              </a:rPr>
              <a:t>. </a:t>
            </a:r>
          </a:p>
        </p:txBody>
      </p:sp>
      <p:grpSp>
        <p:nvGrpSpPr>
          <p:cNvPr id="2" name="Group 1" descr="A red triangle with macroscopic, symbolic and submicroscopic on the three points">
            <a:extLst>
              <a:ext uri="{FF2B5EF4-FFF2-40B4-BE49-F238E27FC236}">
                <a16:creationId xmlns:a16="http://schemas.microsoft.com/office/drawing/2014/main" id="{6F8D15B4-9043-86DC-BD85-D6CA0C9F1216}"/>
              </a:ext>
            </a:extLst>
          </p:cNvPr>
          <p:cNvGrpSpPr/>
          <p:nvPr/>
        </p:nvGrpSpPr>
        <p:grpSpPr>
          <a:xfrm>
            <a:off x="2082523" y="3967510"/>
            <a:ext cx="7162105" cy="2770695"/>
            <a:chOff x="2082523" y="3967510"/>
            <a:chExt cx="7162105" cy="2770695"/>
          </a:xfrm>
        </p:grpSpPr>
        <p:sp>
          <p:nvSpPr>
            <p:cNvPr id="3" name="Isosceles Triangle 2">
              <a:extLst>
                <a:ext uri="{FF2B5EF4-FFF2-40B4-BE49-F238E27FC236}">
                  <a16:creationId xmlns:a16="http://schemas.microsoft.com/office/drawing/2014/main" id="{81B84BEB-D73B-44E6-8420-9095C7109336}"/>
                </a:ext>
                <a:ext uri="{C183D7F6-B498-43B3-948B-1728B52AA6E4}">
                  <adec:decorative xmlns:adec="http://schemas.microsoft.com/office/drawing/2017/decorative" val="1"/>
                </a:ext>
              </a:extLst>
            </p:cNvPr>
            <p:cNvSpPr/>
            <p:nvPr/>
          </p:nvSpPr>
          <p:spPr>
            <a:xfrm>
              <a:off x="4190161" y="4539785"/>
              <a:ext cx="2783395" cy="2198204"/>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6" name="TextBox 5">
              <a:extLst>
                <a:ext uri="{FF2B5EF4-FFF2-40B4-BE49-F238E27FC236}">
                  <a16:creationId xmlns:a16="http://schemas.microsoft.com/office/drawing/2014/main" id="{DD496F4D-59BD-C091-1C90-171B48C62620}"/>
                </a:ext>
              </a:extLst>
            </p:cNvPr>
            <p:cNvSpPr txBox="1"/>
            <p:nvPr/>
          </p:nvSpPr>
          <p:spPr>
            <a:xfrm>
              <a:off x="4693762" y="3967510"/>
              <a:ext cx="1968295" cy="553998"/>
            </a:xfrm>
            <a:prstGeom prst="rect">
              <a:avLst/>
            </a:prstGeom>
            <a:noFill/>
            <a:ln>
              <a:solidFill>
                <a:schemeClr val="tx1"/>
              </a:solidFill>
            </a:ln>
          </p:spPr>
          <p:txBody>
            <a:bodyPr wrap="square">
              <a:spAutoFit/>
            </a:bodyPr>
            <a:lstStyle/>
            <a:p>
              <a:pPr algn="ctr">
                <a:spcAft>
                  <a:spcPts val="900"/>
                </a:spcAft>
              </a:pPr>
              <a:r>
                <a:rPr lang="en-GB" sz="1600" b="1" dirty="0">
                  <a:latin typeface="Century Gothic" panose="020B0502020202020204" pitchFamily="34" charset="0"/>
                  <a:ea typeface="Calibri" panose="020F0502020204030204" pitchFamily="34" charset="0"/>
                </a:rPr>
                <a:t>Macroscopic </a:t>
              </a:r>
              <a:r>
                <a:rPr lang="en-GB" sz="1400" dirty="0">
                  <a:latin typeface="Century Gothic" panose="020B0502020202020204" pitchFamily="34" charset="0"/>
                  <a:ea typeface="Calibri" panose="020F0502020204030204" pitchFamily="34" charset="0"/>
                </a:rPr>
                <a:t>– what we can see.</a:t>
              </a:r>
            </a:p>
          </p:txBody>
        </p:sp>
        <p:sp>
          <p:nvSpPr>
            <p:cNvPr id="7" name="TextBox 6">
              <a:extLst>
                <a:ext uri="{FF2B5EF4-FFF2-40B4-BE49-F238E27FC236}">
                  <a16:creationId xmlns:a16="http://schemas.microsoft.com/office/drawing/2014/main" id="{E7BA09CC-0867-822C-4E43-C1BA51C98490}"/>
                </a:ext>
              </a:extLst>
            </p:cNvPr>
            <p:cNvSpPr txBox="1"/>
            <p:nvPr/>
          </p:nvSpPr>
          <p:spPr>
            <a:xfrm>
              <a:off x="2082523" y="5937770"/>
              <a:ext cx="2077494" cy="800219"/>
            </a:xfrm>
            <a:prstGeom prst="rect">
              <a:avLst/>
            </a:prstGeom>
            <a:noFill/>
            <a:ln>
              <a:solidFill>
                <a:schemeClr val="tx1"/>
              </a:solidFill>
            </a:ln>
          </p:spPr>
          <p:txBody>
            <a:bodyPr wrap="square">
              <a:spAutoFit/>
            </a:bodyPr>
            <a:lstStyle/>
            <a:p>
              <a:pPr>
                <a:spcAft>
                  <a:spcPts val="900"/>
                </a:spcAft>
              </a:pPr>
              <a:r>
                <a:rPr lang="en-GB" sz="1600" b="1" dirty="0" err="1">
                  <a:latin typeface="Century Gothic" panose="020B0502020202020204" pitchFamily="34" charset="0"/>
                  <a:ea typeface="Calibri" panose="020F0502020204030204" pitchFamily="34" charset="0"/>
                </a:rPr>
                <a:t>Submicroscopic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–smaller than we can see.</a:t>
              </a:r>
            </a:p>
          </p:txBody>
        </p:sp>
        <p:sp>
          <p:nvSpPr>
            <p:cNvPr id="8" name="TextBox 7">
              <a:extLst>
                <a:ext uri="{FF2B5EF4-FFF2-40B4-BE49-F238E27FC236}">
                  <a16:creationId xmlns:a16="http://schemas.microsoft.com/office/drawing/2014/main" id="{7B010260-E2F5-29DB-68E4-7EA532E82740}"/>
                </a:ext>
              </a:extLst>
            </p:cNvPr>
            <p:cNvSpPr txBox="1"/>
            <p:nvPr/>
          </p:nvSpPr>
          <p:spPr>
            <a:xfrm>
              <a:off x="6993652" y="5937986"/>
              <a:ext cx="2250976" cy="800219"/>
            </a:xfrm>
            <a:prstGeom prst="rect">
              <a:avLst/>
            </a:prstGeom>
            <a:noFill/>
            <a:ln>
              <a:solidFill>
                <a:schemeClr val="tx1"/>
              </a:solidFill>
            </a:ln>
          </p:spPr>
          <p:txBody>
            <a:bodyPr wrap="square">
              <a:spAutoFit/>
            </a:bodyPr>
            <a:lstStyle/>
            <a:p>
              <a:pPr>
                <a:spcAft>
                  <a:spcPts val="900"/>
                </a:spcAft>
              </a:pPr>
              <a:r>
                <a:rPr lang="en-GB" sz="1600" b="1" dirty="0">
                  <a:latin typeface="Century Gothic" panose="020B0502020202020204" pitchFamily="34" charset="0"/>
                  <a:ea typeface="Calibri" panose="020F0502020204030204" pitchFamily="34" charset="0"/>
                </a:rPr>
                <a:t>Symbolic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 what we use to represent what we’ve seen.</a:t>
              </a:r>
            </a:p>
          </p:txBody>
        </p:sp>
      </p:grpSp>
    </p:spTree>
    <p:extLst>
      <p:ext uri="{BB962C8B-B14F-4D97-AF65-F5344CB8AC3E}">
        <p14:creationId xmlns:p14="http://schemas.microsoft.com/office/powerpoint/2010/main" val="3137647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C9645C-0345-F776-1243-38D13A0AB270}"/>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learner version</a:t>
            </a:r>
          </a:p>
        </p:txBody>
      </p:sp>
      <p:sp>
        <p:nvSpPr>
          <p:cNvPr id="2" name="Text Box 6">
            <a:extLst>
              <a:ext uri="{FF2B5EF4-FFF2-40B4-BE49-F238E27FC236}">
                <a16:creationId xmlns:a16="http://schemas.microsoft.com/office/drawing/2014/main" id="{BCA51FF0-FFF2-3581-B45B-82EDAAFB1B38}"/>
              </a:ext>
            </a:extLst>
          </p:cNvPr>
          <p:cNvSpPr txBox="1"/>
          <p:nvPr/>
        </p:nvSpPr>
        <p:spPr>
          <a:xfrm>
            <a:off x="4681028" y="2888280"/>
            <a:ext cx="2720340"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Rates of reaction</a:t>
            </a:r>
          </a:p>
          <a:p>
            <a:pPr algn="ctr">
              <a:spcAft>
                <a:spcPts val="900"/>
              </a:spcAft>
            </a:pPr>
            <a:r>
              <a:rPr lang="en-GB" sz="1200" dirty="0">
                <a:latin typeface="Century Gothic" panose="020B0502020202020204" pitchFamily="34" charset="0"/>
                <a:ea typeface="Calibri" panose="020F0502020204030204" pitchFamily="34" charset="0"/>
              </a:rPr>
              <a:t>Investigating how the rate of reaction changes as the concentration of sodium thiosulfate solution increases when reacting with hydrochloric acid.</a:t>
            </a:r>
          </a:p>
        </p:txBody>
      </p:sp>
      <p:sp>
        <p:nvSpPr>
          <p:cNvPr id="4" name="Text Box 2">
            <a:extLst>
              <a:ext uri="{FF2B5EF4-FFF2-40B4-BE49-F238E27FC236}">
                <a16:creationId xmlns:a16="http://schemas.microsoft.com/office/drawing/2014/main" id="{31F9F25F-60E4-FDFB-913E-331AA8E5CF98}"/>
              </a:ext>
            </a:extLst>
          </p:cNvPr>
          <p:cNvSpPr txBox="1">
            <a:spLocks noChangeArrowheads="1"/>
          </p:cNvSpPr>
          <p:nvPr/>
        </p:nvSpPr>
        <p:spPr bwMode="auto">
          <a:xfrm>
            <a:off x="152401" y="163580"/>
            <a:ext cx="4713513" cy="2954655"/>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dirty="0">
                <a:latin typeface="Century Gothic" panose="020B0502020202020204" pitchFamily="34" charset="0"/>
                <a:ea typeface="Calibri" panose="020F0502020204030204" pitchFamily="34" charset="0"/>
                <a:cs typeface="Arial" panose="020B0604020202020204" pitchFamily="34" charset="0"/>
              </a:rPr>
              <a:t>Describe what you observed during the practical.</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p:txBody>
      </p:sp>
      <p:sp>
        <p:nvSpPr>
          <p:cNvPr id="6" name="Text Box 2"/>
          <p:cNvSpPr txBox="1">
            <a:spLocks noChangeArrowheads="1"/>
          </p:cNvSpPr>
          <p:nvPr/>
        </p:nvSpPr>
        <p:spPr bwMode="auto">
          <a:xfrm>
            <a:off x="7913913" y="3429000"/>
            <a:ext cx="4169229" cy="3331029"/>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r>
              <a:rPr lang="en-GB" sz="1200" dirty="0">
                <a:latin typeface="Century Gothic" panose="020B0502020202020204" pitchFamily="34" charset="0"/>
                <a:cs typeface="Arial" panose="020B0604020202020204" pitchFamily="34" charset="0"/>
              </a:rPr>
              <a:t>Sketch a graph of time until the cross can’t be seen (</a:t>
            </a:r>
            <a:r>
              <a:rPr lang="en-GB" sz="1200" i="1" dirty="0">
                <a:latin typeface="Century Gothic" panose="020B0502020202020204" pitchFamily="34" charset="0"/>
                <a:cs typeface="Arial" panose="020B0604020202020204" pitchFamily="34" charset="0"/>
              </a:rPr>
              <a:t>y</a:t>
            </a:r>
            <a:r>
              <a:rPr lang="en-GB" sz="1200" dirty="0">
                <a:latin typeface="Century Gothic" panose="020B0502020202020204" pitchFamily="34" charset="0"/>
                <a:cs typeface="Arial" panose="020B0604020202020204" pitchFamily="34" charset="0"/>
              </a:rPr>
              <a:t>-axis) and concentration of acid (</a:t>
            </a:r>
            <a:r>
              <a:rPr lang="en-GB" sz="1200" i="1" dirty="0">
                <a:latin typeface="Century Gothic" panose="020B0502020202020204" pitchFamily="34" charset="0"/>
                <a:cs typeface="Arial" panose="020B0604020202020204" pitchFamily="34" charset="0"/>
              </a:rPr>
              <a:t>x</a:t>
            </a:r>
            <a:r>
              <a:rPr lang="en-GB" sz="1200" dirty="0">
                <a:latin typeface="Century Gothic" panose="020B0502020202020204" pitchFamily="34" charset="0"/>
                <a:cs typeface="Arial" panose="020B0604020202020204" pitchFamily="34" charset="0"/>
              </a:rPr>
              <a:t>-axis).</a:t>
            </a: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p:txBody>
      </p:sp>
      <p:sp>
        <p:nvSpPr>
          <p:cNvPr id="7" name="Text Box 2"/>
          <p:cNvSpPr txBox="1">
            <a:spLocks noChangeArrowheads="1"/>
          </p:cNvSpPr>
          <p:nvPr/>
        </p:nvSpPr>
        <p:spPr bwMode="auto">
          <a:xfrm>
            <a:off x="152401" y="3545595"/>
            <a:ext cx="4006870" cy="3214433"/>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Submicroscopic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Think about the number of sodium thiosulfate solution and hydrochloric acid particles reacting. </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Century Gothic" panose="020B0502020202020204" pitchFamily="34" charset="0"/>
                <a:ea typeface="Calibri" panose="020F0502020204030204" pitchFamily="34" charset="0"/>
              </a:rPr>
              <a:t> </a:t>
            </a:r>
          </a:p>
        </p:txBody>
      </p:sp>
      <p:sp>
        <p:nvSpPr>
          <p:cNvPr id="3" name="Isosceles Triangle 2">
            <a:extLst>
              <a:ext uri="{FF2B5EF4-FFF2-40B4-BE49-F238E27FC236}">
                <a16:creationId xmlns:a16="http://schemas.microsoft.com/office/drawing/2014/main" id="{48AD572B-5B5A-C589-0CCB-2D0BE8BEBB58}"/>
              </a:ext>
              <a:ext uri="{C183D7F6-B498-43B3-948B-1728B52AA6E4}">
                <adec:decorative xmlns:adec="http://schemas.microsoft.com/office/drawing/2017/decorative" val="1"/>
              </a:ext>
            </a:extLst>
          </p:cNvPr>
          <p:cNvSpPr/>
          <p:nvPr/>
        </p:nvSpPr>
        <p:spPr>
          <a:xfrm>
            <a:off x="4255710" y="1327157"/>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p>
        </p:txBody>
      </p:sp>
    </p:spTree>
    <p:extLst>
      <p:ext uri="{BB962C8B-B14F-4D97-AF65-F5344CB8AC3E}">
        <p14:creationId xmlns:p14="http://schemas.microsoft.com/office/powerpoint/2010/main" val="22630187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4555</TotalTime>
  <Words>1351</Words>
  <Application>Microsoft Office PowerPoint</Application>
  <PresentationFormat>Widescreen</PresentationFormat>
  <Paragraphs>176</Paragraphs>
  <Slides>10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Century Gothic</vt:lpstr>
      <vt:lpstr>Roboto</vt:lpstr>
      <vt:lpstr>Office Theme</vt:lpstr>
      <vt:lpstr>14–16 years</vt:lpstr>
      <vt:lpstr>Integrated instructions</vt:lpstr>
      <vt:lpstr>Integrated instructions: rates of reaction</vt:lpstr>
      <vt:lpstr>Frayer models</vt:lpstr>
      <vt:lpstr>Frayer model template</vt:lpstr>
      <vt:lpstr>Frayer model: collision theory</vt:lpstr>
      <vt:lpstr>Frayer model suggested answers: collision theory</vt:lpstr>
      <vt:lpstr>Johnstone’s triangle</vt:lpstr>
      <vt:lpstr>Johnstone’s triangle learner version</vt:lpstr>
      <vt:lpstr>Johnstone’s triangle suggested answer</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Rates of reaction slides</dc:title>
  <dc:creator>Royal Society of Chemistry</dc:creator>
  <cp:keywords>rate of reaction, chemical change, reactant, product, mass, precipitate, collision theory, activation energy, concentration, sodium thiosulfate solution, hydrochloric acid, practical</cp:keywords>
  <dc:description>From https://rsc.li/40PFiXM, Rates of reaction practical video </dc:description>
  <cp:lastModifiedBy>Georgia Murphy</cp:lastModifiedBy>
  <cp:revision>144</cp:revision>
  <cp:lastPrinted>2023-05-18T13:33:33Z</cp:lastPrinted>
  <dcterms:created xsi:type="dcterms:W3CDTF">2017-10-18T10:44:09Z</dcterms:created>
  <dcterms:modified xsi:type="dcterms:W3CDTF">2024-01-11T11:00:18Z</dcterms:modified>
  <cp:category/>
</cp:coreProperties>
</file>