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90" r:id="rId2"/>
    <p:sldId id="315" r:id="rId3"/>
    <p:sldId id="293" r:id="rId4"/>
    <p:sldId id="314" r:id="rId5"/>
    <p:sldId id="294" r:id="rId6"/>
    <p:sldId id="31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1EF"/>
    <a:srgbClr val="006F62"/>
    <a:srgbClr val="EDF6F9"/>
    <a:srgbClr val="48A9C5"/>
    <a:srgbClr val="FAE7EA"/>
    <a:srgbClr val="F7DBE0"/>
    <a:srgbClr val="F4CFD5"/>
    <a:srgbClr val="FF9E1B"/>
    <a:srgbClr val="C8102E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98"/>
    <p:restoredTop sz="90129" autoAdjust="0"/>
  </p:normalViewPr>
  <p:slideViewPr>
    <p:cSldViewPr snapToGrid="0" snapToObjects="1">
      <p:cViewPr varScale="1">
        <p:scale>
          <a:sx n="99" d="100"/>
          <a:sy n="99" d="100"/>
        </p:scale>
        <p:origin x="13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83A16-8633-43EC-9021-DB439065A179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4F9AE-C2D8-4C19-8D2F-879882B94F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573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E4F9AE-C2D8-4C19-8D2F-879882B94F1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321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2400" b="1" u="non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rsc.li/3DWO0Jz </a:t>
            </a:r>
            <a:endParaRPr lang="en-US" sz="2400" b="1" u="none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0BAFC7-69D9-B349-14AF-6B03B04B7B6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18F91-D15E-5E44-80C2-620B381166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14–16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115082-B7C4-4D40-80F1-9A0175D69E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Using multiple models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68B9C4F-E484-F44F-B8BC-C9FFC90B4F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827625" y="-870363"/>
            <a:ext cx="4333437" cy="4333437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0">
            <a:solidFill>
              <a:srgbClr val="C810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064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AFF09-2D2E-5D08-1AD7-FD05FACCB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D0E53-6DB3-CF99-8839-70DD26DAD3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452505"/>
            <a:ext cx="9171891" cy="5040000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buClr>
                <a:srgbClr val="C00000"/>
              </a:buClr>
              <a:buSzPct val="100000"/>
              <a:buFont typeface="+mj-lt"/>
              <a:buAutoNum type="arabicPeriod"/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 a variety of models to develop scientific understanding of a molecule of hydrogen.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Clr>
                <a:srgbClr val="C00000"/>
              </a:buClr>
              <a:buSzPct val="100000"/>
              <a:buFont typeface="+mj-lt"/>
              <a:buAutoNum type="arabicPeriod"/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Discuss limitations of models in science.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6" name="Vertical Title 1">
            <a:extLst>
              <a:ext uri="{FF2B5EF4-FFF2-40B4-BE49-F238E27FC236}">
                <a16:creationId xmlns:a16="http://schemas.microsoft.com/office/drawing/2014/main" id="{DDE4FD36-0454-00B3-1C56-FA37BE153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Learning objectives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802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Introduction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260000"/>
            <a:ext cx="9027512" cy="5040000"/>
          </a:xfrm>
        </p:spPr>
        <p:txBody>
          <a:bodyPr>
            <a:normAutofit/>
          </a:bodyPr>
          <a:lstStyle/>
          <a:p>
            <a:r>
              <a:rPr lang="en-GB" sz="2400" dirty="0"/>
              <a:t>Many models are used in science to represent the same idea.</a:t>
            </a:r>
          </a:p>
          <a:p>
            <a:endParaRPr lang="en-GB" sz="2400" dirty="0"/>
          </a:p>
          <a:p>
            <a:r>
              <a:rPr lang="en-GB" sz="2400" dirty="0"/>
              <a:t>Your challenge is to use multiple models and representations to build a more concrete understanding of an abstract idea.</a:t>
            </a:r>
          </a:p>
          <a:p>
            <a:endParaRPr lang="en-GB" sz="2400" dirty="0"/>
          </a:p>
          <a:p>
            <a:r>
              <a:rPr lang="en-GB" sz="2400" dirty="0"/>
              <a:t>By answering a set of questions, you will evaluate each representation and gain a deeper understanding of the overall concept.</a:t>
            </a:r>
          </a:p>
        </p:txBody>
      </p:sp>
    </p:spTree>
    <p:extLst>
      <p:ext uri="{BB962C8B-B14F-4D97-AF65-F5344CB8AC3E}">
        <p14:creationId xmlns:p14="http://schemas.microsoft.com/office/powerpoint/2010/main" val="3708121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itle 1">
            <a:extLst>
              <a:ext uri="{FF2B5EF4-FFF2-40B4-BE49-F238E27FC236}">
                <a16:creationId xmlns:a16="http://schemas.microsoft.com/office/drawing/2014/main" id="{A41F9482-3B9C-E144-8DBE-2790A6299F6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The task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51CC-0A05-664C-BD94-1187A6671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hydrogen molecule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9ED3F-1B17-3346-8390-710E541F5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1169679"/>
            <a:ext cx="10656735" cy="84519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Here are five representations of the hydrogen molecule. </a:t>
            </a:r>
          </a:p>
          <a:p>
            <a:pPr>
              <a:spcAft>
                <a:spcPts val="600"/>
              </a:spcAft>
            </a:pPr>
            <a:r>
              <a:rPr lang="en-US" dirty="0"/>
              <a:t>Answer the questions on your worksheet to critique.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A3D880C-9832-4AB4-9B97-285454A631E4}"/>
              </a:ext>
            </a:extLst>
          </p:cNvPr>
          <p:cNvSpPr/>
          <p:nvPr/>
        </p:nvSpPr>
        <p:spPr>
          <a:xfrm>
            <a:off x="1728857" y="3869826"/>
            <a:ext cx="60144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400" b="1" cap="none" spc="0" dirty="0">
                <a:ln w="0"/>
                <a:solidFill>
                  <a:srgbClr val="C00000"/>
                </a:solidFill>
                <a:latin typeface="Century Gothic" panose="020B0502020202020204" pitchFamily="34" charset="0"/>
              </a:rPr>
              <a:t>A</a:t>
            </a:r>
          </a:p>
        </p:txBody>
      </p:sp>
      <p:pic>
        <p:nvPicPr>
          <p:cNvPr id="31" name="Picture 30" descr="Diagram showing two atoms of hydrogen, represented by circles with the letter H in the centre. The circles overlap and in the overlap one dot and one cross are shown representing the covalent bond">
            <a:extLst>
              <a:ext uri="{FF2B5EF4-FFF2-40B4-BE49-F238E27FC236}">
                <a16:creationId xmlns:a16="http://schemas.microsoft.com/office/drawing/2014/main" id="{E6E95D5F-FFF8-E673-5602-CCA8E46FA5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757" y="1925306"/>
            <a:ext cx="3503595" cy="215083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03A3152-4302-4F20-A2E7-72FB2B1944E8}"/>
              </a:ext>
            </a:extLst>
          </p:cNvPr>
          <p:cNvSpPr/>
          <p:nvPr/>
        </p:nvSpPr>
        <p:spPr>
          <a:xfrm>
            <a:off x="5672361" y="3869825"/>
            <a:ext cx="50847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4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B</a:t>
            </a:r>
            <a:endParaRPr lang="en-GB" sz="4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5" name="Rectangle 14" descr="Hydrogen molecule is represented by the letter H followed by a 2 in subscript">
            <a:extLst>
              <a:ext uri="{FF2B5EF4-FFF2-40B4-BE49-F238E27FC236}">
                <a16:creationId xmlns:a16="http://schemas.microsoft.com/office/drawing/2014/main" id="{BE137701-D8A6-4555-B787-1AF4D69DDEE2}"/>
              </a:ext>
            </a:extLst>
          </p:cNvPr>
          <p:cNvSpPr/>
          <p:nvPr/>
        </p:nvSpPr>
        <p:spPr>
          <a:xfrm>
            <a:off x="5445643" y="2624129"/>
            <a:ext cx="9444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</a:t>
            </a:r>
            <a:r>
              <a:rPr lang="en-GB" sz="5400" baseline="-25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en-GB" sz="5400" b="0" cap="none" spc="0" baseline="-25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0DF0D8E-CC53-480C-BC30-D1521D343830}"/>
              </a:ext>
            </a:extLst>
          </p:cNvPr>
          <p:cNvSpPr/>
          <p:nvPr/>
        </p:nvSpPr>
        <p:spPr>
          <a:xfrm>
            <a:off x="9021528" y="3869826"/>
            <a:ext cx="64312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4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C</a:t>
            </a:r>
            <a:endParaRPr lang="en-GB" sz="4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5" name="Picture 4" descr="A molymod representing a hydrogen atom, two white balls are joined by one grey stick">
            <a:extLst>
              <a:ext uri="{FF2B5EF4-FFF2-40B4-BE49-F238E27FC236}">
                <a16:creationId xmlns:a16="http://schemas.microsoft.com/office/drawing/2014/main" id="{6A587442-F4A6-F6C0-7075-2C8AE4C415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0122" y="2130653"/>
            <a:ext cx="2948638" cy="16952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F227F0CE-E8EE-47A1-AB1F-D49755E6F4D9}"/>
              </a:ext>
            </a:extLst>
          </p:cNvPr>
          <p:cNvSpPr/>
          <p:nvPr/>
        </p:nvSpPr>
        <p:spPr>
          <a:xfrm>
            <a:off x="3690724" y="5902619"/>
            <a:ext cx="5790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4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D</a:t>
            </a:r>
            <a:endParaRPr lang="en-GB" sz="4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29" name="Picture 28" descr="Diagram showing structure of a hydrogen molecule, two Hs are joined by a single line">
            <a:extLst>
              <a:ext uri="{FF2B5EF4-FFF2-40B4-BE49-F238E27FC236}">
                <a16:creationId xmlns:a16="http://schemas.microsoft.com/office/drawing/2014/main" id="{BF8ED7B8-5DB3-15B6-A9B9-962CFE1246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32" y="4977736"/>
            <a:ext cx="1816787" cy="679061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AB112F4C-2A40-48CF-9375-1714BBF67C54}"/>
              </a:ext>
            </a:extLst>
          </p:cNvPr>
          <p:cNvSpPr/>
          <p:nvPr/>
        </p:nvSpPr>
        <p:spPr>
          <a:xfrm>
            <a:off x="7450856" y="5939331"/>
            <a:ext cx="4876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4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E</a:t>
            </a:r>
            <a:endParaRPr lang="en-GB" sz="4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3" name="Picture 32" descr="A 3D representation of a hydrogen molecule, two white balls are squashed together">
            <a:extLst>
              <a:ext uri="{FF2B5EF4-FFF2-40B4-BE49-F238E27FC236}">
                <a16:creationId xmlns:a16="http://schemas.microsoft.com/office/drawing/2014/main" id="{4F2839C3-1115-06BD-B0D4-B9139E9900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5708" y="4496764"/>
            <a:ext cx="2110811" cy="1581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594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F7D30168-AF11-EC48-A4B1-E40039751BB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Discussion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AF3E64-1BFF-3149-9C48-B3318BBD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Peer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FB25B-F7CD-BA43-B498-C6CDF6436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260000"/>
            <a:ext cx="9316269" cy="504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Scientific claims from research published in journals must be peer reviewed. This means it is evaluated by other scientists who are experts in that field.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Discuss with a partner your answers to the questions. </a:t>
            </a:r>
          </a:p>
          <a:p>
            <a:r>
              <a:rPr lang="en-GB" sz="2400" dirty="0"/>
              <a:t>Have they thought of something you haven’t? </a:t>
            </a:r>
          </a:p>
          <a:p>
            <a:r>
              <a:rPr lang="en-GB" sz="2400" dirty="0"/>
              <a:t>Is there something you might question about their answers?</a:t>
            </a:r>
          </a:p>
        </p:txBody>
      </p:sp>
    </p:spTree>
    <p:extLst>
      <p:ext uri="{BB962C8B-B14F-4D97-AF65-F5344CB8AC3E}">
        <p14:creationId xmlns:p14="http://schemas.microsoft.com/office/powerpoint/2010/main" val="3659483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F7D30168-AF11-EC48-A4B1-E40039751BB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Self-assessment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AF3E64-1BFF-3149-9C48-B3318BBD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 you might have had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FB25B-F7CD-BA43-B498-C6CDF6436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25" y="1350455"/>
            <a:ext cx="9885463" cy="563748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sz="3500" dirty="0"/>
              <a:t>All models show the hydrogen molecule is made of two atoms.</a:t>
            </a:r>
          </a:p>
          <a:p>
            <a:pPr>
              <a:lnSpc>
                <a:spcPct val="120000"/>
              </a:lnSpc>
            </a:pPr>
            <a:r>
              <a:rPr lang="en-GB" sz="3500" dirty="0"/>
              <a:t>Models B and E don’t show any information about the type of bonding.</a:t>
            </a:r>
          </a:p>
          <a:p>
            <a:pPr>
              <a:lnSpc>
                <a:spcPct val="120000"/>
              </a:lnSpc>
            </a:pPr>
            <a:r>
              <a:rPr lang="en-GB" sz="3500" dirty="0"/>
              <a:t>Models C and E don’t specify what particular atoms are in the molecule.</a:t>
            </a:r>
          </a:p>
          <a:p>
            <a:pPr>
              <a:lnSpc>
                <a:spcPct val="120000"/>
              </a:lnSpc>
            </a:pPr>
            <a:r>
              <a:rPr lang="en-GB" sz="3500" dirty="0"/>
              <a:t>Models A, C and D show a single bond between the two atoms, so give more information than B and E.</a:t>
            </a:r>
          </a:p>
          <a:p>
            <a:pPr>
              <a:lnSpc>
                <a:spcPct val="120000"/>
              </a:lnSpc>
            </a:pPr>
            <a:r>
              <a:rPr lang="en-GB" sz="3500" dirty="0"/>
              <a:t>Model A gives further information about the type of bonding (covalent) by showing the overlapping electrons.</a:t>
            </a:r>
          </a:p>
          <a:p>
            <a:pPr>
              <a:lnSpc>
                <a:spcPct val="120000"/>
              </a:lnSpc>
            </a:pPr>
            <a:r>
              <a:rPr lang="en-GB" sz="3500" dirty="0"/>
              <a:t>Models C and E show the structure in 3D giving information about the shape of the molecule. </a:t>
            </a:r>
          </a:p>
          <a:p>
            <a:pPr>
              <a:lnSpc>
                <a:spcPct val="120000"/>
              </a:lnSpc>
            </a:pPr>
            <a:r>
              <a:rPr lang="en-GB" sz="3500" dirty="0"/>
              <a:t>Model C shows the bond as if it is a fixed structure, but E shows the atoms overlapping as they bond.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686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1869</TotalTime>
  <Words>306</Words>
  <Application>Microsoft Office PowerPoint</Application>
  <PresentationFormat>Widescreen</PresentationFormat>
  <Paragraphs>40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Office Theme</vt:lpstr>
      <vt:lpstr>14–16 years</vt:lpstr>
      <vt:lpstr>Learning objectives</vt:lpstr>
      <vt:lpstr>The problem</vt:lpstr>
      <vt:lpstr>The hydrogen molecule</vt:lpstr>
      <vt:lpstr>Peer review</vt:lpstr>
      <vt:lpstr>Ideas you might have had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multiple models - classroom slides</dc:title>
  <dc:subject>From </dc:subject>
  <dc:creator>Royal Society of Chemistry</dc:creator>
  <cp:keywords>models, science, skills, hydrogen, covalent bond, evaluation, molecule</cp:keywords>
  <dc:description>This resource accompanies the article 'A model approach to problem solving' from Education in Chemistry: https://rsc.li/3XleJq3</dc:description>
  <cp:lastModifiedBy>Juliet Kennard</cp:lastModifiedBy>
  <cp:revision>585</cp:revision>
  <dcterms:created xsi:type="dcterms:W3CDTF">2021-04-13T16:26:00Z</dcterms:created>
  <dcterms:modified xsi:type="dcterms:W3CDTF">2023-02-14T15:31:17Z</dcterms:modified>
  <cp:category>This resource accompanies the article 'A model approach to problem solving' from Education in Chemistry: https://rsc.li/3XleJq3</cp:category>
</cp:coreProperties>
</file>