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66" r:id="rId5"/>
    <p:sldId id="277" r:id="rId6"/>
    <p:sldId id="267" r:id="rId7"/>
    <p:sldId id="279" r:id="rId8"/>
    <p:sldId id="269" r:id="rId9"/>
    <p:sldId id="270" r:id="rId10"/>
    <p:sldId id="27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8" autoAdjust="0"/>
    <p:restoredTop sz="96327"/>
  </p:normalViewPr>
  <p:slideViewPr>
    <p:cSldViewPr snapToGrid="0" snapToObjects="1">
      <p:cViewPr varScale="1">
        <p:scale>
          <a:sx n="62" d="100"/>
          <a:sy n="62" d="100"/>
        </p:scale>
        <p:origin x="67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2XzH5DL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467817"/>
          </a:xfrm>
        </p:spPr>
        <p:txBody>
          <a:bodyPr>
            <a:normAutofit fontScale="90000"/>
          </a:bodyPr>
          <a:lstStyle/>
          <a:p>
            <a:pPr algn="l" rtl="0"/>
            <a:r>
              <a:rPr lang="ga" sz="2200" b="1" i="0" u="none" baseline="0" dirty="0"/>
              <a:t>Iniúchtaí eolaíochta na bunscoile</a:t>
            </a:r>
            <a:br>
              <a:rPr lang="ga" dirty="0"/>
            </a:br>
            <a:r>
              <a:rPr lang="en-GB" sz="1800" b="0" i="0" u="none" baseline="0" dirty="0">
                <a:hlinkClick r:id="rId2"/>
              </a:rPr>
              <a:t>https://rsc.li/2XzH5DL</a:t>
            </a:r>
            <a:r>
              <a:rPr lang="en-GB" sz="1800" b="0" i="0" u="none" baseline="0" dirty="0"/>
              <a:t> </a:t>
            </a:r>
            <a:br>
              <a:rPr lang="en-GB" sz="1800" b="0" i="0" u="none" baseline="0" dirty="0"/>
            </a:br>
            <a:br>
              <a:rPr lang="ga" dirty="0"/>
            </a:br>
            <a:endParaRPr lang="g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0642" y="5499067"/>
            <a:ext cx="6436384" cy="713843"/>
          </a:xfrm>
        </p:spPr>
        <p:txBody>
          <a:bodyPr/>
          <a:lstStyle/>
          <a:p>
            <a:pPr algn="l" rtl="0"/>
            <a:r>
              <a:rPr lang="ga" b="1" i="0" u="none" baseline="0" dirty="0"/>
              <a:t>Rás na leachtanna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sz="3600" b="1" i="0" u="none" baseline="0"/>
              <a:t>   Buíochas</a:t>
            </a:r>
          </a:p>
          <a:p>
            <a:endParaRPr lang="ga" sz="3600" dirty="0"/>
          </a:p>
          <a:p>
            <a:endParaRPr lang="ga" sz="1800" dirty="0"/>
          </a:p>
          <a:p>
            <a:pPr algn="l" rtl="0"/>
            <a:r>
              <a:rPr lang="ga" sz="1800" b="0" i="0" u="none" baseline="0"/>
              <a:t> </a:t>
            </a:r>
          </a:p>
          <a:p>
            <a:endParaRPr lang="ga" sz="1800" dirty="0"/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g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2: íomhá © IU Liquid/Shutterstock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4: íomhá 1 © Matis75/Shutterstock; íomhá 2 © Thasneem/Shutterstock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5: íomhá © akkara KS/Shutterstock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7: íomhá © Royal Society of Chemistry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9: íomhá © Prostock-studiol/Shutterstock</a:t>
            </a:r>
          </a:p>
          <a:p>
            <a:endParaRPr lang="ga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Rás na leachtanna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642188"/>
            <a:ext cx="9540000" cy="5215812"/>
          </a:xfrm>
        </p:spPr>
        <p:txBody>
          <a:bodyPr/>
          <a:lstStyle/>
          <a:p>
            <a:pPr algn="l" rtl="0"/>
            <a:r>
              <a:rPr lang="ga" b="1" i="0" u="none" baseline="0"/>
              <a:t>Déanfaimid an méid seo a leanas:</a:t>
            </a:r>
          </a:p>
          <a:p>
            <a:pPr algn="l" rtl="0"/>
            <a:r>
              <a:rPr lang="ga" b="0" i="0" u="none" baseline="0"/>
              <a:t>Slaodacht leachtanna difriúla a fhiosrú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49C4240-3F34-4521-B5C4-EA2F55A97DA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0907" y="2824264"/>
            <a:ext cx="6286593" cy="334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Cuspóirí foghlama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058000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ga" b="1" i="0" u="none" baseline="0">
                <a:solidFill>
                  <a:srgbClr val="DA1884"/>
                </a:solidFill>
              </a:rPr>
              <a:t>Tuiscint</a:t>
            </a:r>
          </a:p>
          <a:p>
            <a:pPr algn="l" rtl="0"/>
            <a:r>
              <a:rPr lang="ga" b="0" i="0" u="none" baseline="0"/>
              <a:t>Tuigim gur tomhas í an tslaodacht ar fhriotaíocht leachta in </a:t>
            </a:r>
            <a:br>
              <a:rPr lang="ga"/>
            </a:br>
            <a:r>
              <a:rPr lang="ga" b="0" i="0" u="none" baseline="0"/>
              <a:t>aghaidh sreabhadh.</a:t>
            </a:r>
          </a:p>
          <a:p>
            <a:pPr algn="l" rtl="0"/>
            <a:r>
              <a:rPr lang="ga" b="0" i="0" u="none" baseline="0"/>
              <a:t>Tuigim gur airí áisiúil leachta í an tslaodacht.</a:t>
            </a:r>
          </a:p>
          <a:p>
            <a:pPr algn="l" rtl="0"/>
            <a:r>
              <a:rPr lang="ga" b="0" i="0" u="none" baseline="0"/>
              <a:t>Tuigim gur féidir leachtanna a chur in ord slaodachta.</a:t>
            </a:r>
          </a:p>
          <a:p>
            <a:pPr marL="0" indent="0" algn="l" rtl="0">
              <a:spcAft>
                <a:spcPts val="0"/>
              </a:spcAft>
              <a:buNone/>
            </a:pPr>
            <a:endParaRPr lang="ga" dirty="0"/>
          </a:p>
          <a:p>
            <a:pPr marL="0" indent="0" algn="l" rtl="0">
              <a:buNone/>
            </a:pPr>
            <a:r>
              <a:rPr lang="ga" b="1" i="0" u="none" baseline="0">
                <a:solidFill>
                  <a:srgbClr val="DA1884"/>
                </a:solidFill>
              </a:rPr>
              <a:t>Scileanna taighde</a:t>
            </a:r>
          </a:p>
          <a:p>
            <a:pPr algn="l" rtl="0"/>
            <a:r>
              <a:rPr lang="ga" b="0" i="0" u="none" baseline="0"/>
              <a:t>Tuigim céard is tástáil chothrom ann.</a:t>
            </a:r>
          </a:p>
          <a:p>
            <a:pPr algn="l" rtl="0"/>
            <a:r>
              <a:rPr lang="ga" b="0" i="0" u="none" baseline="0"/>
              <a:t>Tuigim céard is ‘athróga’ i dtástáil chothrom ann.</a:t>
            </a:r>
          </a:p>
          <a:p>
            <a:pPr algn="l" rtl="0"/>
            <a:r>
              <a:rPr lang="ga" b="0" i="0" u="none" baseline="0"/>
              <a:t>Táim in ann breathnuithe a thaifeadadh agus míniú a thabhairt ar an méid a aimsíodh.</a:t>
            </a:r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Foclóir áisiúil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ga" b="1" i="0" u="none" baseline="0" dirty="0">
                <a:solidFill>
                  <a:srgbClr val="DA1884"/>
                </a:solidFill>
              </a:rPr>
              <a:t>Slaodacht:</a:t>
            </a:r>
            <a:r>
              <a:rPr lang="ga" b="0" i="0" u="none" baseline="0" dirty="0"/>
              <a:t> tomhas ar fhriotaíocht leachta in aghaidh sreabhadh.</a:t>
            </a:r>
            <a:endParaRPr lang="ga" dirty="0"/>
          </a:p>
          <a:p>
            <a:pPr algn="l" rtl="0"/>
            <a:r>
              <a:rPr lang="ga" b="1" i="0" u="none" baseline="0" dirty="0">
                <a:solidFill>
                  <a:srgbClr val="DA1884"/>
                </a:solidFill>
              </a:rPr>
              <a:t>Friotaíocht:</a:t>
            </a:r>
            <a:r>
              <a:rPr lang="ga" b="0" i="0" u="none" baseline="0" dirty="0"/>
              <a:t> ‘ag troid in aghaidh’ sreabhadh.</a:t>
            </a:r>
          </a:p>
          <a:p>
            <a:pPr algn="l" rtl="0"/>
            <a:r>
              <a:rPr lang="ga" b="1" i="0" u="none" baseline="0" dirty="0">
                <a:solidFill>
                  <a:srgbClr val="DA1884"/>
                </a:solidFill>
              </a:rPr>
              <a:t>Frithchuimilt:</a:t>
            </a:r>
            <a:r>
              <a:rPr lang="ga" b="0" i="0" u="none" baseline="0" dirty="0"/>
              <a:t> fórsa a ghníomhaíonn chun gluaiseacht a mhoilliú (cur ina coinne).</a:t>
            </a:r>
            <a:endParaRPr lang="ga" dirty="0"/>
          </a:p>
          <a:p>
            <a:pPr marL="0" indent="0" algn="l" rtl="0">
              <a:buNone/>
            </a:pPr>
            <a:r>
              <a:rPr lang="ga" b="0" i="0" u="none" baseline="0" dirty="0"/>
              <a:t>Mar shampla: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C52B9E-28D9-4260-9461-AAE379A00F4A}"/>
              </a:ext>
            </a:extLst>
          </p:cNvPr>
          <p:cNvSpPr txBox="1"/>
          <p:nvPr/>
        </p:nvSpPr>
        <p:spPr>
          <a:xfrm>
            <a:off x="522516" y="4001926"/>
            <a:ext cx="43156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ga" sz="2400" b="0" i="0" u="none" baseline="0" dirty="0">
                <a:latin typeface="Century Gothic" panose="020B0502020202020204" pitchFamily="34" charset="0"/>
              </a:rPr>
              <a:t>tá slaodacht </a:t>
            </a:r>
            <a:r>
              <a:rPr lang="ga" sz="2400" b="1" i="0" u="none" baseline="0" dirty="0">
                <a:latin typeface="Century Gothic" panose="020B0502020202020204" pitchFamily="34" charset="0"/>
              </a:rPr>
              <a:t>íseal</a:t>
            </a:r>
            <a:r>
              <a:rPr lang="ga" sz="2400" b="0" i="0" u="none" baseline="0" dirty="0">
                <a:latin typeface="Century Gothic" panose="020B0502020202020204" pitchFamily="34" charset="0"/>
              </a:rPr>
              <a:t> ag </a:t>
            </a:r>
            <a:r>
              <a:rPr lang="ga" sz="2400" b="1" i="0" u="none" baseline="0" dirty="0">
                <a:latin typeface="Century Gothic" panose="020B0502020202020204" pitchFamily="34" charset="0"/>
              </a:rPr>
              <a:t>uisce</a:t>
            </a:r>
            <a:r>
              <a:rPr lang="ga" sz="2400" b="0" i="0" u="none" baseline="0" dirty="0">
                <a:latin typeface="Century Gothic" panose="020B0502020202020204" pitchFamily="34" charset="0"/>
              </a:rPr>
              <a:t> </a:t>
            </a:r>
            <a:br>
              <a:rPr lang="ga" sz="2400" dirty="0">
                <a:latin typeface="Century Gothic" panose="020B0502020202020204" pitchFamily="34" charset="0"/>
              </a:rPr>
            </a:br>
            <a:r>
              <a:rPr lang="ga" sz="2400" b="0" i="0" u="none" baseline="0" dirty="0">
                <a:latin typeface="Century Gothic" panose="020B0502020202020204" pitchFamily="34" charset="0"/>
              </a:rPr>
              <a:t>mar go bhfuil sé ‘tanaí’</a:t>
            </a:r>
            <a:endParaRPr lang="ga" sz="2400" dirty="0"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2BA46E-B7DC-4E38-BC4E-6F5E6E8D3CD1}"/>
              </a:ext>
            </a:extLst>
          </p:cNvPr>
          <p:cNvSpPr txBox="1"/>
          <p:nvPr/>
        </p:nvSpPr>
        <p:spPr>
          <a:xfrm>
            <a:off x="5310000" y="4001926"/>
            <a:ext cx="37866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ga" sz="2400" b="0" i="0" u="none" baseline="0" dirty="0">
                <a:latin typeface="Century Gothic" panose="020B0502020202020204" pitchFamily="34" charset="0"/>
              </a:rPr>
              <a:t>tá slaodacht </a:t>
            </a:r>
            <a:r>
              <a:rPr lang="ga" sz="2400" b="1" i="0" u="none" baseline="0" dirty="0">
                <a:latin typeface="Century Gothic" panose="020B0502020202020204" pitchFamily="34" charset="0"/>
              </a:rPr>
              <a:t>ard</a:t>
            </a:r>
            <a:r>
              <a:rPr lang="ga" sz="2400" b="0" i="0" u="none" baseline="0" dirty="0">
                <a:latin typeface="Century Gothic" panose="020B0502020202020204" pitchFamily="34" charset="0"/>
              </a:rPr>
              <a:t> ag </a:t>
            </a:r>
            <a:r>
              <a:rPr lang="ga" sz="2400" b="1" i="0" u="none" baseline="0" dirty="0">
                <a:latin typeface="Century Gothic" panose="020B0502020202020204" pitchFamily="34" charset="0"/>
              </a:rPr>
              <a:t>mil</a:t>
            </a:r>
            <a:r>
              <a:rPr lang="ga" sz="2400" b="0" i="0" u="none" baseline="0" dirty="0">
                <a:latin typeface="Century Gothic" panose="020B0502020202020204" pitchFamily="34" charset="0"/>
              </a:rPr>
              <a:t> </a:t>
            </a:r>
            <a:br>
              <a:rPr lang="ga" sz="2400" dirty="0">
                <a:latin typeface="Century Gothic" panose="020B0502020202020204" pitchFamily="34" charset="0"/>
              </a:rPr>
            </a:br>
            <a:r>
              <a:rPr lang="ga" sz="2400" b="0" i="0" u="none" baseline="0" dirty="0">
                <a:latin typeface="Century Gothic" panose="020B0502020202020204" pitchFamily="34" charset="0"/>
              </a:rPr>
              <a:t>mar go bhfuil sí ‘tiubh’</a:t>
            </a:r>
            <a:endParaRPr lang="ga" dirty="0">
              <a:latin typeface="Century Gothic" panose="020B0502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2837AEC-0244-4223-AC56-469C3C07AE1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9081" y="4972593"/>
            <a:ext cx="2168947" cy="1651279"/>
          </a:xfrm>
          <a:prstGeom prst="rect">
            <a:avLst/>
          </a:prstGeom>
        </p:spPr>
      </p:pic>
      <p:pic>
        <p:nvPicPr>
          <p:cNvPr id="16" name="Picture 15" descr="A picture containing food, glass, container, beverage&#10;&#10;Description automatically generated">
            <a:extLst>
              <a:ext uri="{FF2B5EF4-FFF2-40B4-BE49-F238E27FC236}">
                <a16:creationId xmlns:a16="http://schemas.microsoft.com/office/drawing/2014/main" id="{279227C2-28B0-45E4-AA5E-AB5339FBE88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4972593"/>
            <a:ext cx="1884568" cy="179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Ag smaoineamh ar leachtanna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ga" b="0" i="0" u="none" baseline="0"/>
              <a:t>Céard atá ar eolas agaibh faoi leachtanna agus a gcuid airíonna?</a:t>
            </a:r>
          </a:p>
          <a:p>
            <a:pPr algn="l" rtl="0"/>
            <a:r>
              <a:rPr lang="ga" b="0" i="0" u="none" baseline="0"/>
              <a:t>Cén chaoi a bhfuil siad difriúil le solad nó gás?</a:t>
            </a:r>
          </a:p>
          <a:p>
            <a:pPr algn="l" rtl="0"/>
            <a:r>
              <a:rPr lang="ga" b="0" i="0" u="none" baseline="0"/>
              <a:t>Cén chaoi a ngníomhaíonn leachtanna?</a:t>
            </a:r>
          </a:p>
          <a:p>
            <a:pPr marL="0" indent="0" algn="l" rtl="0">
              <a:spcAft>
                <a:spcPts val="0"/>
              </a:spcAft>
              <a:buNone/>
            </a:pPr>
            <a:endParaRPr lang="ga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D86E68-23C1-4D8B-BC44-57566CB8DF1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EE16C9-720E-47F7-92FE-B283AC34D4A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0231" y="3283131"/>
            <a:ext cx="5717670" cy="335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3150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-IE" b="1" i="0" u="none" baseline="0" dirty="0"/>
              <a:t>Rás </a:t>
            </a:r>
            <a:r>
              <a:rPr lang="ga" b="1" i="0" u="none" baseline="0" dirty="0"/>
              <a:t>na leachtanna</a:t>
            </a:r>
            <a:r>
              <a:rPr lang="ga-IE" b="1" i="0" u="none" baseline="0" dirty="0"/>
              <a:t>!</a:t>
            </a:r>
            <a:endParaRPr lang="ga" b="1" i="0" u="none" baseline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069499"/>
            <a:ext cx="9540000" cy="5598000"/>
          </a:xfrm>
        </p:spPr>
        <p:txBody>
          <a:bodyPr>
            <a:normAutofit fontScale="92500"/>
          </a:bodyPr>
          <a:lstStyle/>
          <a:p>
            <a:pPr algn="l" rtl="0"/>
            <a:r>
              <a:rPr lang="ga" b="0" i="0" u="none" baseline="0" dirty="0"/>
              <a:t>Beidh leachtanna difriúla agaibh a chaithfidh sibh a chur i rás </a:t>
            </a:r>
            <a:br>
              <a:rPr lang="ga" dirty="0"/>
            </a:br>
            <a:r>
              <a:rPr lang="ga" b="0" i="0" u="none" baseline="0" dirty="0"/>
              <a:t>chun a fháil amach cé acu is tapa ag sreabhadh agus cé acu is moille.</a:t>
            </a:r>
          </a:p>
          <a:p>
            <a:pPr algn="l" rtl="0"/>
            <a:r>
              <a:rPr lang="ga" b="0" i="0" u="none" baseline="0" dirty="0"/>
              <a:t>Ná déanaigí dearmad, tá sibh ag iarraidh an tástáil a dhéanamh chomh cothrom agus is féidir, mar sin smaoinígí ar a bhfágfaidh sibh </a:t>
            </a:r>
            <a:br>
              <a:rPr lang="ga" dirty="0"/>
            </a:br>
            <a:r>
              <a:rPr lang="ga" b="0" i="0" u="none" baseline="0" dirty="0"/>
              <a:t>mar an gcéanna agus céard a athróidh sibh.</a:t>
            </a:r>
          </a:p>
          <a:p>
            <a:pPr algn="l" rtl="0">
              <a:spcAft>
                <a:spcPts val="0"/>
              </a:spcAft>
            </a:pPr>
            <a:endParaRPr lang="ga" dirty="0"/>
          </a:p>
          <a:p>
            <a:pPr marL="0" indent="0" algn="l" rtl="0">
              <a:buNone/>
            </a:pPr>
            <a:r>
              <a:rPr lang="ga" b="1" i="0" u="none" baseline="0" dirty="0">
                <a:solidFill>
                  <a:srgbClr val="DA1884"/>
                </a:solidFill>
              </a:rPr>
              <a:t>Smaoinígí air seo a leanas...</a:t>
            </a:r>
          </a:p>
          <a:p>
            <a:pPr algn="l" rtl="0"/>
            <a:r>
              <a:rPr lang="ga" b="0" i="0" u="none" baseline="0" dirty="0"/>
              <a:t>Cén chaoi a dtosóidh sibh an rás?</a:t>
            </a:r>
          </a:p>
          <a:p>
            <a:pPr algn="l" rtl="0"/>
            <a:r>
              <a:rPr lang="ga" b="0" i="0" u="none" baseline="0" dirty="0"/>
              <a:t>Cé mhéad uair a dhéanfaidh sibh an tástáil?</a:t>
            </a:r>
          </a:p>
          <a:p>
            <a:pPr algn="l" rtl="0"/>
            <a:r>
              <a:rPr lang="ga" b="0" i="0" u="none" baseline="0" dirty="0"/>
              <a:t>Cén chaoi a dtaifeadfaidh sibh bhur dtorthaí?</a:t>
            </a:r>
          </a:p>
          <a:p>
            <a:pPr algn="l" rtl="0"/>
            <a:r>
              <a:rPr lang="ga" b="0" i="0" u="none" baseline="0" dirty="0"/>
              <a:t>Céard a athróidh sibh agus céard a fhágfaidh sibh mar an gcéanna?</a:t>
            </a:r>
          </a:p>
          <a:p>
            <a:pPr algn="l" rtl="0"/>
            <a:r>
              <a:rPr lang="ga" b="0" i="0" u="none" baseline="0" dirty="0"/>
              <a:t>An féidir libh na leachtanna a chur in ord slaodachta?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3EF82C-E3F8-4A2E-BC41-81379DDDFD6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Modh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562100"/>
            <a:ext cx="6433728" cy="4540122"/>
          </a:xfrm>
        </p:spPr>
        <p:txBody>
          <a:bodyPr>
            <a:normAutofit/>
          </a:bodyPr>
          <a:lstStyle/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ga" sz="2400" b="0" i="0" u="none" baseline="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 obair sa ghrúpa:</a:t>
            </a:r>
          </a:p>
          <a:p>
            <a:pPr marL="342900" lvl="0" indent="-342900" algn="l" rtl="0">
              <a:lnSpc>
                <a:spcPct val="107000"/>
              </a:lnSpc>
              <a:buClr>
                <a:srgbClr val="DA1884"/>
              </a:buClr>
              <a:buFont typeface="+mj-lt"/>
              <a:buAutoNum type="arabicPeriod"/>
            </a:pPr>
            <a:r>
              <a:rPr lang="ga" sz="2400" b="0" i="0" u="none" baseline="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Roghnaígí na leachtanna a bheidh sa rás.</a:t>
            </a:r>
          </a:p>
          <a:p>
            <a:pPr marL="342900" lvl="0" indent="-342900" algn="l" rtl="0">
              <a:lnSpc>
                <a:spcPct val="107000"/>
              </a:lnSpc>
              <a:buClr>
                <a:srgbClr val="DA1884"/>
              </a:buClr>
              <a:buFont typeface="+mj-lt"/>
              <a:buAutoNum type="arabicPeriod"/>
            </a:pPr>
            <a:r>
              <a:rPr lang="ga" sz="2400" b="0" i="0" u="none" baseline="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Iompaígí na cupáin ag an am céanna agus breathnaígí go grinn orthu go dtí go bhfuil an</a:t>
            </a:r>
            <a:r>
              <a:rPr lang="ga-IE" sz="2400" b="0" i="0" u="none" baseline="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ga" sz="2400" b="0" i="0" u="none" baseline="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leacht ar fad tar éis sreabhadh ó ghabhdán amháin </a:t>
            </a:r>
            <a:br>
              <a:rPr lang="ga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ga" sz="2400" b="0" i="0" u="none" baseline="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 dtí an ceann eile. </a:t>
            </a:r>
          </a:p>
          <a:p>
            <a:pPr marL="342900" lvl="0" indent="-342900" algn="l" rtl="0">
              <a:lnSpc>
                <a:spcPct val="107000"/>
              </a:lnSpc>
              <a:buClr>
                <a:srgbClr val="DA1884"/>
              </a:buClr>
              <a:buFont typeface="+mj-lt"/>
              <a:buAutoNum type="arabicPeriod"/>
            </a:pPr>
            <a:r>
              <a:rPr lang="ga" sz="2400" b="0" i="0" u="none" baseline="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Taifeadaigí cén leacht ba thapa agus cén leacht ba mhoille.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45BF14-4FCA-4B68-A02F-1A3EADCA6F8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DB9E7B-1BE3-4BBB-832A-731D5B6BEB9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0876" y="2642305"/>
            <a:ext cx="2181568" cy="304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620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Céard a d’fhoghlaim sibh?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717200"/>
            <a:ext cx="9540000" cy="5598000"/>
          </a:xfrm>
        </p:spPr>
        <p:txBody>
          <a:bodyPr/>
          <a:lstStyle/>
          <a:p>
            <a:pPr algn="l" rtl="0"/>
            <a:r>
              <a:rPr lang="ga" b="0" i="0" u="none" baseline="0" dirty="0"/>
              <a:t>Trí iniúchadh amhairc ar a sreabhadh, an féidir libh bhur </a:t>
            </a:r>
            <a:br>
              <a:rPr lang="ga" dirty="0"/>
            </a:br>
            <a:r>
              <a:rPr lang="ga" b="0" i="0" u="none" baseline="0" dirty="0"/>
              <a:t>leachtanna a chur in ord slaodachta?</a:t>
            </a:r>
          </a:p>
          <a:p>
            <a:pPr algn="l" rtl="0"/>
            <a:r>
              <a:rPr lang="ga" b="0" i="0" u="none" baseline="0" dirty="0"/>
              <a:t>Cé acu leachtanna a shreabh níos tapa/níos moille?</a:t>
            </a:r>
          </a:p>
          <a:p>
            <a:pPr algn="l" rtl="0"/>
            <a:r>
              <a:rPr lang="ga" b="0" i="0" u="none" baseline="0" dirty="0"/>
              <a:t>An féidir libh míniú a thabhairt air sin?</a:t>
            </a:r>
          </a:p>
          <a:p>
            <a:pPr algn="l" rtl="0"/>
            <a:r>
              <a:rPr lang="ga" b="0" i="0" u="none" baseline="0" dirty="0"/>
              <a:t>An bhfuair na grúpaí ar fad na torthaí céanna? Cén fáth ar tharla sé sin, dar libh?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0D25A9-A123-4B0F-9B08-0C0EA17F871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 dirty="0"/>
              <a:t>Meastóireacht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980661"/>
            <a:ext cx="9540000" cy="5877339"/>
          </a:xfrm>
        </p:spPr>
        <p:txBody>
          <a:bodyPr/>
          <a:lstStyle/>
          <a:p>
            <a:pPr algn="l" rtl="0"/>
            <a:r>
              <a:rPr lang="ga" sz="2000" b="0" i="0" u="none" baseline="0" dirty="0"/>
              <a:t>Céard a cheapann sibh faoinár g</a:t>
            </a:r>
            <a:r>
              <a:rPr lang="ga" sz="2000" b="1" i="0" u="none" baseline="0" dirty="0">
                <a:solidFill>
                  <a:srgbClr val="DA1884"/>
                </a:solidFill>
              </a:rPr>
              <a:t>cuspóirí foghlama</a:t>
            </a:r>
            <a:r>
              <a:rPr lang="ga" sz="2000" b="0" i="0" u="none" baseline="0" dirty="0"/>
              <a:t> inniu?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/>
              <a:t>Tuigim gur tomhas í an tslaodacht ar fhriotaíocht leachta in aghaidh sreabhadh.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/>
              <a:t>Tuigim gur airí áisiúil leachta í an tslaodacht.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/>
              <a:t>Tuigim gur féidir leachtanna a chur in ord slaodachta.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/>
              <a:t>Tuigim céard is tástáil chothrom ann.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/>
              <a:t>Tuigim céard is ‘athróga’ i dtástáil chothrom ann.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/>
              <a:t>Táim in ann breathnuithe a thaifeadadh agus míniú a thabhairt ar an méid a aimsíodh.</a:t>
            </a:r>
          </a:p>
          <a:p>
            <a:pPr algn="l" rtl="0"/>
            <a:r>
              <a:rPr lang="ga" sz="2000" b="0" i="0" u="none" baseline="0" dirty="0"/>
              <a:t>Má tá sibh muiníneach faoin méid sin, sínigí cúig mhéar in airde, nó sínigí méar amháin más fearr libh an ceacht a phlé arís.</a:t>
            </a:r>
            <a:endParaRPr lang="ga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C37450-10EC-4DD8-A3EB-C09705648D4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5EA3A82-24B6-47FA-BB0A-45FED7D2BB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4673" y="5419493"/>
            <a:ext cx="7388831" cy="144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603</Words>
  <Application>Microsoft Office PowerPoint</Application>
  <PresentationFormat>Widescreen</PresentationFormat>
  <Paragraphs>67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Office Theme</vt:lpstr>
      <vt:lpstr>Iniúchtaí eolaíochta na bunscoile https://rsc.li/2XzH5DL   </vt:lpstr>
      <vt:lpstr>Rás na leachtanna</vt:lpstr>
      <vt:lpstr>Cuspóirí foghlama</vt:lpstr>
      <vt:lpstr>Foclóir áisiúil</vt:lpstr>
      <vt:lpstr>Ag smaoineamh ar leachtanna</vt:lpstr>
      <vt:lpstr>Rás na leachtanna!</vt:lpstr>
      <vt:lpstr>Modh </vt:lpstr>
      <vt:lpstr>Céard a d’fhoghlaim sibh?</vt:lpstr>
      <vt:lpstr>Meastóireacht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Rás na leachtanna: sleamhnáin don seomra ranga</dc:title>
  <dc:subject>Dírítear sa turgnamh seo ar shlaodacht leachtanna difriúla.</dc:subject>
  <dc:creator>Melinda Welch</dc:creator>
  <cp:keywords>Primary science experiment_investigation_viscosity_liquids</cp:keywords>
  <cp:lastModifiedBy>Chloe Francis</cp:lastModifiedBy>
  <cp:revision>253</cp:revision>
  <dcterms:created xsi:type="dcterms:W3CDTF">2021-04-13T16:26:00Z</dcterms:created>
  <dcterms:modified xsi:type="dcterms:W3CDTF">2021-08-18T14:37:29Z</dcterms:modified>
  <cp:category>Royal Society of Chemistry</cp:category>
</cp:coreProperties>
</file>