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0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FbheGB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Microscale diffusion</a:t>
            </a:r>
            <a:endParaRPr lang="en-GB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u="sng" dirty="0" smtClean="0">
                <a:hlinkClick r:id="rId3"/>
              </a:rPr>
              <a:t>rsc.li/2FbheGB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127414" y="188640"/>
            <a:ext cx="8909082" cy="6571386"/>
            <a:chOff x="57936" y="286614"/>
            <a:chExt cx="8909082" cy="6571386"/>
          </a:xfrm>
        </p:grpSpPr>
        <p:grpSp>
          <p:nvGrpSpPr>
            <p:cNvPr id="8" name="Group 7"/>
            <p:cNvGrpSpPr/>
            <p:nvPr/>
          </p:nvGrpSpPr>
          <p:grpSpPr>
            <a:xfrm>
              <a:off x="2699792" y="1923841"/>
              <a:ext cx="3060000" cy="3060000"/>
              <a:chOff x="4108186" y="2193516"/>
              <a:chExt cx="3060000" cy="3060000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4108186" y="2193516"/>
                <a:ext cx="3060000" cy="3060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565386" y="2759450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5203561" y="2763016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5841736" y="2763016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479911" y="2751098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565386" y="3336028"/>
                <a:ext cx="265122" cy="24765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5203561" y="3339594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5841736" y="3339594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6479911" y="3327676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4565386" y="3883150"/>
                <a:ext cx="265122" cy="24765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5203561" y="3886716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5841736" y="3886716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6479911" y="3874798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565386" y="4459728"/>
                <a:ext cx="265122" cy="24765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203561" y="4463294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841736" y="4463294"/>
                <a:ext cx="265122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6479911" y="4451376"/>
                <a:ext cx="265122" cy="24765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5008951" y="286614"/>
              <a:ext cx="2307691" cy="8618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GB" dirty="0">
                  <a:sym typeface="Wingdings 2" panose="05020102010507070707" pitchFamily="18" charset="2"/>
                </a:rPr>
                <a:t>❶ 1 drop potassium iodide on every white </a:t>
              </a:r>
              <a:r>
                <a:rPr lang="en-GB" dirty="0" smtClean="0">
                  <a:sym typeface="Wingdings 2" panose="05020102010507070707" pitchFamily="18" charset="2"/>
                </a:rPr>
                <a:t>circle.</a:t>
              </a:r>
              <a:r>
                <a:rPr lang="en-GB" dirty="0">
                  <a:sym typeface="Wingdings 2" panose="05020102010507070707" pitchFamily="18" charset="2"/>
                </a:rPr>
                <a:t>	</a:t>
              </a:r>
              <a:r>
                <a:rPr lang="en-GB" dirty="0">
                  <a:sym typeface="Wingdings" panose="05000000000000000000" pitchFamily="2" charset="2"/>
                </a:rPr>
                <a:t></a:t>
              </a:r>
              <a:endParaRPr lang="en-GB" dirty="0">
                <a:sym typeface="Wingdings 2" panose="05020102010507070707" pitchFamily="18" charset="2"/>
              </a:endParaRPr>
            </a:p>
            <a:p>
              <a:pPr algn="r"/>
              <a:endParaRPr lang="en-GB" dirty="0"/>
            </a:p>
          </p:txBody>
        </p:sp>
        <p:sp>
          <p:nvSpPr>
            <p:cNvPr id="10" name="Bent Arrow 9"/>
            <p:cNvSpPr/>
            <p:nvPr/>
          </p:nvSpPr>
          <p:spPr>
            <a:xfrm rot="16200000" flipH="1">
              <a:off x="4242987" y="1016984"/>
              <a:ext cx="711200" cy="787400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77464" y="1443944"/>
              <a:ext cx="2040628" cy="102327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GB" dirty="0">
                  <a:sym typeface="Wingdings 2" panose="05020102010507070707" pitchFamily="18" charset="2"/>
                </a:rPr>
                <a:t>❷1 drop starch solution on every white </a:t>
              </a:r>
              <a:r>
                <a:rPr lang="en-GB" dirty="0" smtClean="0">
                  <a:sym typeface="Wingdings 2" panose="05020102010507070707" pitchFamily="18" charset="2"/>
                </a:rPr>
                <a:t>circle.    </a:t>
              </a:r>
              <a:r>
                <a:rPr lang="en-GB" dirty="0">
                  <a:sym typeface="Wingdings" panose="05000000000000000000" pitchFamily="2" charset="2"/>
                </a:rPr>
                <a:t></a:t>
              </a:r>
              <a:endParaRPr lang="en-GB" dirty="0">
                <a:sym typeface="Wingdings 2" panose="05020102010507070707" pitchFamily="18" charset="2"/>
              </a:endParaRPr>
            </a:p>
            <a:p>
              <a:pPr algn="r"/>
              <a:endParaRPr lang="en-GB" dirty="0"/>
            </a:p>
          </p:txBody>
        </p:sp>
        <p:sp>
          <p:nvSpPr>
            <p:cNvPr id="12" name="Bent Arrow 11"/>
            <p:cNvSpPr/>
            <p:nvPr/>
          </p:nvSpPr>
          <p:spPr>
            <a:xfrm rot="16200000" flipH="1">
              <a:off x="5310989" y="1188507"/>
              <a:ext cx="711200" cy="1221749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18082" y="3240508"/>
              <a:ext cx="1746406" cy="10526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GB" dirty="0">
                  <a:sym typeface="Wingdings 2" panose="05020102010507070707" pitchFamily="18" charset="2"/>
                </a:rPr>
                <a:t>❸ 2 drops bleach on the grey </a:t>
              </a:r>
              <a:r>
                <a:rPr lang="en-GB" dirty="0" smtClean="0">
                  <a:sym typeface="Wingdings 2" panose="05020102010507070707" pitchFamily="18" charset="2"/>
                </a:rPr>
                <a:t>circle.  </a:t>
              </a:r>
              <a:r>
                <a:rPr lang="en-GB" dirty="0">
                  <a:sym typeface="Wingdings" panose="05000000000000000000" pitchFamily="2" charset="2"/>
                </a:rPr>
                <a:t></a:t>
              </a:r>
              <a:endParaRPr lang="en-GB" dirty="0">
                <a:sym typeface="Wingdings 2" panose="05020102010507070707" pitchFamily="18" charset="2"/>
              </a:endParaRPr>
            </a:p>
            <a:p>
              <a:pPr algn="r"/>
              <a:endParaRPr lang="en-GB" dirty="0"/>
            </a:p>
          </p:txBody>
        </p:sp>
        <p:sp>
          <p:nvSpPr>
            <p:cNvPr id="14" name="Right Arrow 13"/>
            <p:cNvSpPr/>
            <p:nvPr/>
          </p:nvSpPr>
          <p:spPr>
            <a:xfrm rot="10800000">
              <a:off x="5806056" y="4091434"/>
              <a:ext cx="1412025" cy="2756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77463" y="4929862"/>
              <a:ext cx="2689555" cy="9058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GB" dirty="0">
                  <a:sym typeface="Wingdings 2" panose="05020102010507070707" pitchFamily="18" charset="2"/>
                </a:rPr>
                <a:t>❹ 2 drops hydrochloric acid on the grey </a:t>
              </a:r>
              <a:r>
                <a:rPr lang="en-GB" dirty="0" smtClean="0">
                  <a:sym typeface="Wingdings 2" panose="05020102010507070707" pitchFamily="18" charset="2"/>
                </a:rPr>
                <a:t>circle.</a:t>
              </a:r>
              <a:r>
                <a:rPr lang="en-GB" dirty="0">
                  <a:sym typeface="Wingdings 2" panose="05020102010507070707" pitchFamily="18" charset="2"/>
                </a:rPr>
                <a:t>	                     </a:t>
              </a:r>
              <a:r>
                <a:rPr lang="en-GB" dirty="0">
                  <a:sym typeface="Wingdings" panose="05000000000000000000" pitchFamily="2" charset="2"/>
                </a:rPr>
                <a:t></a:t>
              </a:r>
              <a:endParaRPr lang="en-GB" dirty="0">
                <a:sym typeface="Wingdings 2" panose="05020102010507070707" pitchFamily="18" charset="2"/>
              </a:endParaRPr>
            </a:p>
            <a:p>
              <a:pPr algn="r"/>
              <a:endParaRPr lang="en-GB" dirty="0"/>
            </a:p>
          </p:txBody>
        </p:sp>
        <p:sp>
          <p:nvSpPr>
            <p:cNvPr id="16" name="Bent Arrow 15"/>
            <p:cNvSpPr/>
            <p:nvPr/>
          </p:nvSpPr>
          <p:spPr>
            <a:xfrm rot="5400000" flipH="1" flipV="1">
              <a:off x="5310990" y="4832054"/>
              <a:ext cx="711200" cy="1221749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9581" y="5130222"/>
              <a:ext cx="2512379" cy="66830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GB" dirty="0">
                  <a:sym typeface="Wingdings 2" panose="05020102010507070707" pitchFamily="18" charset="2"/>
                </a:rPr>
                <a:t>❺ Place the petri dish over the </a:t>
              </a:r>
              <a:r>
                <a:rPr lang="en-GB" dirty="0" smtClean="0">
                  <a:sym typeface="Wingdings 2" panose="05020102010507070707" pitchFamily="18" charset="2"/>
                </a:rPr>
                <a:t>drops.</a:t>
              </a:r>
              <a:r>
                <a:rPr lang="en-GB" dirty="0">
                  <a:sym typeface="Wingdings 2" panose="05020102010507070707" pitchFamily="18" charset="2"/>
                </a:rPr>
                <a:t>	    </a:t>
              </a:r>
              <a:r>
                <a:rPr lang="en-GB" dirty="0">
                  <a:sym typeface="Wingdings" panose="05000000000000000000" pitchFamily="2" charset="2"/>
                </a:rPr>
                <a:t></a:t>
              </a:r>
              <a:endParaRPr lang="en-GB" dirty="0">
                <a:sym typeface="Wingdings 2" panose="05020102010507070707" pitchFamily="18" charset="2"/>
              </a:endParaRPr>
            </a:p>
            <a:p>
              <a:pPr algn="r"/>
              <a:endParaRPr lang="en-GB" dirty="0"/>
            </a:p>
          </p:txBody>
        </p:sp>
        <p:sp>
          <p:nvSpPr>
            <p:cNvPr id="18" name="Bent Arrow 17"/>
            <p:cNvSpPr/>
            <p:nvPr/>
          </p:nvSpPr>
          <p:spPr>
            <a:xfrm rot="16200000" flipV="1">
              <a:off x="2967235" y="4832054"/>
              <a:ext cx="711200" cy="1221749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 rot="950307" flipH="1">
              <a:off x="1694929" y="2214634"/>
              <a:ext cx="889000" cy="889000"/>
              <a:chOff x="3416300" y="2501900"/>
              <a:chExt cx="889000" cy="889000"/>
            </a:xfrm>
          </p:grpSpPr>
          <p:sp>
            <p:nvSpPr>
              <p:cNvPr id="26" name="Arc 25"/>
              <p:cNvSpPr/>
              <p:nvPr/>
            </p:nvSpPr>
            <p:spPr>
              <a:xfrm rot="13613037">
                <a:off x="3441700" y="2527300"/>
                <a:ext cx="889000" cy="83820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3416300" y="25146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3416300" y="29210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Oval 28"/>
              <p:cNvSpPr/>
              <p:nvPr/>
            </p:nvSpPr>
            <p:spPr>
              <a:xfrm>
                <a:off x="3441700" y="2768600"/>
                <a:ext cx="139700" cy="33020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31429" y="2324414"/>
              <a:ext cx="1567409" cy="952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GB" dirty="0">
                  <a:sym typeface="Wingdings 2" panose="05020102010507070707" pitchFamily="18" charset="2"/>
                </a:rPr>
                <a:t>❻ Observe the white </a:t>
              </a:r>
              <a:r>
                <a:rPr lang="en-GB" dirty="0" smtClean="0">
                  <a:sym typeface="Wingdings 2" panose="05020102010507070707" pitchFamily="18" charset="2"/>
                </a:rPr>
                <a:t>drops.</a:t>
              </a:r>
              <a:r>
                <a:rPr lang="en-GB" dirty="0">
                  <a:sym typeface="Wingdings 2" panose="05020102010507070707" pitchFamily="18" charset="2"/>
                </a:rPr>
                <a:t>	    </a:t>
              </a:r>
              <a:r>
                <a:rPr lang="en-GB" dirty="0">
                  <a:sym typeface="Wingdings" panose="05000000000000000000" pitchFamily="2" charset="2"/>
                </a:rPr>
                <a:t></a:t>
              </a:r>
              <a:endParaRPr lang="en-GB" dirty="0">
                <a:sym typeface="Wingdings 2" panose="05020102010507070707" pitchFamily="18" charset="2"/>
              </a:endParaRPr>
            </a:p>
            <a:p>
              <a:pPr algn="r"/>
              <a:endParaRPr lang="en-GB" dirty="0"/>
            </a:p>
          </p:txBody>
        </p:sp>
        <p:pic>
          <p:nvPicPr>
            <p:cNvPr id="21" name="Picture 20" title="Environmental hazard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6627" y="6290627"/>
              <a:ext cx="535940" cy="5359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1" descr="HSE toxic warning symbol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375" y="6290627"/>
              <a:ext cx="543560" cy="5435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2" descr="May intensify fire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437" y="6314440"/>
              <a:ext cx="534670" cy="5435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36" y="6405562"/>
              <a:ext cx="476250" cy="428625"/>
            </a:xfrm>
            <a:prstGeom prst="rect">
              <a:avLst/>
            </a:prstGeom>
          </p:spPr>
        </p:pic>
        <p:pic>
          <p:nvPicPr>
            <p:cNvPr id="25" name="Picture 24" title="Moderate hazard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913" y="6297490"/>
              <a:ext cx="546735" cy="54673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6928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99592" y="729010"/>
            <a:ext cx="6985396" cy="1079500"/>
          </a:xfrm>
        </p:spPr>
        <p:txBody>
          <a:bodyPr/>
          <a:lstStyle/>
          <a:p>
            <a:r>
              <a:rPr lang="en-GB" dirty="0"/>
              <a:t>Example outcome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4228" y="1682175"/>
            <a:ext cx="7080456" cy="4699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9087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</TotalTime>
  <Words>65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Wingdings 2</vt:lpstr>
      <vt:lpstr>Office Theme</vt:lpstr>
      <vt:lpstr>Microscale diffusion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Microscale diffusion</dc:title>
  <dc:creator>Matt Baldwin</dc:creator>
  <cp:keywords/>
  <dc:description>From [article title], Education in Chemistry, [article URL]</dc:description>
  <cp:lastModifiedBy>Lisa Clatworthy</cp:lastModifiedBy>
  <cp:revision>55</cp:revision>
  <dcterms:created xsi:type="dcterms:W3CDTF">2013-06-04T12:27:23Z</dcterms:created>
  <dcterms:modified xsi:type="dcterms:W3CDTF">2019-03-14T14:03:33Z</dcterms:modified>
  <cp:category>From How to teach states of matter and particle theory, Education in Chemistry, rsc.li/2FbheGB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