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92" r:id="rId2"/>
    <p:sldId id="318" r:id="rId3"/>
    <p:sldId id="319" r:id="rId4"/>
    <p:sldId id="320" r:id="rId5"/>
    <p:sldId id="322" r:id="rId6"/>
    <p:sldId id="324" r:id="rId7"/>
    <p:sldId id="326" r:id="rId8"/>
    <p:sldId id="314" r:id="rId9"/>
    <p:sldId id="316" r:id="rId10"/>
    <p:sldId id="328" r:id="rId11"/>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F4CFD5"/>
    <a:srgbClr val="E6F1EF"/>
    <a:srgbClr val="006F62"/>
    <a:srgbClr val="EDF6F9"/>
    <a:srgbClr val="48A9C5"/>
    <a:srgbClr val="FAE7EA"/>
    <a:srgbClr val="F7DBE0"/>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53" autoAdjust="0"/>
    <p:restoredTop sz="86385" autoAdjust="0"/>
  </p:normalViewPr>
  <p:slideViewPr>
    <p:cSldViewPr snapToGrid="0" snapToObjects="1">
      <p:cViewPr varScale="1">
        <p:scale>
          <a:sx n="95" d="100"/>
          <a:sy n="95" d="100"/>
        </p:scale>
        <p:origin x="642" y="72"/>
      </p:cViewPr>
      <p:guideLst/>
    </p:cSldViewPr>
  </p:slideViewPr>
  <p:outlineViewPr>
    <p:cViewPr>
      <p:scale>
        <a:sx n="33" d="100"/>
        <a:sy n="33" d="100"/>
      </p:scale>
      <p:origin x="0" y="-261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F595D252-98DF-4CE2-BA60-ED54021A6AD0}" type="datetimeFigureOut">
              <a:rPr lang="en-GB" smtClean="0"/>
              <a:t>23/02/2023</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8975" y="4822825"/>
            <a:ext cx="5510213" cy="39449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8650"/>
            <a:ext cx="2984500"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02075" y="9518650"/>
            <a:ext cx="2984500" cy="501650"/>
          </a:xfrm>
          <a:prstGeom prst="rect">
            <a:avLst/>
          </a:prstGeom>
        </p:spPr>
        <p:txBody>
          <a:bodyPr vert="horz" lIns="91440" tIns="45720" rIns="91440" bIns="45720" rtlCol="0" anchor="b"/>
          <a:lstStyle>
            <a:lvl1pPr algn="r">
              <a:defRPr sz="1200"/>
            </a:lvl1pPr>
          </a:lstStyle>
          <a:p>
            <a:fld id="{3C9C3AED-118E-4C0F-AA40-4EF8DAFA151A}" type="slidenum">
              <a:rPr lang="en-GB" smtClean="0"/>
              <a:t>‹#›</a:t>
            </a:fld>
            <a:endParaRPr lang="en-GB"/>
          </a:p>
        </p:txBody>
      </p:sp>
    </p:spTree>
    <p:extLst>
      <p:ext uri="{BB962C8B-B14F-4D97-AF65-F5344CB8AC3E}">
        <p14:creationId xmlns:p14="http://schemas.microsoft.com/office/powerpoint/2010/main" val="3774441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Question from </a:t>
            </a:r>
            <a:r>
              <a:rPr lang="en-GB" sz="1800" dirty="0">
                <a:solidFill>
                  <a:srgbClr val="000000"/>
                </a:solidFill>
                <a:effectLst/>
                <a:latin typeface="Arial" panose="020B0604020202020204" pitchFamily="34" charset="0"/>
                <a:ea typeface="Calibri" panose="020F0502020204030204" pitchFamily="34" charset="0"/>
              </a:rPr>
              <a:t>AQA GCSE Chemistry Foundation CH2FP, June 2014, Q7</a:t>
            </a:r>
            <a:endParaRPr lang="en-GB" dirty="0"/>
          </a:p>
        </p:txBody>
      </p:sp>
      <p:sp>
        <p:nvSpPr>
          <p:cNvPr id="4" name="Slide Number Placeholder 3"/>
          <p:cNvSpPr>
            <a:spLocks noGrp="1"/>
          </p:cNvSpPr>
          <p:nvPr>
            <p:ph type="sldNum" sz="quarter" idx="5"/>
          </p:nvPr>
        </p:nvSpPr>
        <p:spPr/>
        <p:txBody>
          <a:bodyPr/>
          <a:lstStyle/>
          <a:p>
            <a:fld id="{3C9C3AED-118E-4C0F-AA40-4EF8DAFA151A}" type="slidenum">
              <a:rPr lang="en-GB" smtClean="0"/>
              <a:t>3</a:t>
            </a:fld>
            <a:endParaRPr lang="en-GB"/>
          </a:p>
        </p:txBody>
      </p:sp>
    </p:spTree>
    <p:extLst>
      <p:ext uri="{BB962C8B-B14F-4D97-AF65-F5344CB8AC3E}">
        <p14:creationId xmlns:p14="http://schemas.microsoft.com/office/powerpoint/2010/main" val="1398577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Question after </a:t>
            </a:r>
            <a:r>
              <a:rPr lang="en-GB" sz="1200" dirty="0">
                <a:solidFill>
                  <a:srgbClr val="000000"/>
                </a:solidFill>
                <a:effectLst/>
                <a:latin typeface="Arial" panose="020B0604020202020204" pitchFamily="34" charset="0"/>
                <a:ea typeface="Calibri" panose="020F0502020204030204" pitchFamily="34" charset="0"/>
              </a:rPr>
              <a:t>AQA GCSE Chemistry Foundation CH2FP, June 2014, Q7</a:t>
            </a:r>
            <a:endParaRPr lang="en-GB" dirty="0"/>
          </a:p>
          <a:p>
            <a:endParaRPr lang="en-GB" dirty="0"/>
          </a:p>
        </p:txBody>
      </p:sp>
      <p:sp>
        <p:nvSpPr>
          <p:cNvPr id="4" name="Slide Number Placeholder 3"/>
          <p:cNvSpPr>
            <a:spLocks noGrp="1"/>
          </p:cNvSpPr>
          <p:nvPr>
            <p:ph type="sldNum" sz="quarter" idx="5"/>
          </p:nvPr>
        </p:nvSpPr>
        <p:spPr/>
        <p:txBody>
          <a:bodyPr/>
          <a:lstStyle/>
          <a:p>
            <a:fld id="{3C9C3AED-118E-4C0F-AA40-4EF8DAFA151A}" type="slidenum">
              <a:rPr lang="en-GB" smtClean="0"/>
              <a:t>8</a:t>
            </a:fld>
            <a:endParaRPr lang="en-GB"/>
          </a:p>
        </p:txBody>
      </p:sp>
    </p:spTree>
    <p:extLst>
      <p:ext uri="{BB962C8B-B14F-4D97-AF65-F5344CB8AC3E}">
        <p14:creationId xmlns:p14="http://schemas.microsoft.com/office/powerpoint/2010/main" val="369685225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s://rsc.li/2UfBalB"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8">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pic>
        <p:nvPicPr>
          <p:cNvPr id="4" name="Picture 3">
            <a:extLst>
              <a:ext uri="{FF2B5EF4-FFF2-40B4-BE49-F238E27FC236}">
                <a16:creationId xmlns:a16="http://schemas.microsoft.com/office/drawing/2014/main" id="{500BAFC7-69D9-B349-14AF-6B03B04B7B64}"/>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2/23/2023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39999" y="1980000"/>
            <a:ext cx="5978495" cy="2447034"/>
          </a:xfrm>
        </p:spPr>
        <p:txBody>
          <a:bodyPr/>
          <a:lstStyle/>
          <a:p>
            <a:r>
              <a:rPr lang="en-GB" dirty="0"/>
              <a:t>Exploding questions: structure and bonding</a:t>
            </a:r>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39998" y="319669"/>
            <a:ext cx="10080000" cy="440661"/>
          </a:xfrm>
        </p:spPr>
        <p:txBody>
          <a:bodyPr/>
          <a:lstStyle/>
          <a:p>
            <a:r>
              <a:rPr lang="en-US" dirty="0"/>
              <a:t>Marking guidance</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1250100358"/>
              </p:ext>
            </p:extLst>
          </p:nvPr>
        </p:nvGraphicFramePr>
        <p:xfrm>
          <a:off x="539998" y="880362"/>
          <a:ext cx="10528051" cy="2732053"/>
        </p:xfrm>
        <a:graphic>
          <a:graphicData uri="http://schemas.openxmlformats.org/drawingml/2006/table">
            <a:tbl>
              <a:tblPr firstRow="1" bandRow="1">
                <a:tableStyleId>{5C22544A-7EE6-4342-B048-85BDC9FD1C3A}</a:tableStyleId>
              </a:tblPr>
              <a:tblGrid>
                <a:gridCol w="2146052">
                  <a:extLst>
                    <a:ext uri="{9D8B030D-6E8A-4147-A177-3AD203B41FA5}">
                      <a16:colId xmlns:a16="http://schemas.microsoft.com/office/drawing/2014/main" val="3287607563"/>
                    </a:ext>
                  </a:extLst>
                </a:gridCol>
                <a:gridCol w="8381999">
                  <a:extLst>
                    <a:ext uri="{9D8B030D-6E8A-4147-A177-3AD203B41FA5}">
                      <a16:colId xmlns:a16="http://schemas.microsoft.com/office/drawing/2014/main" val="1723039764"/>
                    </a:ext>
                  </a:extLst>
                </a:gridCol>
              </a:tblGrid>
              <a:tr h="432000">
                <a:tc>
                  <a:txBody>
                    <a:bodyPr/>
                    <a:lstStyle/>
                    <a:p>
                      <a:pPr algn="l"/>
                      <a:r>
                        <a:rPr lang="en-US" sz="1500" b="1" i="0" dirty="0">
                          <a:latin typeface="Century Gothic" panose="020B0502020202020204" pitchFamily="34" charset="0"/>
                        </a:rPr>
                        <a:t>Level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Criteria</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0 marks</a:t>
                      </a:r>
                      <a:r>
                        <a:rPr lang="en-GB" sz="1600" b="0" dirty="0">
                          <a:latin typeface="Century Gothic" panose="020B0502020202020204" pitchFamily="34" charset="0"/>
                          <a:ea typeface="Times New Roman" panose="02020603050405020304" pitchFamily="18" charset="0"/>
                          <a:cs typeface="Times New Roman" panose="02020603050405020304" pitchFamily="18" charset="0"/>
                        </a:rPr>
                        <a:t> </a:t>
                      </a: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No relevant content</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1 (1–2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0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Up to two marks can be given for any of the description statements given below. </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3 (3–4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2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There must be either a description statement and an explanation about one substance </a:t>
                      </a:r>
                      <a:r>
                        <a:rPr lang="en-GB" sz="1600" b="1" dirty="0">
                          <a:solidFill>
                            <a:srgbClr val="000000"/>
                          </a:solidFill>
                          <a:effectLst/>
                          <a:latin typeface="Century Gothic" panose="020B0502020202020204" pitchFamily="34" charset="0"/>
                          <a:ea typeface="Times New Roman" panose="02020603050405020304" pitchFamily="18" charset="0"/>
                        </a:rPr>
                        <a:t>or </a:t>
                      </a:r>
                      <a:r>
                        <a:rPr lang="en-GB" sz="1600" dirty="0">
                          <a:solidFill>
                            <a:srgbClr val="000000"/>
                          </a:solidFill>
                          <a:effectLst/>
                          <a:latin typeface="Century Gothic" panose="020B0502020202020204" pitchFamily="34" charset="0"/>
                          <a:ea typeface="Times New Roman" panose="02020603050405020304" pitchFamily="18" charset="0"/>
                        </a:rPr>
                        <a:t>description statements about both substances.</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3 (5–6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0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Descriptions and explanations of </a:t>
                      </a:r>
                      <a:r>
                        <a:rPr lang="en-GB" sz="1600" b="1" dirty="0">
                          <a:solidFill>
                            <a:srgbClr val="000000"/>
                          </a:solidFill>
                          <a:effectLst/>
                          <a:latin typeface="Century Gothic" panose="020B0502020202020204" pitchFamily="34" charset="0"/>
                          <a:ea typeface="Times New Roman" panose="02020603050405020304" pitchFamily="18" charset="0"/>
                        </a:rPr>
                        <a:t>both</a:t>
                      </a:r>
                      <a:r>
                        <a:rPr lang="en-GB" sz="1600" dirty="0">
                          <a:solidFill>
                            <a:srgbClr val="000000"/>
                          </a:solidFill>
                          <a:effectLst/>
                          <a:latin typeface="Century Gothic" panose="020B0502020202020204" pitchFamily="34" charset="0"/>
                          <a:ea typeface="Times New Roman" panose="02020603050405020304" pitchFamily="18" charset="0"/>
                        </a:rPr>
                        <a:t> substances must be included. </a:t>
                      </a:r>
                    </a:p>
                    <a:p>
                      <a:pPr indent="-226695" algn="l">
                        <a:lnSpc>
                          <a:spcPct val="12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Please note that not all points must be included to be awarded full marks. Key points can be found in bold.</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439372766"/>
                  </a:ext>
                </a:extLst>
              </a:tr>
            </a:tbl>
          </a:graphicData>
        </a:graphic>
      </p:graphicFrame>
      <p:sp>
        <p:nvSpPr>
          <p:cNvPr id="7" name="Vertical Title 1">
            <a:extLst>
              <a:ext uri="{FF2B5EF4-FFF2-40B4-BE49-F238E27FC236}">
                <a16:creationId xmlns:a16="http://schemas.microsoft.com/office/drawing/2014/main" id="{F5535C47-19FF-734C-86EE-239D0006296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Example </a:t>
            </a:r>
            <a:r>
              <a:rPr lang="en-GB" sz="2200" b="1" dirty="0">
                <a:solidFill>
                  <a:schemeClr val="bg1"/>
                </a:solidFill>
                <a:latin typeface="Century Gothic" panose="020B0502020202020204" pitchFamily="34" charset="0"/>
              </a:rPr>
              <a:t>two</a:t>
            </a:r>
            <a:endParaRPr lang="en-US" sz="2200" b="1" i="0" dirty="0">
              <a:solidFill>
                <a:schemeClr val="bg1"/>
              </a:solidFill>
              <a:latin typeface="Century Gothic" panose="020B0502020202020204" pitchFamily="34" charset="0"/>
            </a:endParaRPr>
          </a:p>
        </p:txBody>
      </p:sp>
      <p:sp>
        <p:nvSpPr>
          <p:cNvPr id="2" name="TextBox 1">
            <a:extLst>
              <a:ext uri="{FF2B5EF4-FFF2-40B4-BE49-F238E27FC236}">
                <a16:creationId xmlns:a16="http://schemas.microsoft.com/office/drawing/2014/main" id="{82FB4408-BE1F-34C7-7A4A-A1CA15E817B7}"/>
              </a:ext>
            </a:extLst>
          </p:cNvPr>
          <p:cNvSpPr txBox="1"/>
          <p:nvPr/>
        </p:nvSpPr>
        <p:spPr>
          <a:xfrm>
            <a:off x="482849" y="3497982"/>
            <a:ext cx="10585200" cy="3038460"/>
          </a:xfrm>
          <a:prstGeom prst="rect">
            <a:avLst/>
          </a:prstGeom>
          <a:noFill/>
        </p:spPr>
        <p:txBody>
          <a:bodyPr wrap="square">
            <a:spAutoFit/>
          </a:bodyPr>
          <a:lstStyle/>
          <a:p>
            <a:pPr>
              <a:lnSpc>
                <a:spcPct val="107000"/>
              </a:lnSpc>
            </a:pPr>
            <a:endParaRPr lang="en-GB" sz="14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a:lnSpc>
                <a:spcPct val="107000"/>
              </a:lnSpc>
            </a:pPr>
            <a:r>
              <a:rPr lang="en-GB" sz="2000" b="1" dirty="0">
                <a:solidFill>
                  <a:srgbClr val="C00000"/>
                </a:solidFill>
                <a:effectLst/>
                <a:latin typeface="Century Gothic" panose="020B0502020202020204" pitchFamily="34" charset="0"/>
                <a:ea typeface="Times New Roman" panose="02020603050405020304" pitchFamily="18" charset="0"/>
                <a:cs typeface="Times New Roman" panose="02020603050405020304" pitchFamily="18" charset="0"/>
              </a:rPr>
              <a:t>Examples of chemistry points made in response</a:t>
            </a:r>
            <a:endParaRPr lang="en-GB" sz="500" dirty="0">
              <a:solidFill>
                <a:srgbClr val="C00000"/>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a:lnSpc>
                <a:spcPct val="107000"/>
              </a:lnSpc>
            </a:pPr>
            <a:r>
              <a:rPr lang="en-GB" b="1" dirty="0">
                <a:effectLst/>
                <a:latin typeface="Century Gothic" panose="020B0502020202020204" pitchFamily="34" charset="0"/>
                <a:ea typeface="Times New Roman" panose="02020603050405020304" pitchFamily="18" charset="0"/>
                <a:cs typeface="Times New Roman" panose="02020603050405020304" pitchFamily="18" charset="0"/>
              </a:rPr>
              <a:t>Carbon dioxide:</a:t>
            </a:r>
            <a:endParaRPr lang="en-GB"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Structure: simple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molecules are formed.</a:t>
            </a: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Bonding: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covalent bonds between atoms.</a:t>
            </a:r>
          </a:p>
          <a:p>
            <a:pPr>
              <a:lnSpc>
                <a:spcPct val="107000"/>
              </a:lnSpc>
              <a:buClr>
                <a:srgbClr val="C00000"/>
              </a:buClr>
            </a:pPr>
            <a:r>
              <a:rPr lang="en-GB" sz="1600" i="1" dirty="0">
                <a:solidFill>
                  <a:srgbClr val="C8102E"/>
                </a:solidFill>
                <a:effectLst/>
                <a:latin typeface="Century Gothic" panose="020B0502020202020204" pitchFamily="34" charset="0"/>
                <a:ea typeface="Calibri" panose="020F0502020204030204" pitchFamily="34" charset="0"/>
              </a:rPr>
              <a:t>Explanation of why it is a gas </a:t>
            </a:r>
            <a:r>
              <a:rPr lang="en-GB" sz="1600" dirty="0">
                <a:solidFill>
                  <a:srgbClr val="C8102E"/>
                </a:solidFill>
                <a:effectLst/>
                <a:latin typeface="Calibri" panose="020F0502020204030204" pitchFamily="34" charset="0"/>
                <a:ea typeface="Calibri" panose="020F0502020204030204" pitchFamily="34" charset="0"/>
              </a:rPr>
              <a:t> </a:t>
            </a:r>
            <a:endParaRPr lang="en-GB" sz="1600" dirty="0">
              <a:solidFill>
                <a:srgbClr val="C8102E"/>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W</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eak attraction between molecules.</a:t>
            </a: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Weak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intermolecular </a:t>
            </a:r>
            <a:r>
              <a:rPr lang="en-GB" sz="1600" b="1" dirty="0">
                <a:latin typeface="Century Gothic" panose="020B0502020202020204" pitchFamily="34" charset="0"/>
                <a:ea typeface="Times New Roman" panose="02020603050405020304" pitchFamily="18" charset="0"/>
                <a:cs typeface="Times New Roman" panose="02020603050405020304" pitchFamily="18" charset="0"/>
              </a:rPr>
              <a:t>forces</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 </a:t>
            </a:r>
            <a:r>
              <a:rPr lang="en-GB" sz="1600" b="1" dirty="0">
                <a:latin typeface="Century Gothic" panose="020B0502020202020204" pitchFamily="34" charset="0"/>
                <a:ea typeface="Times New Roman" panose="02020603050405020304" pitchFamily="18" charset="0"/>
                <a:cs typeface="Times New Roman" panose="02020603050405020304" pitchFamily="18" charset="0"/>
              </a:rPr>
              <a:t>take little energy </a:t>
            </a:r>
          </a:p>
          <a:p>
            <a:pPr>
              <a:lnSpc>
                <a:spcPct val="107000"/>
              </a:lnSpc>
              <a:buClr>
                <a:srgbClr val="C00000"/>
              </a:buCl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     to overcome</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a:t>
            </a:r>
            <a:endParaRPr lang="en-GB" sz="16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Carbon dioxide has a low boiling point.</a:t>
            </a:r>
          </a:p>
          <a:p>
            <a:pPr algn="r">
              <a:lnSpc>
                <a:spcPct val="107000"/>
              </a:lnSpc>
            </a:pPr>
            <a:endParaRPr lang="en-GB" sz="1400" dirty="0">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B9B2DAEF-F9DB-CA72-0909-F843188D4DBF}"/>
              </a:ext>
            </a:extLst>
          </p:cNvPr>
          <p:cNvSpPr txBox="1"/>
          <p:nvPr/>
        </p:nvSpPr>
        <p:spPr>
          <a:xfrm>
            <a:off x="5413972" y="4041322"/>
            <a:ext cx="5787428" cy="2773452"/>
          </a:xfrm>
          <a:prstGeom prst="rect">
            <a:avLst/>
          </a:prstGeom>
          <a:noFill/>
        </p:spPr>
        <p:txBody>
          <a:bodyPr wrap="square" rtlCol="0">
            <a:spAutoFit/>
          </a:bodyPr>
          <a:lstStyle/>
          <a:p>
            <a:pPr>
              <a:lnSpc>
                <a:spcPct val="107000"/>
              </a:lnSpc>
            </a:pPr>
            <a:r>
              <a:rPr lang="en-GB" sz="1800" b="1" dirty="0">
                <a:effectLst/>
                <a:latin typeface="Century Gothic" panose="020B0502020202020204" pitchFamily="34" charset="0"/>
                <a:ea typeface="Times New Roman" panose="02020603050405020304" pitchFamily="18" charset="0"/>
                <a:cs typeface="Times New Roman" panose="02020603050405020304" pitchFamily="18" charset="0"/>
              </a:rPr>
              <a:t>Diamond:</a:t>
            </a:r>
            <a:endParaRPr lang="en-GB" sz="18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Structure:</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 d</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iamond is a </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giant</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 covalent molecule.</a:t>
            </a:r>
            <a:endParaRPr lang="en-GB" sz="1600" dirty="0">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Bonding: </a:t>
            </a:r>
            <a:r>
              <a:rPr lang="en-GB" sz="1600" b="1" dirty="0">
                <a:latin typeface="Century Gothic" panose="020B0502020202020204" pitchFamily="34" charset="0"/>
                <a:ea typeface="Times New Roman" panose="02020603050405020304" pitchFamily="18" charset="0"/>
                <a:cs typeface="Times New Roman" panose="02020603050405020304" pitchFamily="18" charset="0"/>
              </a:rPr>
              <a:t>covalent</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 bonds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between carbon atoms.</a:t>
            </a:r>
          </a:p>
          <a:p>
            <a:pPr>
              <a:lnSpc>
                <a:spcPct val="107000"/>
              </a:lnSpc>
              <a:buClr>
                <a:srgbClr val="C00000"/>
              </a:buClr>
            </a:pPr>
            <a:r>
              <a:rPr lang="en-GB" sz="1600" i="1" dirty="0">
                <a:solidFill>
                  <a:srgbClr val="C8102E"/>
                </a:solidFill>
                <a:effectLst/>
                <a:latin typeface="Century Gothic" panose="020B0502020202020204" pitchFamily="34" charset="0"/>
                <a:ea typeface="Calibri" panose="020F0502020204030204" pitchFamily="34" charset="0"/>
              </a:rPr>
              <a:t>Explanation of why it is a solid </a:t>
            </a:r>
            <a:r>
              <a:rPr lang="en-GB" sz="1600" dirty="0">
                <a:solidFill>
                  <a:srgbClr val="C8102E"/>
                </a:solidFill>
                <a:effectLst/>
                <a:latin typeface="Calibri" panose="020F0502020204030204" pitchFamily="34" charset="0"/>
                <a:ea typeface="Calibri" panose="020F0502020204030204" pitchFamily="34" charset="0"/>
              </a:rPr>
              <a:t> </a:t>
            </a:r>
            <a:endParaRPr lang="en-GB" sz="1600" dirty="0">
              <a:solidFill>
                <a:srgbClr val="C8102E"/>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The </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bonds are strong.</a:t>
            </a: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E</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ach carbon atom forms four bonds with other carbon atoms.</a:t>
            </a: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Lots </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of energy needed to break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bonds.</a:t>
            </a:r>
          </a:p>
          <a:p>
            <a:pPr marL="285750" indent="-285750">
              <a:lnSpc>
                <a:spcPct val="107000"/>
              </a:lnSpc>
              <a:buClr>
                <a:srgbClr val="C00000"/>
              </a:buClr>
              <a:buFont typeface="Arial" panose="020B0604020202020204" pitchFamily="34" charset="0"/>
              <a:buChar cha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Diamond has a high melting point.</a:t>
            </a:r>
          </a:p>
          <a:p>
            <a:endParaRPr lang="en-GB" dirty="0"/>
          </a:p>
        </p:txBody>
      </p:sp>
    </p:spTree>
    <p:extLst>
      <p:ext uri="{BB962C8B-B14F-4D97-AF65-F5344CB8AC3E}">
        <p14:creationId xmlns:p14="http://schemas.microsoft.com/office/powerpoint/2010/main" val="2456459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p:txBody>
          <a:bodyPr>
            <a:normAutofit/>
          </a:bodyPr>
          <a:lstStyle/>
          <a:p>
            <a:pPr marL="342900" lvl="0" indent="-342900">
              <a:lnSpc>
                <a:spcPct val="150000"/>
              </a:lnSpc>
              <a:buClr>
                <a:srgbClr val="C8102E"/>
              </a:buClr>
              <a:buFont typeface="+mj-lt"/>
              <a:buAutoNum type="arabicPeriod"/>
            </a:pPr>
            <a:r>
              <a:rPr lang="en-GB" sz="2400" dirty="0">
                <a:ea typeface="Calibri" panose="020F0502020204030204" pitchFamily="34" charset="0"/>
                <a:cs typeface="Arial" panose="020B0604020202020204" pitchFamily="34" charset="0"/>
              </a:rPr>
              <a:t>R</a:t>
            </a:r>
            <a:r>
              <a:rPr lang="en-GB" sz="2400" dirty="0">
                <a:effectLst/>
                <a:latin typeface="Century Gothic" panose="020B0502020202020204" pitchFamily="34" charset="0"/>
                <a:ea typeface="Calibri" panose="020F0502020204030204" pitchFamily="34" charset="0"/>
                <a:cs typeface="Arial" panose="020B0604020202020204" pitchFamily="34" charset="0"/>
              </a:rPr>
              <a:t>ecall your prior learning on bonding, structure and the properties of matter and changes of state.</a:t>
            </a:r>
          </a:p>
          <a:p>
            <a:pPr marL="342900" lvl="0" indent="-342900">
              <a:lnSpc>
                <a:spcPct val="150000"/>
              </a:lnSpc>
              <a:buClr>
                <a:srgbClr val="C8102E"/>
              </a:buClr>
              <a:buFont typeface="+mj-lt"/>
              <a:buAutoNum type="arabicPeriod"/>
            </a:pPr>
            <a:endParaRPr lang="en-GB" sz="2400" dirty="0">
              <a:effectLst/>
              <a:latin typeface="Century Gothic" panose="020B0502020202020204" pitchFamily="34" charset="0"/>
              <a:ea typeface="Calibri" panose="020F0502020204030204" pitchFamily="34" charset="0"/>
              <a:cs typeface="Arial" panose="020B0604020202020204" pitchFamily="34" charset="0"/>
            </a:endParaRPr>
          </a:p>
          <a:p>
            <a:pPr marL="342900" lvl="0" indent="-342900">
              <a:lnSpc>
                <a:spcPct val="150000"/>
              </a:lnSpc>
              <a:buClr>
                <a:srgbClr val="C8102E"/>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Develop a technique to tackle extended response exam questions and improve your answers.</a:t>
            </a:r>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329780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214DA967-B924-327F-CD88-375286C57D0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Example one</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D88AFF3C-86D3-0E2D-ED37-F2F9041ED3FE}"/>
              </a:ext>
            </a:extLst>
          </p:cNvPr>
          <p:cNvSpPr>
            <a:spLocks noGrp="1"/>
          </p:cNvSpPr>
          <p:nvPr>
            <p:ph type="title"/>
          </p:nvPr>
        </p:nvSpPr>
        <p:spPr/>
        <p:txBody>
          <a:bodyPr/>
          <a:lstStyle/>
          <a:p>
            <a:r>
              <a:rPr lang="en-GB" dirty="0"/>
              <a:t>Example past-paper question</a:t>
            </a:r>
          </a:p>
        </p:txBody>
      </p:sp>
      <p:sp>
        <p:nvSpPr>
          <p:cNvPr id="3" name="Content Placeholder 2">
            <a:extLst>
              <a:ext uri="{FF2B5EF4-FFF2-40B4-BE49-F238E27FC236}">
                <a16:creationId xmlns:a16="http://schemas.microsoft.com/office/drawing/2014/main" id="{C9AA7FF9-EAB3-8107-2D75-ECC84A00B946}"/>
              </a:ext>
            </a:extLst>
          </p:cNvPr>
          <p:cNvSpPr>
            <a:spLocks noGrp="1"/>
          </p:cNvSpPr>
          <p:nvPr>
            <p:ph idx="1"/>
          </p:nvPr>
        </p:nvSpPr>
        <p:spPr>
          <a:xfrm>
            <a:off x="540000" y="1223788"/>
            <a:ext cx="10405640" cy="5358086"/>
          </a:xfrm>
        </p:spPr>
        <p:txBody>
          <a:bodyPr>
            <a:normAutofit lnSpcReduction="10000"/>
          </a:bodyPr>
          <a:lstStyle/>
          <a:p>
            <a:pPr marL="0" indent="0">
              <a:buNone/>
            </a:pPr>
            <a:r>
              <a:rPr lang="en-GB" dirty="0"/>
              <a:t>Explain why chlorine (</a:t>
            </a:r>
            <a:r>
              <a:rPr lang="en-GB" dirty="0">
                <a:latin typeface="Cambria Math" panose="02040503050406030204" pitchFamily="18" charset="0"/>
                <a:ea typeface="Cambria Math" panose="02040503050406030204" pitchFamily="18" charset="0"/>
              </a:rPr>
              <a:t>Cl</a:t>
            </a:r>
            <a:r>
              <a:rPr lang="en-GB" baseline="-25000" dirty="0">
                <a:latin typeface="Cambria Math" panose="02040503050406030204" pitchFamily="18" charset="0"/>
                <a:ea typeface="Cambria Math" panose="02040503050406030204" pitchFamily="18" charset="0"/>
              </a:rPr>
              <a:t>2</a:t>
            </a:r>
            <a:r>
              <a:rPr lang="en-GB" dirty="0"/>
              <a:t>) is a gas at room temperature, but sodium chloride (</a:t>
            </a:r>
            <a:r>
              <a:rPr lang="en-GB" dirty="0">
                <a:latin typeface="Cambria Math" panose="02040503050406030204" pitchFamily="18" charset="0"/>
                <a:ea typeface="Cambria Math" panose="02040503050406030204" pitchFamily="18" charset="0"/>
              </a:rPr>
              <a:t>NaCl</a:t>
            </a:r>
            <a:r>
              <a:rPr lang="en-GB" dirty="0"/>
              <a:t>) is a solid at room temperature.</a:t>
            </a:r>
          </a:p>
          <a:p>
            <a:pPr marL="0" indent="0">
              <a:buNone/>
            </a:pPr>
            <a:endParaRPr lang="en-GB" dirty="0"/>
          </a:p>
          <a:p>
            <a:pPr marL="0" indent="0" algn="ctr">
              <a:buNone/>
            </a:pPr>
            <a:r>
              <a:rPr lang="en-GB" b="1" dirty="0"/>
              <a:t>Chlorine	             Sodium chloride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Include a description of the bonding and structure of chlorine and sodium chloride in your answer.</a:t>
            </a:r>
          </a:p>
          <a:p>
            <a:pPr marL="0" indent="0" algn="r">
              <a:buNone/>
            </a:pPr>
            <a:r>
              <a:rPr lang="en-GB" b="1" dirty="0">
                <a:solidFill>
                  <a:srgbClr val="C8102E"/>
                </a:solidFill>
              </a:rPr>
              <a:t>6 marks</a:t>
            </a:r>
            <a:endParaRPr lang="en-GB" b="1" dirty="0"/>
          </a:p>
          <a:p>
            <a:pPr marL="0" indent="0">
              <a:buNone/>
            </a:pPr>
            <a:endParaRPr lang="en-GB" dirty="0"/>
          </a:p>
          <a:p>
            <a:pPr marL="0" indent="0">
              <a:buNone/>
            </a:pPr>
            <a:endParaRPr lang="en-GB" dirty="0"/>
          </a:p>
        </p:txBody>
      </p:sp>
      <p:pic>
        <p:nvPicPr>
          <p:cNvPr id="6" name="Picture 5" descr="The structural formula of chlorine (Cl2) showing Cl-Cl.">
            <a:extLst>
              <a:ext uri="{FF2B5EF4-FFF2-40B4-BE49-F238E27FC236}">
                <a16:creationId xmlns:a16="http://schemas.microsoft.com/office/drawing/2014/main" id="{09E99772-5BED-91D9-95BD-5535254C5009}"/>
              </a:ext>
            </a:extLst>
          </p:cNvPr>
          <p:cNvPicPr>
            <a:picLocks noChangeAspect="1"/>
          </p:cNvPicPr>
          <p:nvPr/>
        </p:nvPicPr>
        <p:blipFill>
          <a:blip r:embed="rId3"/>
          <a:stretch>
            <a:fillRect/>
          </a:stretch>
        </p:blipFill>
        <p:spPr>
          <a:xfrm>
            <a:off x="2935088" y="3081873"/>
            <a:ext cx="1709607" cy="522626"/>
          </a:xfrm>
          <a:prstGeom prst="rect">
            <a:avLst/>
          </a:prstGeom>
        </p:spPr>
      </p:pic>
      <p:pic>
        <p:nvPicPr>
          <p:cNvPr id="8" name="Picture 7" descr="A three dimensional diagram of an ionic lattice structure made of alternating large black spheres and smaller grey spheres. The large black spheres are labelled as chloride ions and the small grey spheres are labelled as sodium ions.&#10;">
            <a:extLst>
              <a:ext uri="{FF2B5EF4-FFF2-40B4-BE49-F238E27FC236}">
                <a16:creationId xmlns:a16="http://schemas.microsoft.com/office/drawing/2014/main" id="{E1C6ED53-9519-BD02-9059-22C80E1A64D7}"/>
              </a:ext>
            </a:extLst>
          </p:cNvPr>
          <p:cNvPicPr>
            <a:picLocks noChangeAspect="1"/>
          </p:cNvPicPr>
          <p:nvPr/>
        </p:nvPicPr>
        <p:blipFill>
          <a:blip r:embed="rId4"/>
          <a:stretch>
            <a:fillRect/>
          </a:stretch>
        </p:blipFill>
        <p:spPr>
          <a:xfrm>
            <a:off x="5880498" y="2876985"/>
            <a:ext cx="2190750" cy="1924050"/>
          </a:xfrm>
          <a:prstGeom prst="rect">
            <a:avLst/>
          </a:prstGeom>
        </p:spPr>
      </p:pic>
      <p:sp>
        <p:nvSpPr>
          <p:cNvPr id="9" name="TextBox 8">
            <a:extLst>
              <a:ext uri="{FF2B5EF4-FFF2-40B4-BE49-F238E27FC236}">
                <a16:creationId xmlns:a16="http://schemas.microsoft.com/office/drawing/2014/main" id="{5092DDE3-0975-13F5-0987-F8C1629CA10C}"/>
              </a:ext>
            </a:extLst>
          </p:cNvPr>
          <p:cNvSpPr txBox="1"/>
          <p:nvPr/>
        </p:nvSpPr>
        <p:spPr>
          <a:xfrm>
            <a:off x="7972472" y="2998113"/>
            <a:ext cx="2797521" cy="400110"/>
          </a:xfrm>
          <a:prstGeom prst="rect">
            <a:avLst/>
          </a:prstGeom>
          <a:noFill/>
        </p:spPr>
        <p:txBody>
          <a:bodyPr wrap="square" rtlCol="0">
            <a:spAutoFit/>
          </a:bodyPr>
          <a:lstStyle/>
          <a:p>
            <a:r>
              <a:rPr lang="en-GB" sz="2000" dirty="0">
                <a:latin typeface="Century Gothic" panose="020B0502020202020204" pitchFamily="34" charset="0"/>
              </a:rPr>
              <a:t>Chloride ion (</a:t>
            </a:r>
            <a:r>
              <a:rPr lang="en-GB" sz="2000" dirty="0">
                <a:latin typeface="Cambria Math" panose="02040503050406030204" pitchFamily="18" charset="0"/>
                <a:ea typeface="Cambria Math" panose="02040503050406030204" pitchFamily="18" charset="0"/>
              </a:rPr>
              <a:t>Cl</a:t>
            </a:r>
            <a:r>
              <a:rPr lang="en-GB" sz="2000" baseline="30000" dirty="0">
                <a:latin typeface="Cambria Math" panose="02040503050406030204" pitchFamily="18" charset="0"/>
                <a:ea typeface="Cambria Math" panose="02040503050406030204" pitchFamily="18" charset="0"/>
              </a:rPr>
              <a:t>-</a:t>
            </a:r>
            <a:r>
              <a:rPr lang="en-GB" sz="2000" dirty="0">
                <a:latin typeface="Century Gothic" panose="020B0502020202020204" pitchFamily="34" charset="0"/>
              </a:rPr>
              <a:t>)</a:t>
            </a:r>
          </a:p>
        </p:txBody>
      </p:sp>
      <p:sp>
        <p:nvSpPr>
          <p:cNvPr id="10" name="TextBox 9">
            <a:extLst>
              <a:ext uri="{FF2B5EF4-FFF2-40B4-BE49-F238E27FC236}">
                <a16:creationId xmlns:a16="http://schemas.microsoft.com/office/drawing/2014/main" id="{AE4B2150-15BD-98BC-6D2B-A0D9E7529EBD}"/>
              </a:ext>
            </a:extLst>
          </p:cNvPr>
          <p:cNvSpPr txBox="1"/>
          <p:nvPr/>
        </p:nvSpPr>
        <p:spPr>
          <a:xfrm>
            <a:off x="7997554" y="3404444"/>
            <a:ext cx="2797521" cy="400110"/>
          </a:xfrm>
          <a:prstGeom prst="rect">
            <a:avLst/>
          </a:prstGeom>
          <a:noFill/>
        </p:spPr>
        <p:txBody>
          <a:bodyPr wrap="square" rtlCol="0">
            <a:spAutoFit/>
          </a:bodyPr>
          <a:lstStyle/>
          <a:p>
            <a:r>
              <a:rPr lang="en-GB" sz="2000" dirty="0">
                <a:latin typeface="Century Gothic" panose="020B0502020202020204" pitchFamily="34" charset="0"/>
              </a:rPr>
              <a:t>Sodium ion (</a:t>
            </a:r>
            <a:r>
              <a:rPr lang="en-GB" sz="2000" dirty="0">
                <a:latin typeface="Cambria Math" panose="02040503050406030204" pitchFamily="18" charset="0"/>
                <a:ea typeface="Cambria Math" panose="02040503050406030204" pitchFamily="18" charset="0"/>
              </a:rPr>
              <a:t>Na</a:t>
            </a:r>
            <a:r>
              <a:rPr lang="en-GB" sz="2000" baseline="30000" dirty="0">
                <a:latin typeface="Cambria Math" panose="02040503050406030204" pitchFamily="18" charset="0"/>
                <a:ea typeface="Cambria Math" panose="02040503050406030204" pitchFamily="18" charset="0"/>
              </a:rPr>
              <a:t>+</a:t>
            </a:r>
            <a:r>
              <a:rPr lang="en-GB" sz="2000" dirty="0">
                <a:latin typeface="Century Gothic" panose="020B0502020202020204" pitchFamily="34" charset="0"/>
              </a:rPr>
              <a:t>)</a:t>
            </a:r>
          </a:p>
        </p:txBody>
      </p:sp>
    </p:spTree>
    <p:extLst>
      <p:ext uri="{BB962C8B-B14F-4D97-AF65-F5344CB8AC3E}">
        <p14:creationId xmlns:p14="http://schemas.microsoft.com/office/powerpoint/2010/main" val="20151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214DA967-B924-327F-CD88-375286C57D0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Example one</a:t>
            </a:r>
            <a:endParaRPr lang="en-US" sz="2200" b="1" i="0" dirty="0">
              <a:solidFill>
                <a:schemeClr val="bg1"/>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C9AA7FF9-EAB3-8107-2D75-ECC84A00B946}"/>
              </a:ext>
            </a:extLst>
          </p:cNvPr>
          <p:cNvSpPr>
            <a:spLocks noGrp="1"/>
          </p:cNvSpPr>
          <p:nvPr>
            <p:ph idx="1"/>
          </p:nvPr>
        </p:nvSpPr>
        <p:spPr>
          <a:xfrm>
            <a:off x="540000" y="878186"/>
            <a:ext cx="10405640" cy="5476132"/>
          </a:xfrm>
        </p:spPr>
        <p:txBody>
          <a:bodyPr>
            <a:normAutofit lnSpcReduction="10000"/>
          </a:bodyPr>
          <a:lstStyle/>
          <a:p>
            <a:pPr marL="0" indent="0">
              <a:buNone/>
            </a:pPr>
            <a:r>
              <a:rPr lang="en-GB" dirty="0"/>
              <a:t>Explain why </a:t>
            </a:r>
            <a:r>
              <a:rPr lang="en-GB" u="sng" dirty="0"/>
              <a:t>chlorine</a:t>
            </a:r>
            <a:r>
              <a:rPr lang="en-GB" dirty="0"/>
              <a:t> (</a:t>
            </a:r>
            <a:r>
              <a:rPr lang="en-GB" dirty="0">
                <a:latin typeface="Cambria Math" panose="02040503050406030204" pitchFamily="18" charset="0"/>
                <a:ea typeface="Cambria Math" panose="02040503050406030204" pitchFamily="18" charset="0"/>
              </a:rPr>
              <a:t>Cl</a:t>
            </a:r>
            <a:r>
              <a:rPr lang="en-GB" baseline="-25000" dirty="0">
                <a:latin typeface="Cambria Math" panose="02040503050406030204" pitchFamily="18" charset="0"/>
                <a:ea typeface="Cambria Math" panose="02040503050406030204" pitchFamily="18" charset="0"/>
              </a:rPr>
              <a:t>2</a:t>
            </a:r>
            <a:r>
              <a:rPr lang="en-GB" dirty="0"/>
              <a:t>) is a </a:t>
            </a:r>
            <a:r>
              <a:rPr lang="en-GB" u="sng" dirty="0"/>
              <a:t>gas</a:t>
            </a:r>
            <a:r>
              <a:rPr lang="en-GB" dirty="0"/>
              <a:t> at </a:t>
            </a:r>
            <a:r>
              <a:rPr lang="en-GB" u="sng" dirty="0"/>
              <a:t>room temperature</a:t>
            </a:r>
            <a:r>
              <a:rPr lang="en-GB" dirty="0"/>
              <a:t>, but </a:t>
            </a:r>
            <a:r>
              <a:rPr lang="en-GB" u="sng" dirty="0"/>
              <a:t>sodium chloride </a:t>
            </a:r>
            <a:r>
              <a:rPr lang="en-GB" dirty="0"/>
              <a:t>(</a:t>
            </a:r>
            <a:r>
              <a:rPr lang="en-GB" dirty="0">
                <a:latin typeface="Cambria Math" panose="02040503050406030204" pitchFamily="18" charset="0"/>
                <a:ea typeface="Cambria Math" panose="02040503050406030204" pitchFamily="18" charset="0"/>
              </a:rPr>
              <a:t>NaCl</a:t>
            </a:r>
            <a:r>
              <a:rPr lang="en-GB" dirty="0"/>
              <a:t>) is a </a:t>
            </a:r>
            <a:r>
              <a:rPr lang="en-GB" u="sng" dirty="0"/>
              <a:t>solid</a:t>
            </a:r>
            <a:r>
              <a:rPr lang="en-GB" dirty="0"/>
              <a:t> at room temperature.</a:t>
            </a:r>
          </a:p>
          <a:p>
            <a:pPr marL="0" indent="0">
              <a:buNone/>
            </a:pPr>
            <a:endParaRPr lang="en-GB" dirty="0"/>
          </a:p>
          <a:p>
            <a:pPr marL="0" indent="0" algn="ctr">
              <a:buNone/>
            </a:pPr>
            <a:r>
              <a:rPr lang="en-GB" b="1" dirty="0"/>
              <a:t>Chlorine	             Sodium chloride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Include a description of the </a:t>
            </a:r>
            <a:r>
              <a:rPr lang="en-GB" u="sng" dirty="0"/>
              <a:t>bonding and structure</a:t>
            </a:r>
            <a:r>
              <a:rPr lang="en-GB" dirty="0"/>
              <a:t> of chlorine and sodium chloride in your answer.</a:t>
            </a:r>
          </a:p>
          <a:p>
            <a:pPr marL="0" indent="0" algn="r">
              <a:buNone/>
            </a:pPr>
            <a:r>
              <a:rPr lang="en-GB" b="1" dirty="0">
                <a:solidFill>
                  <a:srgbClr val="C8102E"/>
                </a:solidFill>
              </a:rPr>
              <a:t>6 marks</a:t>
            </a:r>
            <a:endParaRPr lang="en-GB" b="1" dirty="0"/>
          </a:p>
          <a:p>
            <a:pPr marL="0" indent="0">
              <a:buNone/>
            </a:pPr>
            <a:endParaRPr lang="en-GB" dirty="0"/>
          </a:p>
          <a:p>
            <a:pPr marL="0" indent="0">
              <a:buNone/>
            </a:pPr>
            <a:endParaRPr lang="en-GB" dirty="0"/>
          </a:p>
        </p:txBody>
      </p:sp>
      <p:pic>
        <p:nvPicPr>
          <p:cNvPr id="6" name="Picture 5" descr="The structural formula of chlorine (Cl2) showing Cl-Cl.">
            <a:extLst>
              <a:ext uri="{FF2B5EF4-FFF2-40B4-BE49-F238E27FC236}">
                <a16:creationId xmlns:a16="http://schemas.microsoft.com/office/drawing/2014/main" id="{09E99772-5BED-91D9-95BD-5535254C5009}"/>
              </a:ext>
            </a:extLst>
          </p:cNvPr>
          <p:cNvPicPr>
            <a:picLocks noChangeAspect="1"/>
          </p:cNvPicPr>
          <p:nvPr/>
        </p:nvPicPr>
        <p:blipFill>
          <a:blip r:embed="rId2"/>
          <a:stretch>
            <a:fillRect/>
          </a:stretch>
        </p:blipFill>
        <p:spPr>
          <a:xfrm>
            <a:off x="2937220" y="2876985"/>
            <a:ext cx="1709607" cy="522626"/>
          </a:xfrm>
          <a:prstGeom prst="rect">
            <a:avLst/>
          </a:prstGeom>
        </p:spPr>
      </p:pic>
      <p:pic>
        <p:nvPicPr>
          <p:cNvPr id="8" name="Picture 7" descr="A three dimensional diagram of an ionic lattice structure made of alternating large black spheres and smaller grey spheres. The large black spheres are labelled as chloride ions and the small grey spheres are labelled as sodium ions.&#10;&#10;">
            <a:extLst>
              <a:ext uri="{FF2B5EF4-FFF2-40B4-BE49-F238E27FC236}">
                <a16:creationId xmlns:a16="http://schemas.microsoft.com/office/drawing/2014/main" id="{E1C6ED53-9519-BD02-9059-22C80E1A64D7}"/>
              </a:ext>
            </a:extLst>
          </p:cNvPr>
          <p:cNvPicPr>
            <a:picLocks noChangeAspect="1"/>
          </p:cNvPicPr>
          <p:nvPr/>
        </p:nvPicPr>
        <p:blipFill>
          <a:blip r:embed="rId3"/>
          <a:stretch>
            <a:fillRect/>
          </a:stretch>
        </p:blipFill>
        <p:spPr>
          <a:xfrm>
            <a:off x="5806804" y="2600605"/>
            <a:ext cx="2190750" cy="1924050"/>
          </a:xfrm>
          <a:prstGeom prst="rect">
            <a:avLst/>
          </a:prstGeom>
        </p:spPr>
      </p:pic>
      <p:sp>
        <p:nvSpPr>
          <p:cNvPr id="9" name="TextBox 8">
            <a:extLst>
              <a:ext uri="{FF2B5EF4-FFF2-40B4-BE49-F238E27FC236}">
                <a16:creationId xmlns:a16="http://schemas.microsoft.com/office/drawing/2014/main" id="{5092DDE3-0975-13F5-0987-F8C1629CA10C}"/>
              </a:ext>
            </a:extLst>
          </p:cNvPr>
          <p:cNvSpPr txBox="1"/>
          <p:nvPr/>
        </p:nvSpPr>
        <p:spPr>
          <a:xfrm>
            <a:off x="7874125" y="2715120"/>
            <a:ext cx="2797521" cy="430887"/>
          </a:xfrm>
          <a:prstGeom prst="rect">
            <a:avLst/>
          </a:prstGeom>
          <a:noFill/>
        </p:spPr>
        <p:txBody>
          <a:bodyPr wrap="square" rtlCol="0">
            <a:spAutoFit/>
          </a:bodyPr>
          <a:lstStyle/>
          <a:p>
            <a:r>
              <a:rPr lang="en-GB" sz="2200" dirty="0">
                <a:latin typeface="Century Gothic" panose="020B0502020202020204" pitchFamily="34" charset="0"/>
              </a:rPr>
              <a:t>Chloride ion (</a:t>
            </a:r>
            <a:r>
              <a:rPr lang="en-GB" sz="2200" dirty="0">
                <a:latin typeface="Cambria Math" panose="02040503050406030204" pitchFamily="18" charset="0"/>
                <a:ea typeface="Cambria Math" panose="02040503050406030204" pitchFamily="18" charset="0"/>
              </a:rPr>
              <a:t>Cl</a:t>
            </a:r>
            <a:r>
              <a:rPr lang="en-GB" sz="2200" baseline="30000" dirty="0">
                <a:latin typeface="Cambria Math" panose="02040503050406030204" pitchFamily="18" charset="0"/>
                <a:ea typeface="Cambria Math" panose="02040503050406030204" pitchFamily="18" charset="0"/>
              </a:rPr>
              <a:t>-</a:t>
            </a:r>
            <a:r>
              <a:rPr lang="en-GB" sz="2200" dirty="0">
                <a:latin typeface="Century Gothic" panose="020B0502020202020204" pitchFamily="34" charset="0"/>
              </a:rPr>
              <a:t>)</a:t>
            </a:r>
          </a:p>
        </p:txBody>
      </p:sp>
      <p:sp>
        <p:nvSpPr>
          <p:cNvPr id="10" name="TextBox 9">
            <a:extLst>
              <a:ext uri="{FF2B5EF4-FFF2-40B4-BE49-F238E27FC236}">
                <a16:creationId xmlns:a16="http://schemas.microsoft.com/office/drawing/2014/main" id="{AE4B2150-15BD-98BC-6D2B-A0D9E7529EBD}"/>
              </a:ext>
            </a:extLst>
          </p:cNvPr>
          <p:cNvSpPr txBox="1"/>
          <p:nvPr/>
        </p:nvSpPr>
        <p:spPr>
          <a:xfrm>
            <a:off x="7917734" y="3168291"/>
            <a:ext cx="2797521" cy="430887"/>
          </a:xfrm>
          <a:prstGeom prst="rect">
            <a:avLst/>
          </a:prstGeom>
          <a:noFill/>
        </p:spPr>
        <p:txBody>
          <a:bodyPr wrap="square" rtlCol="0">
            <a:spAutoFit/>
          </a:bodyPr>
          <a:lstStyle/>
          <a:p>
            <a:r>
              <a:rPr lang="en-GB" sz="2200" dirty="0">
                <a:latin typeface="Century Gothic" panose="020B0502020202020204" pitchFamily="34" charset="0"/>
              </a:rPr>
              <a:t>Sodium ion (</a:t>
            </a:r>
            <a:r>
              <a:rPr lang="en-GB" sz="2200" dirty="0">
                <a:latin typeface="Cambria Math" panose="02040503050406030204" pitchFamily="18" charset="0"/>
                <a:ea typeface="Cambria Math" panose="02040503050406030204" pitchFamily="18" charset="0"/>
              </a:rPr>
              <a:t>Na</a:t>
            </a:r>
            <a:r>
              <a:rPr lang="en-GB" sz="2200" baseline="30000" dirty="0">
                <a:latin typeface="Cambria Math" panose="02040503050406030204" pitchFamily="18" charset="0"/>
                <a:ea typeface="Cambria Math" panose="02040503050406030204" pitchFamily="18" charset="0"/>
              </a:rPr>
              <a:t>+</a:t>
            </a:r>
            <a:r>
              <a:rPr lang="en-GB" sz="2200" dirty="0">
                <a:latin typeface="Century Gothic" panose="020B0502020202020204" pitchFamily="34" charset="0"/>
              </a:rPr>
              <a:t>)</a:t>
            </a:r>
          </a:p>
        </p:txBody>
      </p:sp>
      <p:sp>
        <p:nvSpPr>
          <p:cNvPr id="11" name="Rectangle 10" descr="A box highlights the command word 'explain'">
            <a:extLst>
              <a:ext uri="{FF2B5EF4-FFF2-40B4-BE49-F238E27FC236}">
                <a16:creationId xmlns:a16="http://schemas.microsoft.com/office/drawing/2014/main" id="{ACC6B6D4-0FE8-108B-B9D1-6D83B0E89FC3}"/>
              </a:ext>
              <a:ext uri="{C183D7F6-B498-43B3-948B-1728B52AA6E4}">
                <adec:decorative xmlns:adec="http://schemas.microsoft.com/office/drawing/2017/decorative" val="0"/>
              </a:ext>
            </a:extLst>
          </p:cNvPr>
          <p:cNvSpPr/>
          <p:nvPr/>
        </p:nvSpPr>
        <p:spPr>
          <a:xfrm>
            <a:off x="484014" y="868855"/>
            <a:ext cx="1046204" cy="307897"/>
          </a:xfrm>
          <a:prstGeom prst="rect">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2" name="Rectangle 11" descr="A second box the around the word 'description' highlights the instruction to include a description of structure and bonding in the answer">
            <a:extLst>
              <a:ext uri="{FF2B5EF4-FFF2-40B4-BE49-F238E27FC236}">
                <a16:creationId xmlns:a16="http://schemas.microsoft.com/office/drawing/2014/main" id="{33EF26FD-1E09-3A74-C6EC-902DE5595FBC}"/>
              </a:ext>
              <a:ext uri="{C183D7F6-B498-43B3-948B-1728B52AA6E4}">
                <adec:decorative xmlns:adec="http://schemas.microsoft.com/office/drawing/2017/decorative" val="0"/>
              </a:ext>
            </a:extLst>
          </p:cNvPr>
          <p:cNvSpPr/>
          <p:nvPr/>
        </p:nvSpPr>
        <p:spPr>
          <a:xfrm>
            <a:off x="1878712" y="4801035"/>
            <a:ext cx="1534444" cy="307897"/>
          </a:xfrm>
          <a:prstGeom prst="rect">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722907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AA7FF9-EAB3-8107-2D75-ECC84A00B946}"/>
              </a:ext>
            </a:extLst>
          </p:cNvPr>
          <p:cNvSpPr>
            <a:spLocks noGrp="1"/>
          </p:cNvSpPr>
          <p:nvPr>
            <p:ph idx="1"/>
          </p:nvPr>
        </p:nvSpPr>
        <p:spPr>
          <a:xfrm>
            <a:off x="540000" y="878186"/>
            <a:ext cx="10405640" cy="5476132"/>
          </a:xfrm>
        </p:spPr>
        <p:txBody>
          <a:bodyPr>
            <a:normAutofit lnSpcReduction="10000"/>
          </a:bodyPr>
          <a:lstStyle/>
          <a:p>
            <a:pPr marL="0" indent="0">
              <a:buNone/>
            </a:pPr>
            <a:r>
              <a:rPr lang="en-GB" dirty="0"/>
              <a:t>Explain why </a:t>
            </a:r>
            <a:r>
              <a:rPr lang="en-GB" u="sng" dirty="0"/>
              <a:t>chlorine</a:t>
            </a:r>
            <a:r>
              <a:rPr lang="en-GB" dirty="0"/>
              <a:t> (</a:t>
            </a:r>
            <a:r>
              <a:rPr lang="en-GB" dirty="0">
                <a:latin typeface="Cambria Math" panose="02040503050406030204" pitchFamily="18" charset="0"/>
                <a:ea typeface="Cambria Math" panose="02040503050406030204" pitchFamily="18" charset="0"/>
              </a:rPr>
              <a:t>Cl</a:t>
            </a:r>
            <a:r>
              <a:rPr lang="en-GB" baseline="-25000" dirty="0">
                <a:latin typeface="Cambria Math" panose="02040503050406030204" pitchFamily="18" charset="0"/>
                <a:ea typeface="Cambria Math" panose="02040503050406030204" pitchFamily="18" charset="0"/>
              </a:rPr>
              <a:t>2</a:t>
            </a:r>
            <a:r>
              <a:rPr lang="en-GB" dirty="0"/>
              <a:t>) is a </a:t>
            </a:r>
            <a:r>
              <a:rPr lang="en-GB" u="sng" dirty="0"/>
              <a:t>gas</a:t>
            </a:r>
            <a:r>
              <a:rPr lang="en-GB" dirty="0"/>
              <a:t> at </a:t>
            </a:r>
            <a:r>
              <a:rPr lang="en-GB" u="sng" dirty="0"/>
              <a:t>room temperature</a:t>
            </a:r>
            <a:r>
              <a:rPr lang="en-GB" dirty="0"/>
              <a:t>, but </a:t>
            </a:r>
            <a:r>
              <a:rPr lang="en-GB" u="sng" dirty="0"/>
              <a:t>sodium chloride </a:t>
            </a:r>
            <a:r>
              <a:rPr lang="en-GB" dirty="0"/>
              <a:t>(</a:t>
            </a:r>
            <a:r>
              <a:rPr lang="en-GB" dirty="0">
                <a:latin typeface="Cambria Math" panose="02040503050406030204" pitchFamily="18" charset="0"/>
                <a:ea typeface="Cambria Math" panose="02040503050406030204" pitchFamily="18" charset="0"/>
              </a:rPr>
              <a:t>NaCl</a:t>
            </a:r>
            <a:r>
              <a:rPr lang="en-GB" dirty="0"/>
              <a:t>) is a </a:t>
            </a:r>
            <a:r>
              <a:rPr lang="en-GB" u="sng" dirty="0"/>
              <a:t>solid</a:t>
            </a:r>
            <a:r>
              <a:rPr lang="en-GB" dirty="0"/>
              <a:t> at room temperature.</a:t>
            </a:r>
          </a:p>
          <a:p>
            <a:pPr marL="0" indent="0">
              <a:buNone/>
            </a:pPr>
            <a:endParaRPr lang="en-GB" dirty="0"/>
          </a:p>
          <a:p>
            <a:pPr marL="0" indent="0">
              <a:buNone/>
              <a:tabLst>
                <a:tab pos="2508250" algn="l"/>
              </a:tabLst>
            </a:pPr>
            <a:r>
              <a:rPr lang="en-GB" b="1" dirty="0"/>
              <a:t>	Chlorine		     Sodium chloride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Include a description of the </a:t>
            </a:r>
            <a:r>
              <a:rPr lang="en-GB" u="sng" dirty="0"/>
              <a:t>bonding and structure</a:t>
            </a:r>
            <a:r>
              <a:rPr lang="en-GB" dirty="0"/>
              <a:t> of chlorine and sodium chloride in your answer.</a:t>
            </a:r>
          </a:p>
          <a:p>
            <a:pPr marL="0" indent="0" algn="r">
              <a:buNone/>
            </a:pPr>
            <a:r>
              <a:rPr lang="en-GB" b="1" dirty="0">
                <a:solidFill>
                  <a:srgbClr val="C8102E"/>
                </a:solidFill>
              </a:rPr>
              <a:t>6 marks</a:t>
            </a:r>
          </a:p>
          <a:p>
            <a:pPr marL="0" indent="0">
              <a:buNone/>
            </a:pPr>
            <a:endParaRPr lang="en-GB" dirty="0"/>
          </a:p>
          <a:p>
            <a:pPr marL="0" indent="0">
              <a:buNone/>
            </a:pPr>
            <a:endParaRPr lang="en-GB" dirty="0"/>
          </a:p>
        </p:txBody>
      </p:sp>
      <p:pic>
        <p:nvPicPr>
          <p:cNvPr id="6" name="Picture 5" descr="The structural formula of chlorine (Cl2) showing Cl-Cl.">
            <a:extLst>
              <a:ext uri="{FF2B5EF4-FFF2-40B4-BE49-F238E27FC236}">
                <a16:creationId xmlns:a16="http://schemas.microsoft.com/office/drawing/2014/main" id="{09E99772-5BED-91D9-95BD-5535254C5009}"/>
              </a:ext>
            </a:extLst>
          </p:cNvPr>
          <p:cNvPicPr>
            <a:picLocks noChangeAspect="1"/>
          </p:cNvPicPr>
          <p:nvPr/>
        </p:nvPicPr>
        <p:blipFill>
          <a:blip r:embed="rId2"/>
          <a:stretch>
            <a:fillRect/>
          </a:stretch>
        </p:blipFill>
        <p:spPr>
          <a:xfrm>
            <a:off x="2937220" y="2876985"/>
            <a:ext cx="1709607" cy="522626"/>
          </a:xfrm>
          <a:prstGeom prst="rect">
            <a:avLst/>
          </a:prstGeom>
        </p:spPr>
      </p:pic>
      <p:cxnSp>
        <p:nvCxnSpPr>
          <p:cNvPr id="7" name="Straight Arrow Connector 6" descr="The diagram of a chlorine molecule is annotated - two further molecules are sketched and joined to the molecule with dotted lines">
            <a:extLst>
              <a:ext uri="{FF2B5EF4-FFF2-40B4-BE49-F238E27FC236}">
                <a16:creationId xmlns:a16="http://schemas.microsoft.com/office/drawing/2014/main" id="{2D158D1A-479B-E5DB-6150-1964F8EF7EE2}"/>
              </a:ext>
              <a:ext uri="{C183D7F6-B498-43B3-948B-1728B52AA6E4}">
                <adec:decorative xmlns:adec="http://schemas.microsoft.com/office/drawing/2017/decorative" val="0"/>
              </a:ext>
            </a:extLst>
          </p:cNvPr>
          <p:cNvCxnSpPr>
            <a:cxnSpLocks/>
          </p:cNvCxnSpPr>
          <p:nvPr/>
        </p:nvCxnSpPr>
        <p:spPr>
          <a:xfrm>
            <a:off x="2877153" y="2607886"/>
            <a:ext cx="791570" cy="429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14489D5-6156-8816-7F0D-138D7928BA04}"/>
              </a:ext>
            </a:extLst>
          </p:cNvPr>
          <p:cNvSpPr txBox="1"/>
          <p:nvPr/>
        </p:nvSpPr>
        <p:spPr>
          <a:xfrm>
            <a:off x="1253436" y="2334919"/>
            <a:ext cx="1849541"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Covalent bond</a:t>
            </a:r>
          </a:p>
        </p:txBody>
      </p:sp>
      <p:sp>
        <p:nvSpPr>
          <p:cNvPr id="16" name="TextBox 15">
            <a:extLst>
              <a:ext uri="{FF2B5EF4-FFF2-40B4-BE49-F238E27FC236}">
                <a16:creationId xmlns:a16="http://schemas.microsoft.com/office/drawing/2014/main" id="{65EAA180-1112-43A5-1754-27A98E9E6693}"/>
              </a:ext>
            </a:extLst>
          </p:cNvPr>
          <p:cNvSpPr txBox="1"/>
          <p:nvPr/>
        </p:nvSpPr>
        <p:spPr>
          <a:xfrm>
            <a:off x="315854" y="2771902"/>
            <a:ext cx="2692675" cy="646331"/>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Weak intermolecular forces</a:t>
            </a:r>
          </a:p>
        </p:txBody>
      </p:sp>
      <p:sp>
        <p:nvSpPr>
          <p:cNvPr id="18" name="TextBox 17">
            <a:extLst>
              <a:ext uri="{FF2B5EF4-FFF2-40B4-BE49-F238E27FC236}">
                <a16:creationId xmlns:a16="http://schemas.microsoft.com/office/drawing/2014/main" id="{7A9AFC32-D8ED-B8F2-5F7A-82D0CAEA23BE}"/>
              </a:ext>
            </a:extLst>
          </p:cNvPr>
          <p:cNvSpPr txBox="1"/>
          <p:nvPr/>
        </p:nvSpPr>
        <p:spPr>
          <a:xfrm>
            <a:off x="1822" y="3507968"/>
            <a:ext cx="2530728" cy="646331"/>
          </a:xfrm>
          <a:prstGeom prst="rect">
            <a:avLst/>
          </a:prstGeom>
          <a:noFill/>
        </p:spPr>
        <p:txBody>
          <a:bodyPr wrap="square">
            <a:spAutoFit/>
          </a:bodyPr>
          <a:lstStyle/>
          <a:p>
            <a:r>
              <a:rPr lang="en-GB" b="1" dirty="0">
                <a:solidFill>
                  <a:srgbClr val="FF0000"/>
                </a:solidFill>
                <a:latin typeface="MV Boli" panose="02000500030200090000" pitchFamily="2" charset="0"/>
                <a:cs typeface="MV Boli" panose="02000500030200090000" pitchFamily="2" charset="0"/>
              </a:rPr>
              <a:t>Little energy needed</a:t>
            </a:r>
          </a:p>
          <a:p>
            <a:r>
              <a:rPr lang="en-GB" b="1" dirty="0">
                <a:solidFill>
                  <a:srgbClr val="FF0000"/>
                </a:solidFill>
                <a:latin typeface="MV Boli" panose="02000500030200090000" pitchFamily="2" charset="0"/>
                <a:cs typeface="MV Boli" panose="02000500030200090000" pitchFamily="2" charset="0"/>
              </a:rPr>
              <a:t>to overcome forces </a:t>
            </a:r>
            <a:endParaRPr lang="en-GB" dirty="0">
              <a:solidFill>
                <a:srgbClr val="FF0000"/>
              </a:solidFill>
              <a:latin typeface="MV Boli" panose="02000500030200090000" pitchFamily="2" charset="0"/>
              <a:cs typeface="MV Boli" panose="02000500030200090000" pitchFamily="2" charset="0"/>
            </a:endParaRPr>
          </a:p>
        </p:txBody>
      </p:sp>
      <p:sp>
        <p:nvSpPr>
          <p:cNvPr id="20" name="TextBox 19">
            <a:extLst>
              <a:ext uri="{FF2B5EF4-FFF2-40B4-BE49-F238E27FC236}">
                <a16:creationId xmlns:a16="http://schemas.microsoft.com/office/drawing/2014/main" id="{A16F01D3-F7F0-7A00-40D7-5EEB089F5EC5}"/>
              </a:ext>
            </a:extLst>
          </p:cNvPr>
          <p:cNvSpPr txBox="1"/>
          <p:nvPr/>
        </p:nvSpPr>
        <p:spPr>
          <a:xfrm>
            <a:off x="0" y="4338753"/>
            <a:ext cx="3554620" cy="369332"/>
          </a:xfrm>
          <a:prstGeom prst="rect">
            <a:avLst/>
          </a:prstGeom>
          <a:noFill/>
        </p:spPr>
        <p:txBody>
          <a:bodyPr wrap="square">
            <a:spAutoFit/>
          </a:bodyPr>
          <a:lstStyle/>
          <a:p>
            <a:r>
              <a:rPr lang="en-GB" b="1" dirty="0">
                <a:solidFill>
                  <a:srgbClr val="FF0000"/>
                </a:solidFill>
                <a:latin typeface="MV Boli" panose="02000500030200090000" pitchFamily="2" charset="0"/>
                <a:cs typeface="MV Boli" panose="02000500030200090000" pitchFamily="2" charset="0"/>
              </a:rPr>
              <a:t>Low melting and boiling point</a:t>
            </a:r>
            <a:endParaRPr lang="en-GB" dirty="0">
              <a:solidFill>
                <a:srgbClr val="FF0000"/>
              </a:solidFill>
              <a:latin typeface="MV Boli" panose="02000500030200090000" pitchFamily="2" charset="0"/>
              <a:cs typeface="MV Boli" panose="02000500030200090000" pitchFamily="2" charset="0"/>
            </a:endParaRPr>
          </a:p>
        </p:txBody>
      </p:sp>
      <p:pic>
        <p:nvPicPr>
          <p:cNvPr id="8" name="Picture 7" descr="A three dimensional diagram of an ionic lattice structure made of alternating large black spheres and smaller grey spheres. The large black spheres are labelled as chloride ions and the small grey spheres are labelled as sodium ions.&#10;">
            <a:extLst>
              <a:ext uri="{FF2B5EF4-FFF2-40B4-BE49-F238E27FC236}">
                <a16:creationId xmlns:a16="http://schemas.microsoft.com/office/drawing/2014/main" id="{E1C6ED53-9519-BD02-9059-22C80E1A64D7}"/>
              </a:ext>
            </a:extLst>
          </p:cNvPr>
          <p:cNvPicPr>
            <a:picLocks noChangeAspect="1"/>
          </p:cNvPicPr>
          <p:nvPr/>
        </p:nvPicPr>
        <p:blipFill>
          <a:blip r:embed="rId3"/>
          <a:stretch>
            <a:fillRect/>
          </a:stretch>
        </p:blipFill>
        <p:spPr>
          <a:xfrm>
            <a:off x="5292440" y="2560504"/>
            <a:ext cx="2190750" cy="1924050"/>
          </a:xfrm>
          <a:prstGeom prst="rect">
            <a:avLst/>
          </a:prstGeom>
        </p:spPr>
      </p:pic>
      <p:cxnSp>
        <p:nvCxnSpPr>
          <p:cNvPr id="52" name="Straight Arrow Connector 51" descr="The diagram of sodium chloride is annotated">
            <a:extLst>
              <a:ext uri="{FF2B5EF4-FFF2-40B4-BE49-F238E27FC236}">
                <a16:creationId xmlns:a16="http://schemas.microsoft.com/office/drawing/2014/main" id="{A08F1F85-DB51-AEFE-F057-F737F5CAD961}"/>
              </a:ext>
              <a:ext uri="{C183D7F6-B498-43B3-948B-1728B52AA6E4}">
                <adec:decorative xmlns:adec="http://schemas.microsoft.com/office/drawing/2017/decorative" val="0"/>
              </a:ext>
            </a:extLst>
          </p:cNvPr>
          <p:cNvCxnSpPr>
            <a:cxnSpLocks/>
          </p:cNvCxnSpPr>
          <p:nvPr/>
        </p:nvCxnSpPr>
        <p:spPr>
          <a:xfrm flipH="1">
            <a:off x="6950697" y="2492800"/>
            <a:ext cx="1076428" cy="337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C5A20FD-48D0-BAAE-3936-BED7718F89E7}"/>
              </a:ext>
            </a:extLst>
          </p:cNvPr>
          <p:cNvSpPr txBox="1"/>
          <p:nvPr/>
        </p:nvSpPr>
        <p:spPr>
          <a:xfrm>
            <a:off x="7910963" y="2186747"/>
            <a:ext cx="1667473"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Ionic bonds</a:t>
            </a:r>
          </a:p>
        </p:txBody>
      </p:sp>
      <p:sp>
        <p:nvSpPr>
          <p:cNvPr id="50" name="TextBox 49">
            <a:extLst>
              <a:ext uri="{FF2B5EF4-FFF2-40B4-BE49-F238E27FC236}">
                <a16:creationId xmlns:a16="http://schemas.microsoft.com/office/drawing/2014/main" id="{6E254C97-63BA-BA52-012F-B59B9C8BB275}"/>
              </a:ext>
            </a:extLst>
          </p:cNvPr>
          <p:cNvSpPr txBox="1"/>
          <p:nvPr/>
        </p:nvSpPr>
        <p:spPr>
          <a:xfrm>
            <a:off x="9524017" y="2722639"/>
            <a:ext cx="1507754"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Negative ion</a:t>
            </a:r>
          </a:p>
        </p:txBody>
      </p:sp>
      <p:sp>
        <p:nvSpPr>
          <p:cNvPr id="51" name="TextBox 50">
            <a:extLst>
              <a:ext uri="{FF2B5EF4-FFF2-40B4-BE49-F238E27FC236}">
                <a16:creationId xmlns:a16="http://schemas.microsoft.com/office/drawing/2014/main" id="{5CEE11E0-BE32-A019-FF49-B10707951299}"/>
              </a:ext>
              <a:ext uri="{C183D7F6-B498-43B3-948B-1728B52AA6E4}">
                <adec:decorative xmlns:adec="http://schemas.microsoft.com/office/drawing/2017/decorative" val="0"/>
              </a:ext>
            </a:extLst>
          </p:cNvPr>
          <p:cNvSpPr txBox="1"/>
          <p:nvPr/>
        </p:nvSpPr>
        <p:spPr>
          <a:xfrm>
            <a:off x="9578436" y="3153197"/>
            <a:ext cx="2091482"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Positive ion</a:t>
            </a:r>
          </a:p>
        </p:txBody>
      </p:sp>
      <p:sp>
        <p:nvSpPr>
          <p:cNvPr id="56" name="TextBox 55">
            <a:extLst>
              <a:ext uri="{FF2B5EF4-FFF2-40B4-BE49-F238E27FC236}">
                <a16:creationId xmlns:a16="http://schemas.microsoft.com/office/drawing/2014/main" id="{C20A2A57-0FA4-D78C-EFFE-ECB23B23A4F1}"/>
              </a:ext>
            </a:extLst>
          </p:cNvPr>
          <p:cNvSpPr txBox="1"/>
          <p:nvPr/>
        </p:nvSpPr>
        <p:spPr>
          <a:xfrm>
            <a:off x="9144436" y="3640515"/>
            <a:ext cx="3049137" cy="646331"/>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Held together by electrostatic forces</a:t>
            </a:r>
          </a:p>
        </p:txBody>
      </p:sp>
      <p:sp>
        <p:nvSpPr>
          <p:cNvPr id="57" name="TextBox 56">
            <a:extLst>
              <a:ext uri="{FF2B5EF4-FFF2-40B4-BE49-F238E27FC236}">
                <a16:creationId xmlns:a16="http://schemas.microsoft.com/office/drawing/2014/main" id="{1654DFF7-9957-ADFF-8582-84ECAA6CF4CF}"/>
              </a:ext>
            </a:extLst>
          </p:cNvPr>
          <p:cNvSpPr txBox="1"/>
          <p:nvPr/>
        </p:nvSpPr>
        <p:spPr>
          <a:xfrm>
            <a:off x="10191993" y="4459134"/>
            <a:ext cx="1637684"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Strong</a:t>
            </a:r>
            <a:endParaRPr lang="en-GB" dirty="0">
              <a:latin typeface="MV Boli" panose="02000500030200090000" pitchFamily="2" charset="0"/>
              <a:cs typeface="MV Boli" panose="02000500030200090000" pitchFamily="2" charset="0"/>
            </a:endParaRPr>
          </a:p>
        </p:txBody>
      </p:sp>
      <p:sp>
        <p:nvSpPr>
          <p:cNvPr id="60" name="TextBox 59">
            <a:extLst>
              <a:ext uri="{FF2B5EF4-FFF2-40B4-BE49-F238E27FC236}">
                <a16:creationId xmlns:a16="http://schemas.microsoft.com/office/drawing/2014/main" id="{159FA130-2376-9E85-AF6B-C8755F1922E3}"/>
              </a:ext>
            </a:extLst>
          </p:cNvPr>
          <p:cNvSpPr txBox="1"/>
          <p:nvPr/>
        </p:nvSpPr>
        <p:spPr>
          <a:xfrm>
            <a:off x="8456233" y="5116238"/>
            <a:ext cx="3432685" cy="646331"/>
          </a:xfrm>
          <a:prstGeom prst="rect">
            <a:avLst/>
          </a:prstGeom>
          <a:noFill/>
        </p:spPr>
        <p:txBody>
          <a:bodyPr wrap="square">
            <a:spAutoFit/>
          </a:bodyPr>
          <a:lstStyle/>
          <a:p>
            <a:r>
              <a:rPr lang="en-GB" b="1" dirty="0">
                <a:solidFill>
                  <a:srgbClr val="FF0000"/>
                </a:solidFill>
                <a:latin typeface="MV Boli" panose="02000500030200090000" pitchFamily="2" charset="0"/>
                <a:cs typeface="MV Boli" panose="02000500030200090000" pitchFamily="2" charset="0"/>
              </a:rPr>
              <a:t>Lots of energy needed to break bonds</a:t>
            </a:r>
            <a:endParaRPr lang="en-GB" dirty="0">
              <a:solidFill>
                <a:srgbClr val="FF0000"/>
              </a:solidFill>
              <a:latin typeface="MV Boli" panose="02000500030200090000" pitchFamily="2" charset="0"/>
              <a:cs typeface="MV Boli" panose="02000500030200090000" pitchFamily="2" charset="0"/>
            </a:endParaRPr>
          </a:p>
        </p:txBody>
      </p:sp>
      <p:sp>
        <p:nvSpPr>
          <p:cNvPr id="62" name="TextBox 61">
            <a:extLst>
              <a:ext uri="{FF2B5EF4-FFF2-40B4-BE49-F238E27FC236}">
                <a16:creationId xmlns:a16="http://schemas.microsoft.com/office/drawing/2014/main" id="{8FC53483-803E-9281-2A86-CC620DD82518}"/>
              </a:ext>
            </a:extLst>
          </p:cNvPr>
          <p:cNvSpPr txBox="1"/>
          <p:nvPr/>
        </p:nvSpPr>
        <p:spPr>
          <a:xfrm>
            <a:off x="6276271" y="5823154"/>
            <a:ext cx="3587570" cy="369332"/>
          </a:xfrm>
          <a:prstGeom prst="rect">
            <a:avLst/>
          </a:prstGeom>
          <a:noFill/>
        </p:spPr>
        <p:txBody>
          <a:bodyPr wrap="square">
            <a:spAutoFit/>
          </a:bodyPr>
          <a:lstStyle/>
          <a:p>
            <a:r>
              <a:rPr lang="en-GB" b="1" dirty="0">
                <a:solidFill>
                  <a:srgbClr val="FF0000"/>
                </a:solidFill>
                <a:latin typeface="MV Boli" panose="02000500030200090000" pitchFamily="2" charset="0"/>
                <a:cs typeface="MV Boli" panose="02000500030200090000" pitchFamily="2" charset="0"/>
              </a:rPr>
              <a:t>High melting and boiling point</a:t>
            </a:r>
            <a:endParaRPr lang="en-GB" dirty="0">
              <a:solidFill>
                <a:srgbClr val="FF0000"/>
              </a:solidFill>
              <a:latin typeface="MV Boli" panose="02000500030200090000" pitchFamily="2" charset="0"/>
              <a:cs typeface="MV Boli" panose="02000500030200090000" pitchFamily="2" charset="0"/>
            </a:endParaRPr>
          </a:p>
        </p:txBody>
      </p:sp>
      <p:sp>
        <p:nvSpPr>
          <p:cNvPr id="4" name="Vertical Title 1">
            <a:extLst>
              <a:ext uri="{FF2B5EF4-FFF2-40B4-BE49-F238E27FC236}">
                <a16:creationId xmlns:a16="http://schemas.microsoft.com/office/drawing/2014/main" id="{214DA967-B924-327F-CD88-375286C57D0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Example one</a:t>
            </a:r>
            <a:endParaRPr lang="en-US" sz="2200" b="1" i="0" dirty="0">
              <a:solidFill>
                <a:schemeClr val="bg1"/>
              </a:solidFill>
              <a:latin typeface="Century Gothic" panose="020B0502020202020204" pitchFamily="34" charset="0"/>
            </a:endParaRPr>
          </a:p>
        </p:txBody>
      </p:sp>
      <p:sp>
        <p:nvSpPr>
          <p:cNvPr id="9" name="TextBox 8">
            <a:extLst>
              <a:ext uri="{FF2B5EF4-FFF2-40B4-BE49-F238E27FC236}">
                <a16:creationId xmlns:a16="http://schemas.microsoft.com/office/drawing/2014/main" id="{5092DDE3-0975-13F5-0987-F8C1629CA10C}"/>
              </a:ext>
              <a:ext uri="{C183D7F6-B498-43B3-948B-1728B52AA6E4}">
                <adec:decorative xmlns:adec="http://schemas.microsoft.com/office/drawing/2017/decorative" val="1"/>
              </a:ext>
            </a:extLst>
          </p:cNvPr>
          <p:cNvSpPr txBox="1"/>
          <p:nvPr/>
        </p:nvSpPr>
        <p:spPr>
          <a:xfrm>
            <a:off x="7387057" y="2677655"/>
            <a:ext cx="2797521" cy="400110"/>
          </a:xfrm>
          <a:prstGeom prst="rect">
            <a:avLst/>
          </a:prstGeom>
          <a:noFill/>
        </p:spPr>
        <p:txBody>
          <a:bodyPr wrap="square" rtlCol="0">
            <a:spAutoFit/>
          </a:bodyPr>
          <a:lstStyle/>
          <a:p>
            <a:r>
              <a:rPr lang="en-GB" sz="2000" dirty="0">
                <a:latin typeface="Century Gothic" panose="020B0502020202020204" pitchFamily="34" charset="0"/>
              </a:rPr>
              <a:t>Chloride ion (</a:t>
            </a:r>
            <a:r>
              <a:rPr lang="en-GB" sz="2000" dirty="0">
                <a:latin typeface="Cambria Math" panose="02040503050406030204" pitchFamily="18" charset="0"/>
                <a:ea typeface="Cambria Math" panose="02040503050406030204" pitchFamily="18" charset="0"/>
              </a:rPr>
              <a:t>Cl</a:t>
            </a:r>
            <a:r>
              <a:rPr lang="en-GB" sz="2000" baseline="30000" dirty="0">
                <a:latin typeface="Cambria Math" panose="02040503050406030204" pitchFamily="18" charset="0"/>
                <a:ea typeface="Cambria Math" panose="02040503050406030204" pitchFamily="18" charset="0"/>
              </a:rPr>
              <a:t>-</a:t>
            </a:r>
            <a:r>
              <a:rPr lang="en-GB" sz="2000" dirty="0">
                <a:latin typeface="Century Gothic" panose="020B0502020202020204" pitchFamily="34" charset="0"/>
              </a:rPr>
              <a:t>)</a:t>
            </a:r>
          </a:p>
        </p:txBody>
      </p:sp>
      <p:sp>
        <p:nvSpPr>
          <p:cNvPr id="10" name="TextBox 9">
            <a:extLst>
              <a:ext uri="{FF2B5EF4-FFF2-40B4-BE49-F238E27FC236}">
                <a16:creationId xmlns:a16="http://schemas.microsoft.com/office/drawing/2014/main" id="{AE4B2150-15BD-98BC-6D2B-A0D9E7529EBD}"/>
              </a:ext>
              <a:ext uri="{C183D7F6-B498-43B3-948B-1728B52AA6E4}">
                <adec:decorative xmlns:adec="http://schemas.microsoft.com/office/drawing/2017/decorative" val="1"/>
              </a:ext>
            </a:extLst>
          </p:cNvPr>
          <p:cNvSpPr txBox="1"/>
          <p:nvPr/>
        </p:nvSpPr>
        <p:spPr>
          <a:xfrm>
            <a:off x="7435124" y="3110077"/>
            <a:ext cx="2797521" cy="400110"/>
          </a:xfrm>
          <a:prstGeom prst="rect">
            <a:avLst/>
          </a:prstGeom>
          <a:noFill/>
        </p:spPr>
        <p:txBody>
          <a:bodyPr wrap="square" rtlCol="0">
            <a:spAutoFit/>
          </a:bodyPr>
          <a:lstStyle/>
          <a:p>
            <a:r>
              <a:rPr lang="en-GB" sz="2000" dirty="0">
                <a:latin typeface="Century Gothic" panose="020B0502020202020204" pitchFamily="34" charset="0"/>
              </a:rPr>
              <a:t>Sodium ion (</a:t>
            </a:r>
            <a:r>
              <a:rPr lang="en-GB" sz="2000" dirty="0">
                <a:latin typeface="Cambria Math" panose="02040503050406030204" pitchFamily="18" charset="0"/>
                <a:ea typeface="Cambria Math" panose="02040503050406030204" pitchFamily="18" charset="0"/>
              </a:rPr>
              <a:t>Na</a:t>
            </a:r>
            <a:r>
              <a:rPr lang="en-GB" sz="2000" baseline="30000" dirty="0">
                <a:latin typeface="Cambria Math" panose="02040503050406030204" pitchFamily="18" charset="0"/>
                <a:ea typeface="Cambria Math" panose="02040503050406030204" pitchFamily="18" charset="0"/>
              </a:rPr>
              <a:t>+</a:t>
            </a:r>
            <a:r>
              <a:rPr lang="en-GB" sz="2000" dirty="0">
                <a:latin typeface="Century Gothic" panose="020B0502020202020204" pitchFamily="34" charset="0"/>
              </a:rPr>
              <a:t>)</a:t>
            </a:r>
          </a:p>
        </p:txBody>
      </p:sp>
      <p:sp>
        <p:nvSpPr>
          <p:cNvPr id="11" name="Rectangle 10">
            <a:extLst>
              <a:ext uri="{FF2B5EF4-FFF2-40B4-BE49-F238E27FC236}">
                <a16:creationId xmlns:a16="http://schemas.microsoft.com/office/drawing/2014/main" id="{ACC6B6D4-0FE8-108B-B9D1-6D83B0E89FC3}"/>
              </a:ext>
              <a:ext uri="{C183D7F6-B498-43B3-948B-1728B52AA6E4}">
                <adec:decorative xmlns:adec="http://schemas.microsoft.com/office/drawing/2017/decorative" val="1"/>
              </a:ext>
            </a:extLst>
          </p:cNvPr>
          <p:cNvSpPr/>
          <p:nvPr/>
        </p:nvSpPr>
        <p:spPr>
          <a:xfrm>
            <a:off x="540000" y="878186"/>
            <a:ext cx="973127" cy="307897"/>
          </a:xfrm>
          <a:prstGeom prst="rect">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33EF26FD-1E09-3A74-C6EC-902DE5595FBC}"/>
              </a:ext>
              <a:ext uri="{C183D7F6-B498-43B3-948B-1728B52AA6E4}">
                <adec:decorative xmlns:adec="http://schemas.microsoft.com/office/drawing/2017/decorative" val="1"/>
              </a:ext>
            </a:extLst>
          </p:cNvPr>
          <p:cNvSpPr/>
          <p:nvPr/>
        </p:nvSpPr>
        <p:spPr>
          <a:xfrm>
            <a:off x="1878712" y="4801035"/>
            <a:ext cx="1534444" cy="307897"/>
          </a:xfrm>
          <a:prstGeom prst="rect">
            <a:avLst/>
          </a:prstGeom>
          <a:noFill/>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26FCF0FE-BE79-98A1-0C16-732906F4C2F5}"/>
              </a:ext>
              <a:ext uri="{C183D7F6-B498-43B3-948B-1728B52AA6E4}">
                <adec:decorative xmlns:adec="http://schemas.microsoft.com/office/drawing/2017/decorative" val="1"/>
              </a:ext>
            </a:extLst>
          </p:cNvPr>
          <p:cNvCxnSpPr>
            <a:cxnSpLocks/>
          </p:cNvCxnSpPr>
          <p:nvPr/>
        </p:nvCxnSpPr>
        <p:spPr>
          <a:xfrm flipV="1">
            <a:off x="2769746" y="3430032"/>
            <a:ext cx="302658" cy="410570"/>
          </a:xfrm>
          <a:prstGeom prst="line">
            <a:avLst/>
          </a:prstGeom>
          <a:ln w="1905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BA42C06B-B0DD-A337-B195-876A1194D318}"/>
              </a:ext>
              <a:ext uri="{C183D7F6-B498-43B3-948B-1728B52AA6E4}">
                <adec:decorative xmlns:adec="http://schemas.microsoft.com/office/drawing/2017/decorative" val="1"/>
              </a:ext>
            </a:extLst>
          </p:cNvPr>
          <p:cNvCxnSpPr>
            <a:cxnSpLocks/>
          </p:cNvCxnSpPr>
          <p:nvPr/>
        </p:nvCxnSpPr>
        <p:spPr>
          <a:xfrm flipH="1" flipV="1">
            <a:off x="4470751" y="3429000"/>
            <a:ext cx="209637" cy="470562"/>
          </a:xfrm>
          <a:prstGeom prst="line">
            <a:avLst/>
          </a:prstGeom>
          <a:ln w="19050">
            <a:solidFill>
              <a:schemeClr val="accent1"/>
            </a:solidFill>
            <a:prstDash val="dash"/>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C16DD02E-92CA-28BF-FBBF-137CA46C1F8D}"/>
              </a:ext>
              <a:ext uri="{C183D7F6-B498-43B3-948B-1728B52AA6E4}">
                <adec:decorative xmlns:adec="http://schemas.microsoft.com/office/drawing/2017/decorative" val="1"/>
              </a:ext>
            </a:extLst>
          </p:cNvPr>
          <p:cNvCxnSpPr>
            <a:cxnSpLocks/>
          </p:cNvCxnSpPr>
          <p:nvPr/>
        </p:nvCxnSpPr>
        <p:spPr>
          <a:xfrm>
            <a:off x="2224225" y="3091971"/>
            <a:ext cx="545521" cy="527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A85598B-CDB2-DEFE-6A86-737BADCE01F2}"/>
              </a:ext>
              <a:ext uri="{C183D7F6-B498-43B3-948B-1728B52AA6E4}">
                <adec:decorative xmlns:adec="http://schemas.microsoft.com/office/drawing/2017/decorative" val="1"/>
              </a:ext>
            </a:extLst>
          </p:cNvPr>
          <p:cNvCxnSpPr>
            <a:cxnSpLocks/>
          </p:cNvCxnSpPr>
          <p:nvPr/>
        </p:nvCxnSpPr>
        <p:spPr>
          <a:xfrm flipH="1">
            <a:off x="1235944" y="3158174"/>
            <a:ext cx="125955" cy="41401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F63429C-8C41-8EFC-5873-8240A8FF7F96}"/>
              </a:ext>
              <a:ext uri="{C183D7F6-B498-43B3-948B-1728B52AA6E4}">
                <adec:decorative xmlns:adec="http://schemas.microsoft.com/office/drawing/2017/decorative" val="1"/>
              </a:ext>
            </a:extLst>
          </p:cNvPr>
          <p:cNvCxnSpPr>
            <a:cxnSpLocks/>
          </p:cNvCxnSpPr>
          <p:nvPr/>
        </p:nvCxnSpPr>
        <p:spPr>
          <a:xfrm flipH="1">
            <a:off x="1026563" y="4062747"/>
            <a:ext cx="116943" cy="27600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C8648F8-0401-6841-F78F-14564F203986}"/>
              </a:ext>
              <a:ext uri="{C183D7F6-B498-43B3-948B-1728B52AA6E4}">
                <adec:decorative xmlns:adec="http://schemas.microsoft.com/office/drawing/2017/decorative" val="1"/>
              </a:ext>
            </a:extLst>
          </p:cNvPr>
          <p:cNvSpPr txBox="1"/>
          <p:nvPr/>
        </p:nvSpPr>
        <p:spPr>
          <a:xfrm>
            <a:off x="328444" y="5799307"/>
            <a:ext cx="2369366" cy="954107"/>
          </a:xfrm>
          <a:prstGeom prst="rect">
            <a:avLst/>
          </a:prstGeom>
          <a:noFill/>
          <a:ln>
            <a:solidFill>
              <a:srgbClr val="C00000"/>
            </a:solidFill>
          </a:ln>
        </p:spPr>
        <p:txBody>
          <a:bodyPr wrap="square">
            <a:spAutoFit/>
          </a:bodyPr>
          <a:lstStyle/>
          <a:p>
            <a:r>
              <a:rPr lang="en-GB" sz="2800" b="1" dirty="0">
                <a:solidFill>
                  <a:schemeClr val="accent1"/>
                </a:solidFill>
                <a:latin typeface="MV Boli" panose="02000500030200090000" pitchFamily="2" charset="0"/>
                <a:cs typeface="MV Boli" panose="02000500030200090000" pitchFamily="2" charset="0"/>
              </a:rPr>
              <a:t>Description</a:t>
            </a:r>
            <a:endParaRPr lang="en-GB" sz="2800" dirty="0">
              <a:latin typeface="MV Boli" panose="02000500030200090000" pitchFamily="2" charset="0"/>
              <a:cs typeface="MV Boli" panose="02000500030200090000" pitchFamily="2" charset="0"/>
            </a:endParaRPr>
          </a:p>
        </p:txBody>
      </p:sp>
      <p:sp>
        <p:nvSpPr>
          <p:cNvPr id="26" name="TextBox 25">
            <a:extLst>
              <a:ext uri="{FF2B5EF4-FFF2-40B4-BE49-F238E27FC236}">
                <a16:creationId xmlns:a16="http://schemas.microsoft.com/office/drawing/2014/main" id="{0FBFA21F-B3E5-7B91-9B4E-3200D5CA910F}"/>
              </a:ext>
              <a:ext uri="{C183D7F6-B498-43B3-948B-1728B52AA6E4}">
                <adec:decorative xmlns:adec="http://schemas.microsoft.com/office/drawing/2017/decorative" val="1"/>
              </a:ext>
            </a:extLst>
          </p:cNvPr>
          <p:cNvSpPr txBox="1"/>
          <p:nvPr/>
        </p:nvSpPr>
        <p:spPr>
          <a:xfrm>
            <a:off x="276568" y="6254234"/>
            <a:ext cx="2369366" cy="523220"/>
          </a:xfrm>
          <a:prstGeom prst="rect">
            <a:avLst/>
          </a:prstGeom>
          <a:noFill/>
        </p:spPr>
        <p:txBody>
          <a:bodyPr wrap="square">
            <a:spAutoFit/>
          </a:bodyPr>
          <a:lstStyle/>
          <a:p>
            <a:r>
              <a:rPr lang="en-GB" sz="2800" b="1" dirty="0">
                <a:solidFill>
                  <a:srgbClr val="FF0000"/>
                </a:solidFill>
                <a:latin typeface="MV Boli" panose="02000500030200090000" pitchFamily="2" charset="0"/>
                <a:cs typeface="MV Boli" panose="02000500030200090000" pitchFamily="2" charset="0"/>
              </a:rPr>
              <a:t>Explanation</a:t>
            </a:r>
            <a:endParaRPr lang="en-GB" sz="2800" dirty="0">
              <a:solidFill>
                <a:srgbClr val="FF0000"/>
              </a:solidFill>
              <a:latin typeface="MV Boli" panose="02000500030200090000" pitchFamily="2" charset="0"/>
              <a:cs typeface="MV Boli" panose="02000500030200090000" pitchFamily="2" charset="0"/>
            </a:endParaRPr>
          </a:p>
        </p:txBody>
      </p:sp>
      <p:grpSp>
        <p:nvGrpSpPr>
          <p:cNvPr id="35" name="Group 34">
            <a:extLst>
              <a:ext uri="{FF2B5EF4-FFF2-40B4-BE49-F238E27FC236}">
                <a16:creationId xmlns:a16="http://schemas.microsoft.com/office/drawing/2014/main" id="{376BF1A1-1178-941C-D0D2-7ED64A04C8CD}"/>
              </a:ext>
              <a:ext uri="{C183D7F6-B498-43B3-948B-1728B52AA6E4}">
                <adec:decorative xmlns:adec="http://schemas.microsoft.com/office/drawing/2017/decorative" val="1"/>
              </a:ext>
            </a:extLst>
          </p:cNvPr>
          <p:cNvGrpSpPr/>
          <p:nvPr/>
        </p:nvGrpSpPr>
        <p:grpSpPr>
          <a:xfrm>
            <a:off x="1884627" y="3938049"/>
            <a:ext cx="1218349" cy="419419"/>
            <a:chOff x="1571070" y="3573186"/>
            <a:chExt cx="1187776" cy="369332"/>
          </a:xfrm>
        </p:grpSpPr>
        <p:sp>
          <p:nvSpPr>
            <p:cNvPr id="36" name="TextBox 35">
              <a:extLst>
                <a:ext uri="{FF2B5EF4-FFF2-40B4-BE49-F238E27FC236}">
                  <a16:creationId xmlns:a16="http://schemas.microsoft.com/office/drawing/2014/main" id="{C02AD4B1-C76F-19A0-0929-5288C69CD35A}"/>
                </a:ext>
              </a:extLst>
            </p:cNvPr>
            <p:cNvSpPr txBox="1"/>
            <p:nvPr/>
          </p:nvSpPr>
          <p:spPr>
            <a:xfrm rot="20497088">
              <a:off x="1571070" y="3573186"/>
              <a:ext cx="1187776"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Cl    </a:t>
              </a:r>
              <a:r>
                <a:rPr lang="en-GB" b="1" dirty="0" err="1">
                  <a:solidFill>
                    <a:schemeClr val="accent1"/>
                  </a:solidFill>
                  <a:latin typeface="MV Boli" panose="02000500030200090000" pitchFamily="2" charset="0"/>
                  <a:cs typeface="MV Boli" panose="02000500030200090000" pitchFamily="2" charset="0"/>
                </a:rPr>
                <a:t>Cl</a:t>
              </a:r>
              <a:endParaRPr lang="en-GB" b="1" dirty="0">
                <a:solidFill>
                  <a:schemeClr val="accent1"/>
                </a:solidFill>
                <a:latin typeface="MV Boli" panose="02000500030200090000" pitchFamily="2" charset="0"/>
                <a:cs typeface="MV Boli" panose="02000500030200090000" pitchFamily="2" charset="0"/>
              </a:endParaRPr>
            </a:p>
          </p:txBody>
        </p:sp>
        <p:cxnSp>
          <p:nvCxnSpPr>
            <p:cNvPr id="37" name="Straight Connector 36">
              <a:extLst>
                <a:ext uri="{FF2B5EF4-FFF2-40B4-BE49-F238E27FC236}">
                  <a16:creationId xmlns:a16="http://schemas.microsoft.com/office/drawing/2014/main" id="{54866FD5-8204-ECC4-6605-881311B14BAE}"/>
                </a:ext>
              </a:extLst>
            </p:cNvPr>
            <p:cNvCxnSpPr>
              <a:cxnSpLocks/>
            </p:cNvCxnSpPr>
            <p:nvPr/>
          </p:nvCxnSpPr>
          <p:spPr>
            <a:xfrm flipV="1">
              <a:off x="1929870" y="3707772"/>
              <a:ext cx="315627" cy="97285"/>
            </a:xfrm>
            <a:prstGeom prst="line">
              <a:avLst/>
            </a:prstGeom>
            <a:ln w="19050">
              <a:solidFill>
                <a:schemeClr val="accent1"/>
              </a:solidFill>
            </a:ln>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BAECB96B-8C7D-0591-2D27-77BB55756A86}"/>
              </a:ext>
              <a:ext uri="{C183D7F6-B498-43B3-948B-1728B52AA6E4}">
                <adec:decorative xmlns:adec="http://schemas.microsoft.com/office/drawing/2017/decorative" val="1"/>
              </a:ext>
            </a:extLst>
          </p:cNvPr>
          <p:cNvGrpSpPr/>
          <p:nvPr/>
        </p:nvGrpSpPr>
        <p:grpSpPr>
          <a:xfrm rot="2070789">
            <a:off x="3788842" y="3830402"/>
            <a:ext cx="1187776" cy="369332"/>
            <a:chOff x="1571070" y="3573186"/>
            <a:chExt cx="1187776" cy="369332"/>
          </a:xfrm>
        </p:grpSpPr>
        <p:sp>
          <p:nvSpPr>
            <p:cNvPr id="44" name="TextBox 43">
              <a:extLst>
                <a:ext uri="{FF2B5EF4-FFF2-40B4-BE49-F238E27FC236}">
                  <a16:creationId xmlns:a16="http://schemas.microsoft.com/office/drawing/2014/main" id="{FA82BD7A-9A0F-D6D8-715E-C82BFAFAEA8A}"/>
                </a:ext>
              </a:extLst>
            </p:cNvPr>
            <p:cNvSpPr txBox="1"/>
            <p:nvPr/>
          </p:nvSpPr>
          <p:spPr>
            <a:xfrm rot="20497088">
              <a:off x="1571070" y="3573186"/>
              <a:ext cx="1187776" cy="369332"/>
            </a:xfrm>
            <a:prstGeom prst="rect">
              <a:avLst/>
            </a:prstGeom>
            <a:noFill/>
          </p:spPr>
          <p:txBody>
            <a:bodyPr wrap="square">
              <a:spAutoFit/>
            </a:bodyPr>
            <a:lstStyle/>
            <a:p>
              <a:r>
                <a:rPr lang="en-GB" b="1" dirty="0">
                  <a:solidFill>
                    <a:schemeClr val="accent1"/>
                  </a:solidFill>
                  <a:latin typeface="MV Boli" panose="02000500030200090000" pitchFamily="2" charset="0"/>
                  <a:cs typeface="MV Boli" panose="02000500030200090000" pitchFamily="2" charset="0"/>
                </a:rPr>
                <a:t>Cl    </a:t>
              </a:r>
              <a:r>
                <a:rPr lang="en-GB" b="1" dirty="0" err="1">
                  <a:solidFill>
                    <a:schemeClr val="accent1"/>
                  </a:solidFill>
                  <a:latin typeface="MV Boli" panose="02000500030200090000" pitchFamily="2" charset="0"/>
                  <a:cs typeface="MV Boli" panose="02000500030200090000" pitchFamily="2" charset="0"/>
                </a:rPr>
                <a:t>Cl</a:t>
              </a:r>
              <a:endParaRPr lang="en-GB" b="1" dirty="0">
                <a:solidFill>
                  <a:schemeClr val="accent1"/>
                </a:solidFill>
                <a:latin typeface="MV Boli" panose="02000500030200090000" pitchFamily="2" charset="0"/>
                <a:cs typeface="MV Boli" panose="02000500030200090000" pitchFamily="2" charset="0"/>
              </a:endParaRPr>
            </a:p>
          </p:txBody>
        </p:sp>
        <p:cxnSp>
          <p:nvCxnSpPr>
            <p:cNvPr id="45" name="Straight Connector 44">
              <a:extLst>
                <a:ext uri="{FF2B5EF4-FFF2-40B4-BE49-F238E27FC236}">
                  <a16:creationId xmlns:a16="http://schemas.microsoft.com/office/drawing/2014/main" id="{250D833E-30D1-BE6B-1AA3-4481A3EA7547}"/>
                </a:ext>
              </a:extLst>
            </p:cNvPr>
            <p:cNvCxnSpPr>
              <a:cxnSpLocks/>
            </p:cNvCxnSpPr>
            <p:nvPr/>
          </p:nvCxnSpPr>
          <p:spPr>
            <a:xfrm flipV="1">
              <a:off x="1929870" y="3707772"/>
              <a:ext cx="315627" cy="97285"/>
            </a:xfrm>
            <a:prstGeom prst="line">
              <a:avLst/>
            </a:prstGeom>
            <a:ln w="19050">
              <a:solidFill>
                <a:schemeClr val="accent1"/>
              </a:solidFill>
            </a:ln>
          </p:spPr>
          <p:style>
            <a:lnRef idx="1">
              <a:schemeClr val="dk1"/>
            </a:lnRef>
            <a:fillRef idx="0">
              <a:schemeClr val="dk1"/>
            </a:fillRef>
            <a:effectRef idx="0">
              <a:schemeClr val="dk1"/>
            </a:effectRef>
            <a:fontRef idx="minor">
              <a:schemeClr val="tx1"/>
            </a:fontRef>
          </p:style>
        </p:cxnSp>
      </p:grpSp>
      <p:cxnSp>
        <p:nvCxnSpPr>
          <p:cNvPr id="58" name="Straight Arrow Connector 57">
            <a:extLst>
              <a:ext uri="{FF2B5EF4-FFF2-40B4-BE49-F238E27FC236}">
                <a16:creationId xmlns:a16="http://schemas.microsoft.com/office/drawing/2014/main" id="{3E76DAC6-E928-749C-C6CA-2A5192EFB457}"/>
              </a:ext>
              <a:ext uri="{C183D7F6-B498-43B3-948B-1728B52AA6E4}">
                <adec:decorative xmlns:adec="http://schemas.microsoft.com/office/drawing/2017/decorative" val="1"/>
              </a:ext>
            </a:extLst>
          </p:cNvPr>
          <p:cNvCxnSpPr>
            <a:cxnSpLocks/>
          </p:cNvCxnSpPr>
          <p:nvPr/>
        </p:nvCxnSpPr>
        <p:spPr>
          <a:xfrm>
            <a:off x="10379912" y="4205689"/>
            <a:ext cx="0" cy="253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E5782F8-0F2D-95DB-3AE4-ABB4305FE48D}"/>
              </a:ext>
              <a:ext uri="{C183D7F6-B498-43B3-948B-1728B52AA6E4}">
                <adec:decorative xmlns:adec="http://schemas.microsoft.com/office/drawing/2017/decorative" val="1"/>
              </a:ext>
            </a:extLst>
          </p:cNvPr>
          <p:cNvCxnSpPr>
            <a:cxnSpLocks/>
          </p:cNvCxnSpPr>
          <p:nvPr/>
        </p:nvCxnSpPr>
        <p:spPr>
          <a:xfrm flipH="1">
            <a:off x="10502020" y="4828466"/>
            <a:ext cx="166985" cy="36822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D0FA9FBB-39CE-A737-81E4-BF0E1EA1C41F}"/>
              </a:ext>
              <a:ext uri="{C183D7F6-B498-43B3-948B-1728B52AA6E4}">
                <adec:decorative xmlns:adec="http://schemas.microsoft.com/office/drawing/2017/decorative" val="1"/>
              </a:ext>
            </a:extLst>
          </p:cNvPr>
          <p:cNvCxnSpPr>
            <a:cxnSpLocks/>
          </p:cNvCxnSpPr>
          <p:nvPr/>
        </p:nvCxnSpPr>
        <p:spPr>
          <a:xfrm flipH="1">
            <a:off x="8872091" y="5691049"/>
            <a:ext cx="124338" cy="18071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D19EC84-B5F6-9FC9-7F3E-2707ABEB2D59}"/>
              </a:ext>
              <a:ext uri="{C183D7F6-B498-43B3-948B-1728B52AA6E4}">
                <adec:decorative xmlns:adec="http://schemas.microsoft.com/office/drawing/2017/decorative" val="1"/>
              </a:ext>
            </a:extLst>
          </p:cNvPr>
          <p:cNvCxnSpPr>
            <a:cxnSpLocks/>
          </p:cNvCxnSpPr>
          <p:nvPr/>
        </p:nvCxnSpPr>
        <p:spPr>
          <a:xfrm flipH="1">
            <a:off x="11094886" y="3217485"/>
            <a:ext cx="134311" cy="501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F1A232B-1DA7-3416-F99E-A2D2045BC8E7}"/>
              </a:ext>
              <a:ext uri="{C183D7F6-B498-43B3-948B-1728B52AA6E4}">
                <adec:decorative xmlns:adec="http://schemas.microsoft.com/office/drawing/2017/decorative" val="1"/>
              </a:ext>
            </a:extLst>
          </p:cNvPr>
          <p:cNvCxnSpPr>
            <a:cxnSpLocks/>
          </p:cNvCxnSpPr>
          <p:nvPr/>
        </p:nvCxnSpPr>
        <p:spPr>
          <a:xfrm>
            <a:off x="10962868" y="2926400"/>
            <a:ext cx="266329" cy="2910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59D2417-9093-93B1-8631-2E1C2BF8AB5A}"/>
              </a:ext>
              <a:ext uri="{C183D7F6-B498-43B3-948B-1728B52AA6E4}">
                <adec:decorative xmlns:adec="http://schemas.microsoft.com/office/drawing/2017/decorative" val="1"/>
              </a:ext>
            </a:extLst>
          </p:cNvPr>
          <p:cNvCxnSpPr>
            <a:cxnSpLocks/>
          </p:cNvCxnSpPr>
          <p:nvPr/>
        </p:nvCxnSpPr>
        <p:spPr>
          <a:xfrm flipV="1">
            <a:off x="10945640" y="3217485"/>
            <a:ext cx="283557" cy="17042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21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500"/>
                                        <p:tgtEl>
                                          <p:spTgt spid="5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500"/>
                                        <p:tgtEl>
                                          <p:spTgt spid="5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fade">
                                      <p:cBhvr>
                                        <p:cTn id="76" dur="500"/>
                                        <p:tgtEl>
                                          <p:spTgt spid="5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500"/>
                                        <p:tgtEl>
                                          <p:spTgt spid="8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fade">
                                      <p:cBhvr>
                                        <p:cTn id="9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p:bldP spid="18" grpId="0"/>
      <p:bldP spid="20" grpId="0"/>
      <p:bldP spid="46" grpId="0"/>
      <p:bldP spid="50" grpId="0"/>
      <p:bldP spid="51" grpId="0"/>
      <p:bldP spid="56" grpId="0"/>
      <p:bldP spid="57" grpId="0"/>
      <p:bldP spid="60" grpId="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D1CCA-ED54-9E40-F446-F4C9812E6897}"/>
              </a:ext>
            </a:extLst>
          </p:cNvPr>
          <p:cNvSpPr>
            <a:spLocks noGrp="1"/>
          </p:cNvSpPr>
          <p:nvPr>
            <p:ph type="title"/>
          </p:nvPr>
        </p:nvSpPr>
        <p:spPr/>
        <p:txBody>
          <a:bodyPr/>
          <a:lstStyle/>
          <a:p>
            <a:r>
              <a:rPr lang="en-GB" dirty="0"/>
              <a:t>Task</a:t>
            </a:r>
          </a:p>
        </p:txBody>
      </p:sp>
      <p:sp>
        <p:nvSpPr>
          <p:cNvPr id="4" name="Content Placeholder 3">
            <a:extLst>
              <a:ext uri="{FF2B5EF4-FFF2-40B4-BE49-F238E27FC236}">
                <a16:creationId xmlns:a16="http://schemas.microsoft.com/office/drawing/2014/main" id="{A27EDCAA-93ED-79F9-2EAA-00CF391B124B}"/>
              </a:ext>
            </a:extLst>
          </p:cNvPr>
          <p:cNvSpPr txBox="1">
            <a:spLocks noGrp="1"/>
          </p:cNvSpPr>
          <p:nvPr>
            <p:ph idx="1"/>
          </p:nvPr>
        </p:nvSpPr>
        <p:spPr>
          <a:xfrm>
            <a:off x="539750" y="1260475"/>
            <a:ext cx="10080625" cy="1308948"/>
          </a:xfrm>
          <a:prstGeom prst="rect">
            <a:avLst/>
          </a:prstGeom>
          <a:noFill/>
        </p:spPr>
        <p:txBody>
          <a:bodyPr wrap="square">
            <a:spAutoFit/>
          </a:bodyPr>
          <a:lstStyle/>
          <a:p>
            <a:pPr>
              <a:lnSpc>
                <a:spcPct val="107000"/>
              </a:lnSpc>
              <a:buFont typeface="Arial" panose="020B0604020202020204" pitchFamily="34" charset="0"/>
              <a:buChar char="•"/>
            </a:pPr>
            <a:r>
              <a:rPr lang="en-GB" sz="2400" dirty="0">
                <a:effectLst/>
                <a:latin typeface="Century Gothic" panose="020B0502020202020204" pitchFamily="34" charset="0"/>
                <a:ea typeface="Times New Roman" panose="02020603050405020304" pitchFamily="18" charset="0"/>
                <a:cs typeface="Times New Roman" panose="02020603050405020304" pitchFamily="18" charset="0"/>
              </a:rPr>
              <a:t>Use your exploded exam question to write an answer to the question. You must use all annotations. </a:t>
            </a:r>
          </a:p>
          <a:p>
            <a:pPr>
              <a:lnSpc>
                <a:spcPct val="107000"/>
              </a:lnSpc>
              <a:buFont typeface="Arial" panose="020B0604020202020204" pitchFamily="34" charset="0"/>
              <a:buChar char="•"/>
            </a:pPr>
            <a:r>
              <a:rPr lang="en-GB" sz="2400" dirty="0">
                <a:effectLst/>
                <a:latin typeface="Century Gothic" panose="020B0502020202020204" pitchFamily="34" charset="0"/>
                <a:ea typeface="Times New Roman" panose="02020603050405020304" pitchFamily="18" charset="0"/>
                <a:cs typeface="Times New Roman" panose="02020603050405020304" pitchFamily="18" charset="0"/>
              </a:rPr>
              <a:t>Tick each point as you include it in your answer.</a:t>
            </a:r>
          </a:p>
        </p:txBody>
      </p:sp>
      <p:sp>
        <p:nvSpPr>
          <p:cNvPr id="3" name="Vertical Title 1">
            <a:extLst>
              <a:ext uri="{FF2B5EF4-FFF2-40B4-BE49-F238E27FC236}">
                <a16:creationId xmlns:a16="http://schemas.microsoft.com/office/drawing/2014/main" id="{E92BB4F6-6BC2-B7EC-F916-9A566985F3E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Example one</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905006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539998" y="319669"/>
            <a:ext cx="10080000" cy="440661"/>
          </a:xfrm>
        </p:spPr>
        <p:txBody>
          <a:bodyPr/>
          <a:lstStyle/>
          <a:p>
            <a:r>
              <a:rPr lang="en-US" dirty="0"/>
              <a:t>Marking guidance</a:t>
            </a:r>
          </a:p>
        </p:txBody>
      </p:sp>
      <p:graphicFrame>
        <p:nvGraphicFramePr>
          <p:cNvPr id="4" name="Table 4">
            <a:extLst>
              <a:ext uri="{FF2B5EF4-FFF2-40B4-BE49-F238E27FC236}">
                <a16:creationId xmlns:a16="http://schemas.microsoft.com/office/drawing/2014/main" id="{59A0F642-12EE-9B49-9288-D3B594BE9414}"/>
              </a:ext>
            </a:extLst>
          </p:cNvPr>
          <p:cNvGraphicFramePr>
            <a:graphicFrameLocks noGrp="1"/>
          </p:cNvGraphicFramePr>
          <p:nvPr>
            <p:extLst>
              <p:ext uri="{D42A27DB-BD31-4B8C-83A1-F6EECF244321}">
                <p14:modId xmlns:p14="http://schemas.microsoft.com/office/powerpoint/2010/main" val="1214560442"/>
              </p:ext>
            </p:extLst>
          </p:nvPr>
        </p:nvGraphicFramePr>
        <p:xfrm>
          <a:off x="539998" y="880362"/>
          <a:ext cx="10528051" cy="2732053"/>
        </p:xfrm>
        <a:graphic>
          <a:graphicData uri="http://schemas.openxmlformats.org/drawingml/2006/table">
            <a:tbl>
              <a:tblPr firstRow="1" bandRow="1">
                <a:tableStyleId>{5C22544A-7EE6-4342-B048-85BDC9FD1C3A}</a:tableStyleId>
              </a:tblPr>
              <a:tblGrid>
                <a:gridCol w="2146052">
                  <a:extLst>
                    <a:ext uri="{9D8B030D-6E8A-4147-A177-3AD203B41FA5}">
                      <a16:colId xmlns:a16="http://schemas.microsoft.com/office/drawing/2014/main" val="3287607563"/>
                    </a:ext>
                  </a:extLst>
                </a:gridCol>
                <a:gridCol w="8381999">
                  <a:extLst>
                    <a:ext uri="{9D8B030D-6E8A-4147-A177-3AD203B41FA5}">
                      <a16:colId xmlns:a16="http://schemas.microsoft.com/office/drawing/2014/main" val="1723039764"/>
                    </a:ext>
                  </a:extLst>
                </a:gridCol>
              </a:tblGrid>
              <a:tr h="432000">
                <a:tc>
                  <a:txBody>
                    <a:bodyPr/>
                    <a:lstStyle/>
                    <a:p>
                      <a:pPr algn="l"/>
                      <a:r>
                        <a:rPr lang="en-US" sz="1500" b="1" i="0" dirty="0">
                          <a:latin typeface="Century Gothic" panose="020B0502020202020204" pitchFamily="34" charset="0"/>
                        </a:rPr>
                        <a:t>Level </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Criteria</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432000">
                <a:tc>
                  <a:txBody>
                    <a:bodyPr/>
                    <a:lstStyle/>
                    <a:p>
                      <a:pPr>
                        <a:lnSpc>
                          <a:spcPct val="100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0 marks</a:t>
                      </a:r>
                      <a:r>
                        <a:rPr lang="en-GB" sz="1600" b="0" dirty="0">
                          <a:latin typeface="Century Gothic" panose="020B0502020202020204" pitchFamily="34" charset="0"/>
                          <a:ea typeface="Times New Roman" panose="02020603050405020304" pitchFamily="18" charset="0"/>
                          <a:cs typeface="Times New Roman" panose="02020603050405020304" pitchFamily="18" charset="0"/>
                        </a:rPr>
                        <a:t> </a:t>
                      </a: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No relevant content</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1 (1–2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0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Up to two marks can be given for any of the description statements given below. </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174088422"/>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3 (3–4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2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There must be either a description statement and an explanation about one substance </a:t>
                      </a:r>
                      <a:r>
                        <a:rPr lang="en-GB" sz="1600" b="1" dirty="0">
                          <a:solidFill>
                            <a:srgbClr val="000000"/>
                          </a:solidFill>
                          <a:effectLst/>
                          <a:latin typeface="Century Gothic" panose="020B0502020202020204" pitchFamily="34" charset="0"/>
                          <a:ea typeface="Times New Roman" panose="02020603050405020304" pitchFamily="18" charset="0"/>
                        </a:rPr>
                        <a:t>or </a:t>
                      </a:r>
                      <a:r>
                        <a:rPr lang="en-GB" sz="1600" dirty="0">
                          <a:solidFill>
                            <a:srgbClr val="000000"/>
                          </a:solidFill>
                          <a:effectLst/>
                          <a:latin typeface="Century Gothic" panose="020B0502020202020204" pitchFamily="34" charset="0"/>
                          <a:ea typeface="Times New Roman" panose="02020603050405020304" pitchFamily="18" charset="0"/>
                        </a:rPr>
                        <a:t>description statements about both substances.</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4253212424"/>
                  </a:ext>
                </a:extLst>
              </a:tr>
              <a:tr h="432000">
                <a:tc>
                  <a:txBody>
                    <a:bodyPr/>
                    <a:lstStyle/>
                    <a:p>
                      <a:pPr>
                        <a:lnSpc>
                          <a:spcPct val="107000"/>
                        </a:lnSpc>
                      </a:pPr>
                      <a:r>
                        <a:rPr lang="en-GB" sz="1600" b="0" dirty="0">
                          <a:effectLst/>
                          <a:latin typeface="Century Gothic" panose="020B0502020202020204" pitchFamily="34" charset="0"/>
                          <a:ea typeface="Times New Roman" panose="02020603050405020304" pitchFamily="18" charset="0"/>
                          <a:cs typeface="Times New Roman" panose="02020603050405020304" pitchFamily="18" charset="0"/>
                        </a:rPr>
                        <a:t>Level 3 (5–6 marks)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tc>
                  <a:txBody>
                    <a:bodyPr/>
                    <a:lstStyle/>
                    <a:p>
                      <a:pPr indent="-226695" algn="l">
                        <a:lnSpc>
                          <a:spcPct val="10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Descriptions and explanations of </a:t>
                      </a:r>
                      <a:r>
                        <a:rPr lang="en-GB" sz="1600" b="1" dirty="0">
                          <a:solidFill>
                            <a:srgbClr val="000000"/>
                          </a:solidFill>
                          <a:effectLst/>
                          <a:latin typeface="Century Gothic" panose="020B0502020202020204" pitchFamily="34" charset="0"/>
                          <a:ea typeface="Times New Roman" panose="02020603050405020304" pitchFamily="18" charset="0"/>
                        </a:rPr>
                        <a:t>both</a:t>
                      </a:r>
                      <a:r>
                        <a:rPr lang="en-GB" sz="1600" dirty="0">
                          <a:solidFill>
                            <a:srgbClr val="000000"/>
                          </a:solidFill>
                          <a:effectLst/>
                          <a:latin typeface="Century Gothic" panose="020B0502020202020204" pitchFamily="34" charset="0"/>
                          <a:ea typeface="Times New Roman" panose="02020603050405020304" pitchFamily="18" charset="0"/>
                        </a:rPr>
                        <a:t> substances must be included. </a:t>
                      </a:r>
                    </a:p>
                    <a:p>
                      <a:pPr indent="-226695" algn="l">
                        <a:lnSpc>
                          <a:spcPct val="120000"/>
                        </a:lnSpc>
                        <a:spcAft>
                          <a:spcPts val="600"/>
                        </a:spcAft>
                      </a:pPr>
                      <a:r>
                        <a:rPr lang="en-GB" sz="1600" dirty="0">
                          <a:solidFill>
                            <a:srgbClr val="000000"/>
                          </a:solidFill>
                          <a:effectLst/>
                          <a:latin typeface="Century Gothic" panose="020B0502020202020204" pitchFamily="34" charset="0"/>
                          <a:ea typeface="Times New Roman" panose="02020603050405020304" pitchFamily="18" charset="0"/>
                        </a:rPr>
                        <a:t>Please note that not all points must be included to be awarded full marks. Key points can be found in bold.</a:t>
                      </a:r>
                      <a:endParaRPr lang="en-GB" sz="1600" dirty="0">
                        <a:effectLst/>
                        <a:latin typeface="Arial" panose="020B0604020202020204" pitchFamily="34" charset="0"/>
                        <a:ea typeface="Calibri" panose="020F0502020204030204" pitchFamily="34" charset="0"/>
                      </a:endParaRPr>
                    </a:p>
                  </a:txBody>
                  <a:tcPr marL="68580" marR="68580" marT="0"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1439372766"/>
                  </a:ext>
                </a:extLst>
              </a:tr>
            </a:tbl>
          </a:graphicData>
        </a:graphic>
      </p:graphicFrame>
      <p:sp>
        <p:nvSpPr>
          <p:cNvPr id="7" name="Vertical Title 1">
            <a:extLst>
              <a:ext uri="{FF2B5EF4-FFF2-40B4-BE49-F238E27FC236}">
                <a16:creationId xmlns:a16="http://schemas.microsoft.com/office/drawing/2014/main" id="{F5535C47-19FF-734C-86EE-239D0006296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Example one</a:t>
            </a:r>
            <a:endParaRPr lang="en-US" sz="2200" b="1" i="0" dirty="0">
              <a:solidFill>
                <a:schemeClr val="bg1"/>
              </a:solidFill>
              <a:latin typeface="Century Gothic" panose="020B0502020202020204" pitchFamily="34" charset="0"/>
            </a:endParaRPr>
          </a:p>
        </p:txBody>
      </p:sp>
      <p:sp>
        <p:nvSpPr>
          <p:cNvPr id="2" name="TextBox 1">
            <a:extLst>
              <a:ext uri="{FF2B5EF4-FFF2-40B4-BE49-F238E27FC236}">
                <a16:creationId xmlns:a16="http://schemas.microsoft.com/office/drawing/2014/main" id="{82FB4408-BE1F-34C7-7A4A-A1CA15E817B7}"/>
              </a:ext>
            </a:extLst>
          </p:cNvPr>
          <p:cNvSpPr txBox="1"/>
          <p:nvPr/>
        </p:nvSpPr>
        <p:spPr>
          <a:xfrm>
            <a:off x="482849" y="3447207"/>
            <a:ext cx="10585200" cy="3038460"/>
          </a:xfrm>
          <a:prstGeom prst="rect">
            <a:avLst/>
          </a:prstGeom>
          <a:noFill/>
        </p:spPr>
        <p:txBody>
          <a:bodyPr wrap="square">
            <a:spAutoFit/>
          </a:bodyPr>
          <a:lstStyle/>
          <a:p>
            <a:pPr>
              <a:lnSpc>
                <a:spcPct val="107000"/>
              </a:lnSpc>
            </a:pPr>
            <a:endParaRPr lang="en-GB" sz="14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a:lnSpc>
                <a:spcPct val="107000"/>
              </a:lnSpc>
            </a:pPr>
            <a:r>
              <a:rPr lang="en-GB" sz="2000" b="1" dirty="0">
                <a:solidFill>
                  <a:srgbClr val="C00000"/>
                </a:solidFill>
                <a:effectLst/>
                <a:latin typeface="Century Gothic" panose="020B0502020202020204" pitchFamily="34" charset="0"/>
                <a:ea typeface="Times New Roman" panose="02020603050405020304" pitchFamily="18" charset="0"/>
                <a:cs typeface="Times New Roman" panose="02020603050405020304" pitchFamily="18" charset="0"/>
              </a:rPr>
              <a:t>Examples of chemistry points made in response</a:t>
            </a:r>
            <a:endParaRPr lang="en-GB" sz="500" dirty="0">
              <a:solidFill>
                <a:srgbClr val="C00000"/>
              </a:solidFill>
              <a:effectLst/>
              <a:latin typeface="Century Gothic" panose="020B0502020202020204" pitchFamily="34" charset="0"/>
              <a:ea typeface="Times New Roman" panose="02020603050405020304" pitchFamily="18" charset="0"/>
              <a:cs typeface="Times New Roman" panose="02020603050405020304" pitchFamily="18" charset="0"/>
            </a:endParaRPr>
          </a:p>
          <a:p>
            <a:pPr>
              <a:lnSpc>
                <a:spcPct val="107000"/>
              </a:lnSpc>
            </a:pPr>
            <a:r>
              <a:rPr lang="en-GB" b="1" dirty="0">
                <a:effectLst/>
                <a:latin typeface="Century Gothic" panose="020B0502020202020204" pitchFamily="34" charset="0"/>
                <a:ea typeface="Times New Roman" panose="02020603050405020304" pitchFamily="18" charset="0"/>
                <a:cs typeface="Times New Roman" panose="02020603050405020304" pitchFamily="18" charset="0"/>
              </a:rPr>
              <a:t>Chlorine:</a:t>
            </a:r>
            <a:endParaRPr lang="en-GB"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Structure: s</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imple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molecules are formed.</a:t>
            </a: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Bonding: c</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ovalent bonds between atoms.</a:t>
            </a:r>
          </a:p>
          <a:p>
            <a:pPr>
              <a:lnSpc>
                <a:spcPct val="107000"/>
              </a:lnSpc>
              <a:buClr>
                <a:srgbClr val="C00000"/>
              </a:buClr>
            </a:pPr>
            <a:r>
              <a:rPr lang="en-GB" sz="1600" i="1" dirty="0">
                <a:solidFill>
                  <a:srgbClr val="C8102E"/>
                </a:solidFill>
                <a:effectLst/>
                <a:latin typeface="Century Gothic" panose="020B0502020202020204" pitchFamily="34" charset="0"/>
                <a:ea typeface="Calibri" panose="020F0502020204030204" pitchFamily="34" charset="0"/>
              </a:rPr>
              <a:t>Explanation of why it is a gas </a:t>
            </a:r>
            <a:r>
              <a:rPr lang="en-GB" sz="1600" dirty="0">
                <a:effectLst/>
                <a:latin typeface="Calibri" panose="020F0502020204030204" pitchFamily="34" charset="0"/>
                <a:ea typeface="Calibri" panose="020F0502020204030204" pitchFamily="34" charset="0"/>
              </a:rPr>
              <a:t> </a:t>
            </a:r>
            <a:endParaRPr lang="en-GB" sz="16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W</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eak attraction between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m</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olecules</a:t>
            </a: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Weak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intermolecular </a:t>
            </a:r>
            <a:r>
              <a:rPr lang="en-GB" sz="1600" b="1" dirty="0">
                <a:latin typeface="Century Gothic" panose="020B0502020202020204" pitchFamily="34" charset="0"/>
                <a:ea typeface="Times New Roman" panose="02020603050405020304" pitchFamily="18" charset="0"/>
                <a:cs typeface="Times New Roman" panose="02020603050405020304" pitchFamily="18" charset="0"/>
              </a:rPr>
              <a:t>forces take little energy to </a:t>
            </a:r>
          </a:p>
          <a:p>
            <a:pPr>
              <a:lnSpc>
                <a:spcPct val="107000"/>
              </a:lnSpc>
              <a:buClr>
                <a:srgbClr val="C00000"/>
              </a:buCl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     overcome.</a:t>
            </a:r>
            <a:endParaRPr lang="en-GB" sz="1600" b="1"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Chlorine</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 has a low boiling point.</a:t>
            </a:r>
          </a:p>
          <a:p>
            <a:pPr algn="r">
              <a:lnSpc>
                <a:spcPct val="107000"/>
              </a:lnSpc>
            </a:pPr>
            <a:endParaRPr lang="en-GB" sz="1400" dirty="0">
              <a:effectLst/>
              <a:latin typeface="Century Gothic" panose="020B0502020202020204" pitchFamily="34" charset="0"/>
              <a:ea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B9B2DAEF-F9DB-CA72-0909-F843188D4DBF}"/>
              </a:ext>
            </a:extLst>
          </p:cNvPr>
          <p:cNvSpPr txBox="1"/>
          <p:nvPr/>
        </p:nvSpPr>
        <p:spPr>
          <a:xfrm>
            <a:off x="5728219" y="3981032"/>
            <a:ext cx="5380022" cy="2773452"/>
          </a:xfrm>
          <a:prstGeom prst="rect">
            <a:avLst/>
          </a:prstGeom>
          <a:noFill/>
        </p:spPr>
        <p:txBody>
          <a:bodyPr wrap="square" rtlCol="0">
            <a:spAutoFit/>
          </a:bodyPr>
          <a:lstStyle/>
          <a:p>
            <a:pPr>
              <a:lnSpc>
                <a:spcPct val="107000"/>
              </a:lnSpc>
            </a:pPr>
            <a:r>
              <a:rPr lang="en-GB" sz="1800" b="1" dirty="0">
                <a:effectLst/>
                <a:latin typeface="Century Gothic" panose="020B0502020202020204" pitchFamily="34" charset="0"/>
                <a:ea typeface="Times New Roman" panose="02020603050405020304" pitchFamily="18" charset="0"/>
                <a:cs typeface="Times New Roman" panose="02020603050405020304" pitchFamily="18" charset="0"/>
              </a:rPr>
              <a:t>Sodium chloride:</a:t>
            </a:r>
            <a:endParaRPr lang="en-GB" sz="1800" dirty="0">
              <a:effectLst/>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Structure: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giant -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strong bonds in all directions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forming a giant lattice.</a:t>
            </a:r>
          </a:p>
          <a:p>
            <a:pPr marL="285750" indent="-285750">
              <a:lnSpc>
                <a:spcPct val="107000"/>
              </a:lnSpc>
              <a:buClr>
                <a:srgbClr val="C00000"/>
              </a:buClr>
              <a:buFont typeface="Arial" panose="020B0604020202020204" pitchFamily="34" charset="0"/>
              <a:buChar char="•"/>
            </a:pP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Bonding: ionic</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 bonds </a:t>
            </a:r>
            <a:r>
              <a:rPr lang="en-GB" sz="1600" i="1" dirty="0">
                <a:effectLst/>
                <a:latin typeface="Century Gothic" panose="020B0502020202020204" pitchFamily="34" charset="0"/>
                <a:ea typeface="Times New Roman" panose="02020603050405020304" pitchFamily="18" charset="0"/>
                <a:cs typeface="Times New Roman" panose="02020603050405020304" pitchFamily="18" charset="0"/>
              </a:rPr>
              <a:t>or</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 electrostatic attraction between oppositely charged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ions. </a:t>
            </a:r>
          </a:p>
          <a:p>
            <a:pPr>
              <a:lnSpc>
                <a:spcPct val="107000"/>
              </a:lnSpc>
              <a:buClr>
                <a:srgbClr val="C00000"/>
              </a:buClr>
            </a:pPr>
            <a:r>
              <a:rPr lang="en-GB" sz="1600" i="1" dirty="0">
                <a:solidFill>
                  <a:srgbClr val="C8102E"/>
                </a:solidFill>
                <a:effectLst/>
                <a:latin typeface="Century Gothic" panose="020B0502020202020204" pitchFamily="34" charset="0"/>
                <a:ea typeface="Calibri" panose="020F0502020204030204" pitchFamily="34" charset="0"/>
              </a:rPr>
              <a:t>Explanation of why it is a solid </a:t>
            </a:r>
            <a:r>
              <a:rPr lang="en-GB" sz="1600" dirty="0">
                <a:solidFill>
                  <a:srgbClr val="C8102E"/>
                </a:solidFill>
                <a:effectLst/>
                <a:latin typeface="Calibri" panose="020F0502020204030204" pitchFamily="34" charset="0"/>
                <a:ea typeface="Calibri" panose="020F0502020204030204" pitchFamily="34" charset="0"/>
              </a:rPr>
              <a:t> </a:t>
            </a:r>
            <a:endParaRPr lang="en-GB" sz="1600" dirty="0">
              <a:latin typeface="Century Gothic" panose="020B0502020202020204" pitchFamily="34" charset="0"/>
              <a:ea typeface="Times New Roman" panose="02020603050405020304" pitchFamily="18" charset="0"/>
              <a:cs typeface="Times New Roman" panose="02020603050405020304" pitchFamily="18" charset="0"/>
            </a:endParaRP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Strong ionic bonds </a:t>
            </a:r>
            <a:r>
              <a:rPr lang="en-GB" sz="1600" dirty="0">
                <a:latin typeface="Century Gothic" panose="020B0502020202020204" pitchFamily="34" charset="0"/>
                <a:ea typeface="Times New Roman" panose="02020603050405020304" pitchFamily="18" charset="0"/>
                <a:cs typeface="Times New Roman" panose="02020603050405020304" pitchFamily="18" charset="0"/>
              </a:rPr>
              <a:t>between the atoms.</a:t>
            </a:r>
          </a:p>
          <a:p>
            <a:pPr marL="285750" indent="-285750">
              <a:lnSpc>
                <a:spcPct val="107000"/>
              </a:lnSpc>
              <a:buClr>
                <a:srgbClr val="C00000"/>
              </a:buClr>
              <a:buFont typeface="Arial" panose="020B0604020202020204" pitchFamily="34" charset="0"/>
              <a:buChar char="•"/>
            </a:pPr>
            <a:r>
              <a:rPr lang="en-GB" sz="1600" b="1" dirty="0">
                <a:latin typeface="Century Gothic" panose="020B0502020202020204" pitchFamily="34" charset="0"/>
                <a:ea typeface="Times New Roman" panose="02020603050405020304" pitchFamily="18" charset="0"/>
                <a:cs typeface="Times New Roman" panose="02020603050405020304" pitchFamily="18" charset="0"/>
              </a:rPr>
              <a:t>Lots </a:t>
            </a:r>
            <a:r>
              <a:rPr lang="en-GB" sz="1600" b="1" dirty="0">
                <a:effectLst/>
                <a:latin typeface="Century Gothic" panose="020B0502020202020204" pitchFamily="34" charset="0"/>
                <a:ea typeface="Times New Roman" panose="02020603050405020304" pitchFamily="18" charset="0"/>
                <a:cs typeface="Times New Roman" panose="02020603050405020304" pitchFamily="18" charset="0"/>
              </a:rPr>
              <a:t>of energy needed to break </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the bonds.</a:t>
            </a:r>
          </a:p>
          <a:p>
            <a:pPr marL="285750" indent="-285750">
              <a:lnSpc>
                <a:spcPct val="107000"/>
              </a:lnSpc>
              <a:buClr>
                <a:srgbClr val="C00000"/>
              </a:buClr>
              <a:buFont typeface="Arial" panose="020B0604020202020204" pitchFamily="34" charset="0"/>
              <a:buChar char="•"/>
            </a:pPr>
            <a:r>
              <a:rPr lang="en-GB" sz="1600" dirty="0">
                <a:latin typeface="Century Gothic" panose="020B0502020202020204" pitchFamily="34" charset="0"/>
                <a:ea typeface="Times New Roman" panose="02020603050405020304" pitchFamily="18" charset="0"/>
                <a:cs typeface="Times New Roman" panose="02020603050405020304" pitchFamily="18" charset="0"/>
              </a:rPr>
              <a:t>Sodium chloride</a:t>
            </a:r>
            <a:r>
              <a:rPr lang="en-GB" sz="1600" dirty="0">
                <a:effectLst/>
                <a:latin typeface="Century Gothic" panose="020B0502020202020204" pitchFamily="34" charset="0"/>
                <a:ea typeface="Times New Roman" panose="02020603050405020304" pitchFamily="18" charset="0"/>
                <a:cs typeface="Times New Roman" panose="02020603050405020304" pitchFamily="18" charset="0"/>
              </a:rPr>
              <a:t> has a high melting point.</a:t>
            </a:r>
          </a:p>
          <a:p>
            <a:endParaRPr lang="en-GB" dirty="0"/>
          </a:p>
        </p:txBody>
      </p:sp>
    </p:spTree>
    <p:extLst>
      <p:ext uri="{BB962C8B-B14F-4D97-AF65-F5344CB8AC3E}">
        <p14:creationId xmlns:p14="http://schemas.microsoft.com/office/powerpoint/2010/main" val="3898468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a:xfrm>
            <a:off x="357987" y="314253"/>
            <a:ext cx="10080000" cy="440661"/>
          </a:xfrm>
        </p:spPr>
        <p:txBody>
          <a:bodyPr/>
          <a:lstStyle/>
          <a:p>
            <a:r>
              <a:rPr lang="en-US" dirty="0"/>
              <a:t>Exam-style question</a:t>
            </a:r>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Example two</a:t>
            </a:r>
            <a:endParaRPr lang="en-US" sz="2200" b="1" i="0" dirty="0">
              <a:solidFill>
                <a:schemeClr val="bg1"/>
              </a:solidFill>
              <a:latin typeface="Century Gothic" panose="020B0502020202020204" pitchFamily="34" charset="0"/>
            </a:endParaRPr>
          </a:p>
        </p:txBody>
      </p:sp>
      <p:sp>
        <p:nvSpPr>
          <p:cNvPr id="6" name="TextBox 5">
            <a:extLst>
              <a:ext uri="{FF2B5EF4-FFF2-40B4-BE49-F238E27FC236}">
                <a16:creationId xmlns:a16="http://schemas.microsoft.com/office/drawing/2014/main" id="{ABD49599-4C0E-8080-30D6-6C3BE97495E4}"/>
              </a:ext>
            </a:extLst>
          </p:cNvPr>
          <p:cNvSpPr txBox="1"/>
          <p:nvPr/>
        </p:nvSpPr>
        <p:spPr>
          <a:xfrm>
            <a:off x="287166" y="859216"/>
            <a:ext cx="10816864" cy="4616648"/>
          </a:xfrm>
          <a:prstGeom prst="rect">
            <a:avLst/>
          </a:prstGeom>
          <a:noFill/>
        </p:spPr>
        <p:txBody>
          <a:bodyPr wrap="square">
            <a:spAutoFit/>
          </a:bodyPr>
          <a:lstStyle/>
          <a:p>
            <a:pPr algn="l"/>
            <a:r>
              <a:rPr lang="en-GB" sz="2200" dirty="0">
                <a:latin typeface="Century Gothic" pitchFamily="34" charset="0"/>
              </a:rPr>
              <a:t>Explain why carbon dioxide (</a:t>
            </a:r>
            <a:r>
              <a:rPr lang="en-GB" sz="2200" dirty="0">
                <a:latin typeface="Cambria Math" panose="02040503050406030204" pitchFamily="18" charset="0"/>
                <a:ea typeface="Cambria Math" panose="02040503050406030204" pitchFamily="18" charset="0"/>
              </a:rPr>
              <a:t>CO</a:t>
            </a:r>
            <a:r>
              <a:rPr lang="en-GB" sz="2200" baseline="-25000" dirty="0">
                <a:latin typeface="Cambria Math" panose="02040503050406030204" pitchFamily="18" charset="0"/>
                <a:ea typeface="Cambria Math" panose="02040503050406030204" pitchFamily="18" charset="0"/>
              </a:rPr>
              <a:t>2</a:t>
            </a:r>
            <a:r>
              <a:rPr lang="en-GB" sz="2200" dirty="0">
                <a:latin typeface="Century Gothic" pitchFamily="34" charset="0"/>
              </a:rPr>
              <a:t>) is a gas at room temperature, but diamond is a solid a room temperature.</a:t>
            </a:r>
          </a:p>
          <a:p>
            <a:pPr algn="l"/>
            <a:endParaRPr lang="en-GB" sz="2200" dirty="0">
              <a:latin typeface="Century Gothic" pitchFamily="34" charset="0"/>
            </a:endParaRPr>
          </a:p>
          <a:p>
            <a:r>
              <a:rPr lang="en-GB" sz="2200" b="1" dirty="0"/>
              <a:t>		    Carbon dioxide	             		Diamond</a:t>
            </a:r>
          </a:p>
          <a:p>
            <a:pPr algn="l"/>
            <a:endParaRPr lang="en-GB" sz="2200" dirty="0">
              <a:latin typeface="Century Gothic" pitchFamily="34" charset="0"/>
            </a:endParaRPr>
          </a:p>
          <a:p>
            <a:pPr algn="l"/>
            <a:endParaRPr lang="en-GB" sz="2200" dirty="0">
              <a:latin typeface="Century Gothic" pitchFamily="34" charset="0"/>
            </a:endParaRPr>
          </a:p>
          <a:p>
            <a:pPr algn="l"/>
            <a:endParaRPr lang="en-GB" sz="2200" dirty="0">
              <a:latin typeface="Century Gothic" pitchFamily="34" charset="0"/>
            </a:endParaRPr>
          </a:p>
          <a:p>
            <a:pPr algn="l"/>
            <a:endParaRPr lang="en-GB" sz="2200" dirty="0">
              <a:latin typeface="Century Gothic" pitchFamily="34" charset="0"/>
            </a:endParaRPr>
          </a:p>
          <a:p>
            <a:pPr algn="l"/>
            <a:endParaRPr lang="en-GB" sz="2200" dirty="0">
              <a:latin typeface="Century Gothic" pitchFamily="34" charset="0"/>
            </a:endParaRPr>
          </a:p>
          <a:p>
            <a:pPr algn="l"/>
            <a:endParaRPr lang="en-GB" sz="1000" dirty="0">
              <a:latin typeface="Century Gothic" pitchFamily="34" charset="0"/>
            </a:endParaRPr>
          </a:p>
          <a:p>
            <a:pPr algn="l"/>
            <a:r>
              <a:rPr lang="en-GB" sz="2200" dirty="0">
                <a:latin typeface="Century Gothic" pitchFamily="34" charset="0"/>
              </a:rPr>
              <a:t>Include a description of the bonding and structure of carbon dioxide and diamond in your answer.</a:t>
            </a:r>
          </a:p>
          <a:p>
            <a:pPr algn="r"/>
            <a:r>
              <a:rPr lang="en-GB" sz="2000" b="1" dirty="0">
                <a:solidFill>
                  <a:srgbClr val="C8102E"/>
                </a:solidFill>
              </a:rPr>
              <a:t>6 marks</a:t>
            </a:r>
            <a:endParaRPr lang="en-GB" sz="2000" b="1" dirty="0"/>
          </a:p>
          <a:p>
            <a:pPr algn="l"/>
            <a:endParaRPr lang="en-GB" sz="2200" dirty="0">
              <a:latin typeface="Century Gothic" pitchFamily="34" charset="0"/>
            </a:endParaRPr>
          </a:p>
        </p:txBody>
      </p:sp>
      <p:pic>
        <p:nvPicPr>
          <p:cNvPr id="9" name="Picture 8" descr="The structural formula of CO2, showing O=C=O.">
            <a:extLst>
              <a:ext uri="{FF2B5EF4-FFF2-40B4-BE49-F238E27FC236}">
                <a16:creationId xmlns:a16="http://schemas.microsoft.com/office/drawing/2014/main" id="{901D79BA-2F33-CCBB-8E18-94B1326E0B48}"/>
              </a:ext>
            </a:extLst>
          </p:cNvPr>
          <p:cNvPicPr>
            <a:picLocks noChangeAspect="1"/>
          </p:cNvPicPr>
          <p:nvPr/>
        </p:nvPicPr>
        <p:blipFill>
          <a:blip r:embed="rId3"/>
          <a:stretch>
            <a:fillRect/>
          </a:stretch>
        </p:blipFill>
        <p:spPr>
          <a:xfrm>
            <a:off x="2303855" y="2534973"/>
            <a:ext cx="2191946" cy="646943"/>
          </a:xfrm>
          <a:prstGeom prst="rect">
            <a:avLst/>
          </a:prstGeom>
        </p:spPr>
      </p:pic>
      <p:pic>
        <p:nvPicPr>
          <p:cNvPr id="8" name="Picture 4" descr="A ball and stick diagram of a diamond lattice where the carbon atoms are represented by black circles.">
            <a:extLst>
              <a:ext uri="{FF2B5EF4-FFF2-40B4-BE49-F238E27FC236}">
                <a16:creationId xmlns:a16="http://schemas.microsoft.com/office/drawing/2014/main" id="{AD6C16E3-3712-2007-DD9C-FE151A61312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886"/>
          <a:stretch/>
        </p:blipFill>
        <p:spPr bwMode="auto">
          <a:xfrm>
            <a:off x="6274363" y="2179260"/>
            <a:ext cx="2042636" cy="17762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9C2EE8F-F5BD-7C64-965A-CD2F2E2D3082}"/>
              </a:ext>
            </a:extLst>
          </p:cNvPr>
          <p:cNvSpPr txBox="1"/>
          <p:nvPr/>
        </p:nvSpPr>
        <p:spPr>
          <a:xfrm>
            <a:off x="357987" y="5275509"/>
            <a:ext cx="10395738" cy="1446550"/>
          </a:xfrm>
          <a:prstGeom prst="rect">
            <a:avLst/>
          </a:prstGeom>
          <a:solidFill>
            <a:srgbClr val="F4CFD5"/>
          </a:solidFill>
          <a:ln w="76200">
            <a:noFill/>
            <a:prstDash val="dash"/>
          </a:ln>
        </p:spPr>
        <p:txBody>
          <a:bodyPr wrap="square" rtlCol="0">
            <a:spAutoFit/>
          </a:bodyPr>
          <a:lstStyle/>
          <a:p>
            <a:pPr marL="457200" indent="-457200">
              <a:buClr>
                <a:srgbClr val="C00000"/>
              </a:buClr>
              <a:buFont typeface="+mj-lt"/>
              <a:buAutoNum type="arabicPeriod"/>
            </a:pPr>
            <a:r>
              <a:rPr lang="en-GB" sz="2200" dirty="0">
                <a:latin typeface="Century Gothic" panose="020B0502020202020204" pitchFamily="34" charset="0"/>
              </a:rPr>
              <a:t>You have three minutes to work on your own in silence to explode the exam question.</a:t>
            </a:r>
          </a:p>
          <a:p>
            <a:pPr marL="457200" indent="-457200">
              <a:buClr>
                <a:srgbClr val="C00000"/>
              </a:buClr>
              <a:buFont typeface="+mj-lt"/>
              <a:buAutoNum type="arabicPeriod"/>
            </a:pPr>
            <a:r>
              <a:rPr lang="en-GB" sz="2200" dirty="0">
                <a:latin typeface="Century Gothic" panose="020B0502020202020204" pitchFamily="34" charset="0"/>
              </a:rPr>
              <a:t>You then have two minutes to discuss in pairs before answering the question.</a:t>
            </a:r>
          </a:p>
        </p:txBody>
      </p:sp>
    </p:spTree>
    <p:extLst>
      <p:ext uri="{BB962C8B-B14F-4D97-AF65-F5344CB8AC3E}">
        <p14:creationId xmlns:p14="http://schemas.microsoft.com/office/powerpoint/2010/main" val="1016239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a:xfrm>
            <a:off x="425700" y="375996"/>
            <a:ext cx="10080000" cy="440661"/>
          </a:xfrm>
        </p:spPr>
        <p:txBody>
          <a:bodyPr/>
          <a:lstStyle/>
          <a:p>
            <a:r>
              <a:rPr lang="en-US" dirty="0"/>
              <a:t>Supporting questions</a:t>
            </a:r>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Example two</a:t>
            </a:r>
            <a:endParaRPr lang="en-US" sz="2200" b="1" i="0" dirty="0">
              <a:solidFill>
                <a:schemeClr val="bg1"/>
              </a:solidFill>
              <a:latin typeface="Century Gothic" panose="020B0502020202020204" pitchFamily="34" charset="0"/>
            </a:endParaRPr>
          </a:p>
        </p:txBody>
      </p:sp>
      <p:pic>
        <p:nvPicPr>
          <p:cNvPr id="5" name="Picture 4" descr="The structural formula of CO2, showing O=C=O.">
            <a:extLst>
              <a:ext uri="{FF2B5EF4-FFF2-40B4-BE49-F238E27FC236}">
                <a16:creationId xmlns:a16="http://schemas.microsoft.com/office/drawing/2014/main" id="{245A307A-3D97-99E6-E9E4-24A0FF23CFFD}"/>
              </a:ext>
            </a:extLst>
          </p:cNvPr>
          <p:cNvPicPr>
            <a:picLocks noChangeAspect="1"/>
          </p:cNvPicPr>
          <p:nvPr/>
        </p:nvPicPr>
        <p:blipFill>
          <a:blip r:embed="rId2"/>
          <a:stretch>
            <a:fillRect/>
          </a:stretch>
        </p:blipFill>
        <p:spPr>
          <a:xfrm>
            <a:off x="1398980" y="1272873"/>
            <a:ext cx="2191946" cy="646943"/>
          </a:xfrm>
          <a:prstGeom prst="rect">
            <a:avLst/>
          </a:prstGeom>
        </p:spPr>
      </p:pic>
      <p:pic>
        <p:nvPicPr>
          <p:cNvPr id="8" name="Picture 4" descr="A ball and stick diagram of a diamond lattice where the carbon atoms are represented by black circles.">
            <a:extLst>
              <a:ext uri="{FF2B5EF4-FFF2-40B4-BE49-F238E27FC236}">
                <a16:creationId xmlns:a16="http://schemas.microsoft.com/office/drawing/2014/main" id="{AD6C16E3-3712-2007-DD9C-FE151A613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460" y="540000"/>
            <a:ext cx="2228850" cy="18478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EDE79F0-3058-93F1-D3F6-1A76FB003F9F}"/>
              </a:ext>
            </a:extLst>
          </p:cNvPr>
          <p:cNvSpPr txBox="1"/>
          <p:nvPr/>
        </p:nvSpPr>
        <p:spPr>
          <a:xfrm>
            <a:off x="366746" y="2676389"/>
            <a:ext cx="5008580" cy="3416320"/>
          </a:xfrm>
          <a:prstGeom prst="rect">
            <a:avLst/>
          </a:prstGeom>
          <a:noFill/>
        </p:spPr>
        <p:txBody>
          <a:bodyPr wrap="square" rtlCol="0">
            <a:spAutoFit/>
          </a:bodyPr>
          <a:lstStyle/>
          <a:p>
            <a:pPr marL="342900" indent="-342900">
              <a:buClr>
                <a:srgbClr val="C00000"/>
              </a:buClr>
              <a:buFont typeface="+mj-lt"/>
              <a:buAutoNum type="arabicPeriod"/>
            </a:pPr>
            <a:r>
              <a:rPr lang="en-GB" dirty="0">
                <a:latin typeface="Century Gothic" panose="020B0502020202020204" pitchFamily="34" charset="0"/>
              </a:rPr>
              <a:t>Is carbon a metal or a non-metal?</a:t>
            </a:r>
          </a:p>
          <a:p>
            <a:pPr marL="342900" indent="-342900">
              <a:buClr>
                <a:srgbClr val="C00000"/>
              </a:buClr>
              <a:buFont typeface="+mj-lt"/>
              <a:buAutoNum type="arabicPeriod"/>
            </a:pPr>
            <a:r>
              <a:rPr lang="en-GB" dirty="0">
                <a:latin typeface="Century Gothic" panose="020B0502020202020204" pitchFamily="34" charset="0"/>
              </a:rPr>
              <a:t>Is oxygen a metal or a non-metal?</a:t>
            </a:r>
          </a:p>
          <a:p>
            <a:pPr marL="342900" indent="-342900">
              <a:buClr>
                <a:srgbClr val="C00000"/>
              </a:buClr>
              <a:buFont typeface="+mj-lt"/>
              <a:buAutoNum type="arabicPeriod"/>
            </a:pPr>
            <a:r>
              <a:rPr lang="en-GB" dirty="0">
                <a:latin typeface="Century Gothic" panose="020B0502020202020204" pitchFamily="34" charset="0"/>
              </a:rPr>
              <a:t>What type of bonding does carbon dioxide have?</a:t>
            </a:r>
          </a:p>
          <a:p>
            <a:pPr marL="342900" indent="-342900">
              <a:buClr>
                <a:srgbClr val="C00000"/>
              </a:buClr>
              <a:buFont typeface="+mj-lt"/>
              <a:buAutoNum type="arabicPeriod"/>
            </a:pPr>
            <a:r>
              <a:rPr lang="en-GB" dirty="0">
                <a:latin typeface="Century Gothic" panose="020B0502020202020204" pitchFamily="34" charset="0"/>
              </a:rPr>
              <a:t>Is the structure simple (molecular) or  giant?</a:t>
            </a:r>
          </a:p>
          <a:p>
            <a:pPr marL="342900" indent="-342900">
              <a:buClr>
                <a:srgbClr val="C00000"/>
              </a:buClr>
              <a:buFont typeface="+mj-lt"/>
              <a:buAutoNum type="arabicPeriod"/>
            </a:pPr>
            <a:r>
              <a:rPr lang="en-GB" dirty="0">
                <a:latin typeface="Century Gothic" panose="020B0502020202020204" pitchFamily="34" charset="0"/>
              </a:rPr>
              <a:t>Are the forces between the molecules strong or weak?</a:t>
            </a:r>
          </a:p>
          <a:p>
            <a:pPr marL="342900" indent="-342900">
              <a:buClr>
                <a:srgbClr val="C00000"/>
              </a:buClr>
              <a:buFont typeface="+mj-lt"/>
              <a:buAutoNum type="arabicPeriod"/>
            </a:pPr>
            <a:r>
              <a:rPr lang="en-GB" dirty="0">
                <a:latin typeface="Century Gothic" panose="020B0502020202020204" pitchFamily="34" charset="0"/>
              </a:rPr>
              <a:t>Does this mean a little or a lot of energy is needed to overcome the forces?</a:t>
            </a:r>
          </a:p>
          <a:p>
            <a:pPr marL="342900" indent="-342900">
              <a:buClr>
                <a:srgbClr val="C00000"/>
              </a:buClr>
              <a:buFont typeface="+mj-lt"/>
              <a:buAutoNum type="arabicPeriod"/>
            </a:pPr>
            <a:r>
              <a:rPr lang="en-GB" dirty="0">
                <a:latin typeface="Century Gothic" panose="020B0502020202020204" pitchFamily="34" charset="0"/>
              </a:rPr>
              <a:t>So, does carbon dioxide have a low or high melting point and boiling point?</a:t>
            </a:r>
          </a:p>
        </p:txBody>
      </p:sp>
      <p:sp>
        <p:nvSpPr>
          <p:cNvPr id="10" name="TextBox 9">
            <a:extLst>
              <a:ext uri="{FF2B5EF4-FFF2-40B4-BE49-F238E27FC236}">
                <a16:creationId xmlns:a16="http://schemas.microsoft.com/office/drawing/2014/main" id="{38FBA677-BEF1-BE99-E14D-FDD5AEEB313B}"/>
              </a:ext>
            </a:extLst>
          </p:cNvPr>
          <p:cNvSpPr txBox="1"/>
          <p:nvPr/>
        </p:nvSpPr>
        <p:spPr>
          <a:xfrm>
            <a:off x="5926553" y="2676389"/>
            <a:ext cx="5561212" cy="2862322"/>
          </a:xfrm>
          <a:prstGeom prst="rect">
            <a:avLst/>
          </a:prstGeom>
          <a:noFill/>
        </p:spPr>
        <p:txBody>
          <a:bodyPr wrap="square" rtlCol="0">
            <a:spAutoFit/>
          </a:bodyPr>
          <a:lstStyle/>
          <a:p>
            <a:pPr marL="342900" indent="-342900">
              <a:buClr>
                <a:srgbClr val="C00000"/>
              </a:buClr>
              <a:buFont typeface="+mj-lt"/>
              <a:buAutoNum type="arabicPeriod"/>
            </a:pPr>
            <a:r>
              <a:rPr lang="en-GB" dirty="0">
                <a:latin typeface="Century Gothic" panose="020B0502020202020204" pitchFamily="34" charset="0"/>
              </a:rPr>
              <a:t>Which element does diamond consist of?</a:t>
            </a:r>
          </a:p>
          <a:p>
            <a:pPr marL="342900" indent="-342900">
              <a:buClr>
                <a:srgbClr val="C00000"/>
              </a:buClr>
              <a:buFont typeface="+mj-lt"/>
              <a:buAutoNum type="arabicPeriod"/>
            </a:pPr>
            <a:r>
              <a:rPr lang="en-GB" dirty="0">
                <a:latin typeface="Century Gothic" panose="020B0502020202020204" pitchFamily="34" charset="0"/>
              </a:rPr>
              <a:t>Is this element a metal or a non-metal?</a:t>
            </a:r>
          </a:p>
          <a:p>
            <a:pPr marL="342900" indent="-342900">
              <a:buClr>
                <a:srgbClr val="C00000"/>
              </a:buClr>
              <a:buFont typeface="+mj-lt"/>
              <a:buAutoNum type="arabicPeriod"/>
            </a:pPr>
            <a:r>
              <a:rPr lang="en-GB" dirty="0">
                <a:latin typeface="Century Gothic" panose="020B0502020202020204" pitchFamily="34" charset="0"/>
              </a:rPr>
              <a:t>What type of bonding does diamond have?</a:t>
            </a:r>
          </a:p>
          <a:p>
            <a:pPr marL="342900" indent="-342900">
              <a:buClr>
                <a:srgbClr val="C00000"/>
              </a:buClr>
              <a:buFont typeface="+mj-lt"/>
              <a:buAutoNum type="arabicPeriod"/>
            </a:pPr>
            <a:r>
              <a:rPr lang="en-GB" dirty="0">
                <a:latin typeface="Century Gothic" panose="020B0502020202020204" pitchFamily="34" charset="0"/>
              </a:rPr>
              <a:t>Is the structure simple (molecular) or giant?</a:t>
            </a:r>
          </a:p>
          <a:p>
            <a:pPr marL="342900" indent="-342900">
              <a:buClr>
                <a:srgbClr val="C00000"/>
              </a:buClr>
              <a:buFont typeface="+mj-lt"/>
              <a:buAutoNum type="arabicPeriod"/>
            </a:pPr>
            <a:r>
              <a:rPr lang="en-GB" dirty="0">
                <a:latin typeface="Century Gothic" panose="020B0502020202020204" pitchFamily="34" charset="0"/>
              </a:rPr>
              <a:t>Are the bonds between the atoms strong or weak?</a:t>
            </a:r>
          </a:p>
          <a:p>
            <a:pPr marL="342900" indent="-342900">
              <a:buClr>
                <a:srgbClr val="C00000"/>
              </a:buClr>
              <a:buFont typeface="+mj-lt"/>
              <a:buAutoNum type="arabicPeriod"/>
            </a:pPr>
            <a:r>
              <a:rPr lang="en-GB" dirty="0">
                <a:latin typeface="Century Gothic" panose="020B0502020202020204" pitchFamily="34" charset="0"/>
              </a:rPr>
              <a:t>Does this mean a little or a lot of energy is needed to overcome them?</a:t>
            </a:r>
          </a:p>
          <a:p>
            <a:pPr marL="342900" indent="-342900">
              <a:buClr>
                <a:srgbClr val="C00000"/>
              </a:buClr>
              <a:buFont typeface="+mj-lt"/>
              <a:buAutoNum type="arabicPeriod"/>
            </a:pPr>
            <a:r>
              <a:rPr lang="en-GB" dirty="0">
                <a:latin typeface="Century Gothic" panose="020B0502020202020204" pitchFamily="34" charset="0"/>
              </a:rPr>
              <a:t>So, does diamond have a low or high melting point and boiling point?</a:t>
            </a:r>
          </a:p>
        </p:txBody>
      </p:sp>
    </p:spTree>
    <p:extLst>
      <p:ext uri="{BB962C8B-B14F-4D97-AF65-F5344CB8AC3E}">
        <p14:creationId xmlns:p14="http://schemas.microsoft.com/office/powerpoint/2010/main" val="33549296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4075</TotalTime>
  <Words>1002</Words>
  <Application>Microsoft Office PowerPoint</Application>
  <PresentationFormat>Widescreen</PresentationFormat>
  <Paragraphs>163</Paragraphs>
  <Slides>10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Cambria Math</vt:lpstr>
      <vt:lpstr>Century Gothic</vt:lpstr>
      <vt:lpstr>MV Boli</vt:lpstr>
      <vt:lpstr>Office Theme</vt:lpstr>
      <vt:lpstr>14–16 years</vt:lpstr>
      <vt:lpstr>Learning objectives</vt:lpstr>
      <vt:lpstr>Example past-paper question</vt:lpstr>
      <vt:lpstr>PowerPoint Presentation</vt:lpstr>
      <vt:lpstr>PowerPoint Presentation</vt:lpstr>
      <vt:lpstr>Task</vt:lpstr>
      <vt:lpstr>Marking guidance</vt:lpstr>
      <vt:lpstr>Exam-style question</vt:lpstr>
      <vt:lpstr>Supporting questions</vt:lpstr>
      <vt:lpstr>Marking guidance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Exploding questions: structure and bonding, presentation</dc:title>
  <dc:creator>Royal Society of Chemistry</dc:creator>
  <cp:keywords>exam questions, skills, reading, literacy, gcse, chemistry, AQA</cp:keywords>
  <cp:lastModifiedBy>Juliet Kennard</cp:lastModifiedBy>
  <cp:revision>590</cp:revision>
  <cp:lastPrinted>2023-01-10T15:46:47Z</cp:lastPrinted>
  <dcterms:created xsi:type="dcterms:W3CDTF">2021-04-13T16:26:00Z</dcterms:created>
  <dcterms:modified xsi:type="dcterms:W3CDTF">2023-02-23T15:13:29Z</dcterms:modified>
  <cp:category>From Improve your students' literacy in science skills, https://rsc.li/3QIBxyc</cp:category>
</cp:coreProperties>
</file>