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Default Extension="bin" ContentType="application/vnd.ms-office.activeX"/>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ctiveX/activeX2.xml" ContentType="application/vnd.ms-office.activeX+xml"/>
  <Override PartName="/ppt/activeX/activeX3.xml" ContentType="application/vnd.ms-office.activeX+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
  </p:notesMasterIdLst>
  <p:handoutMasterIdLst>
    <p:handoutMasterId r:id="rId8"/>
  </p:handoutMasterIdLst>
  <p:sldIdLst>
    <p:sldId id="261" r:id="rId2"/>
    <p:sldId id="298" r:id="rId3"/>
    <p:sldId id="299" r:id="rId4"/>
    <p:sldId id="278" r:id="rId5"/>
    <p:sldId id="300" r:id="rId6"/>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F7B"/>
    <a:srgbClr val="008CCD"/>
    <a:srgbClr val="CCE8F6"/>
    <a:srgbClr val="99CD00"/>
    <a:srgbClr val="E17000"/>
    <a:srgbClr val="A9B600"/>
    <a:srgbClr val="CF0065"/>
    <a:srgbClr val="9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3559" autoAdjust="0"/>
    <p:restoredTop sz="89202" autoAdjust="0"/>
  </p:normalViewPr>
  <p:slideViewPr>
    <p:cSldViewPr>
      <p:cViewPr>
        <p:scale>
          <a:sx n="100" d="100"/>
          <a:sy n="100" d="100"/>
        </p:scale>
        <p:origin x="-78" y="-72"/>
      </p:cViewPr>
      <p:guideLst>
        <p:guide orient="horz" pos="3984"/>
        <p:guide pos="21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png"/></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338138" y="22860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800">
                <a:latin typeface="Myriad Pro" charset="0"/>
                <a:ea typeface="ＭＳ Ｐゴシック" charset="-128"/>
              </a:defRPr>
            </a:lvl1pPr>
          </a:lstStyle>
          <a:p>
            <a:pPr>
              <a:defRPr/>
            </a:pPr>
            <a:endParaRPr lang="en-GB"/>
          </a:p>
        </p:txBody>
      </p:sp>
      <p:sp>
        <p:nvSpPr>
          <p:cNvPr id="16387" name="Rectangle 3"/>
          <p:cNvSpPr>
            <a:spLocks noGrp="1" noChangeArrowheads="1"/>
          </p:cNvSpPr>
          <p:nvPr>
            <p:ph type="dt" sz="quarter" idx="1"/>
          </p:nvPr>
        </p:nvSpPr>
        <p:spPr bwMode="auto">
          <a:xfrm>
            <a:off x="2895600" y="83820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Myriad Pro Light" charset="0"/>
                <a:ea typeface="ＭＳ Ｐゴシック" charset="-128"/>
              </a:defRPr>
            </a:lvl1pPr>
          </a:lstStyle>
          <a:p>
            <a:pPr>
              <a:defRPr/>
            </a:pPr>
            <a:endParaRPr lang="en-GB"/>
          </a:p>
        </p:txBody>
      </p:sp>
      <p:sp>
        <p:nvSpPr>
          <p:cNvPr id="16389" name="Rectangle 5"/>
          <p:cNvSpPr>
            <a:spLocks noGrp="1" noChangeArrowheads="1"/>
          </p:cNvSpPr>
          <p:nvPr>
            <p:ph type="sldNum" sz="quarter" idx="3"/>
          </p:nvPr>
        </p:nvSpPr>
        <p:spPr bwMode="auto">
          <a:xfrm>
            <a:off x="5867400" y="8382000"/>
            <a:ext cx="6096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Myriad Pro Light" charset="0"/>
                <a:ea typeface="ＭＳ Ｐゴシック" charset="-128"/>
              </a:defRPr>
            </a:lvl1pPr>
          </a:lstStyle>
          <a:p>
            <a:pPr>
              <a:defRPr/>
            </a:pPr>
            <a:fld id="{E833ADC8-0C24-42C8-9CD6-9C28BB7616AE}" type="slidenum">
              <a:rPr lang="en-GB"/>
              <a:pPr>
                <a:defRPr/>
              </a:pPr>
              <a:t>‹#›</a:t>
            </a:fld>
            <a:endParaRPr lang="en-GB"/>
          </a:p>
        </p:txBody>
      </p:sp>
      <p:pic>
        <p:nvPicPr>
          <p:cNvPr id="14341" name="Picture 6" descr="RSC_logo"/>
          <p:cNvPicPr>
            <a:picLocks noChangeAspect="1" noChangeArrowheads="1"/>
          </p:cNvPicPr>
          <p:nvPr/>
        </p:nvPicPr>
        <p:blipFill>
          <a:blip r:embed="rId2" cstate="print"/>
          <a:srcRect/>
          <a:stretch>
            <a:fillRect/>
          </a:stretch>
        </p:blipFill>
        <p:spPr bwMode="auto">
          <a:xfrm>
            <a:off x="334963" y="8610600"/>
            <a:ext cx="1614487" cy="2333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ea typeface="ＭＳ Ｐゴシック" charset="-128"/>
              </a:defRPr>
            </a:lvl1pPr>
          </a:lstStyle>
          <a:p>
            <a:pPr>
              <a:defRPr/>
            </a:pPr>
            <a:endParaRPr lang="en-GB"/>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ea typeface="ＭＳ Ｐゴシック" charset="-128"/>
              </a:defRPr>
            </a:lvl1pPr>
          </a:lstStyle>
          <a:p>
            <a:pPr>
              <a:defRPr/>
            </a:pPr>
            <a:endParaRPr lang="en-GB"/>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ea typeface="ＭＳ Ｐゴシック" charset="-128"/>
              </a:defRPr>
            </a:lvl1pPr>
          </a:lstStyle>
          <a:p>
            <a:pPr>
              <a:defRPr/>
            </a:pPr>
            <a:endParaRPr lang="en-GB"/>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ea typeface="ＭＳ Ｐゴシック" charset="-128"/>
              </a:defRPr>
            </a:lvl1pPr>
          </a:lstStyle>
          <a:p>
            <a:pPr>
              <a:defRPr/>
            </a:pPr>
            <a:fld id="{64597ADE-EC19-428E-8F16-33E83059811C}"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p>
            <a:fld id="{0194D5CE-97E6-41F8-A760-7595E21DA989}" type="slidenum">
              <a:rPr lang="en-GB" smtClean="0">
                <a:ea typeface="ＭＳ Ｐゴシック" pitchFamily="34" charset="-128"/>
              </a:rPr>
              <a:pPr/>
              <a:t>1</a:t>
            </a:fld>
            <a:endParaRPr lang="en-GB" smtClean="0">
              <a:ea typeface="ＭＳ Ｐゴシック" pitchFamily="34" charset="-128"/>
            </a:endParaRP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eaLnBrk="1" hangingPunct="1"/>
            <a:endParaRPr 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C5031BFD-EA0A-47E9-974D-0A0D7313C042}" type="slidenum">
              <a:rPr lang="en-GB" smtClean="0">
                <a:ea typeface="ＭＳ Ｐゴシック" pitchFamily="34" charset="-128"/>
              </a:rPr>
              <a:pPr/>
              <a:t>2</a:t>
            </a:fld>
            <a:endParaRPr lang="en-GB" smtClean="0">
              <a:ea typeface="ＭＳ Ｐゴシック" pitchFamily="34" charset="-128"/>
            </a:endParaRPr>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U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916141E8-D297-4511-8273-0C5D344C2762}" type="slidenum">
              <a:rPr lang="en-GB" smtClean="0">
                <a:ea typeface="ＭＳ Ｐゴシック" pitchFamily="34" charset="-128"/>
              </a:rPr>
              <a:pPr/>
              <a:t>3</a:t>
            </a:fld>
            <a:endParaRPr lang="en-GB" smtClean="0">
              <a:ea typeface="ＭＳ Ｐゴシック" pitchFamily="34" charset="-128"/>
            </a:endParaRPr>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en-US"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fld id="{B934080F-07FE-4543-A03A-AB5049A64934}" type="slidenum">
              <a:rPr lang="en-GB" smtClean="0">
                <a:ea typeface="ＭＳ Ｐゴシック" pitchFamily="34" charset="-128"/>
              </a:rPr>
              <a:pPr/>
              <a:t>4</a:t>
            </a:fld>
            <a:endParaRPr lang="en-GB" smtClean="0">
              <a:ea typeface="ＭＳ Ｐゴシック" pitchFamily="34" charset="-128"/>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p:spPr>
        <p:txBody>
          <a:bodyPr/>
          <a:lstStyle/>
          <a:p>
            <a:pPr eaLnBrk="1" hangingPunct="1"/>
            <a:endParaRPr lang="en-US" smtClean="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2D91D6EE-509A-4855-BCF8-B8086C8FFFB9}" type="slidenum">
              <a:rPr lang="en-GB" smtClean="0">
                <a:ea typeface="ＭＳ Ｐゴシック" pitchFamily="34" charset="-128"/>
              </a:rPr>
              <a:pPr/>
              <a:t>5</a:t>
            </a:fld>
            <a:endParaRPr lang="en-GB" smtClean="0">
              <a:ea typeface="ＭＳ Ｐゴシック" pitchFamily="34" charset="-128"/>
            </a:endParaRPr>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003F7B"/>
        </a:solidFill>
        <a:effectLst/>
      </p:bgPr>
    </p:bg>
    <p:spTree>
      <p:nvGrpSpPr>
        <p:cNvPr id="1" name=""/>
        <p:cNvGrpSpPr/>
        <p:nvPr/>
      </p:nvGrpSpPr>
      <p:grpSpPr>
        <a:xfrm>
          <a:off x="0" y="0"/>
          <a:ext cx="0" cy="0"/>
          <a:chOff x="0" y="0"/>
          <a:chExt cx="0" cy="0"/>
        </a:xfrm>
      </p:grpSpPr>
      <p:pic>
        <p:nvPicPr>
          <p:cNvPr id="4" name="Picture 15" descr="RSC-AW_white_blue"/>
          <p:cNvPicPr>
            <a:picLocks noChangeAspect="1" noChangeArrowheads="1"/>
          </p:cNvPicPr>
          <p:nvPr userDrawn="1"/>
        </p:nvPicPr>
        <p:blipFill>
          <a:blip r:embed="rId2" cstate="print"/>
          <a:srcRect/>
          <a:stretch>
            <a:fillRect/>
          </a:stretch>
        </p:blipFill>
        <p:spPr bwMode="auto">
          <a:xfrm>
            <a:off x="338138" y="6296025"/>
            <a:ext cx="1741487" cy="252413"/>
          </a:xfrm>
          <a:prstGeom prst="rect">
            <a:avLst/>
          </a:prstGeom>
          <a:noFill/>
          <a:ln w="9525">
            <a:noFill/>
            <a:miter lim="800000"/>
            <a:headEnd/>
            <a:tailEnd/>
          </a:ln>
        </p:spPr>
      </p:pic>
      <p:sp>
        <p:nvSpPr>
          <p:cNvPr id="7170" name="Rectangle 2"/>
          <p:cNvSpPr>
            <a:spLocks noGrp="1" noChangeArrowheads="1"/>
          </p:cNvSpPr>
          <p:nvPr>
            <p:ph type="ctrTitle"/>
          </p:nvPr>
        </p:nvSpPr>
        <p:spPr>
          <a:xfrm>
            <a:off x="338138" y="2286000"/>
            <a:ext cx="8424862" cy="1143000"/>
          </a:xfrm>
        </p:spPr>
        <p:txBody>
          <a:bodyPr/>
          <a:lstStyle>
            <a:lvl1pPr>
              <a:defRPr sz="4800">
                <a:solidFill>
                  <a:schemeClr val="bg1"/>
                </a:solidFill>
              </a:defRPr>
            </a:lvl1pPr>
          </a:lstStyle>
          <a:p>
            <a:r>
              <a:rPr lang="en-GB"/>
              <a:t>Click to edit Master title style</a:t>
            </a:r>
          </a:p>
        </p:txBody>
      </p:sp>
      <p:sp>
        <p:nvSpPr>
          <p:cNvPr id="7171" name="Rectangle 3"/>
          <p:cNvSpPr>
            <a:spLocks noGrp="1" noChangeArrowheads="1"/>
          </p:cNvSpPr>
          <p:nvPr>
            <p:ph type="subTitle" idx="1"/>
          </p:nvPr>
        </p:nvSpPr>
        <p:spPr>
          <a:xfrm>
            <a:off x="338138" y="3505200"/>
            <a:ext cx="8424862" cy="1752600"/>
          </a:xfrm>
        </p:spPr>
        <p:txBody>
          <a:bodyPr/>
          <a:lstStyle>
            <a:lvl1pPr marL="0" indent="0">
              <a:buFont typeface="Wingdings" charset="2"/>
              <a:buNone/>
              <a:defRPr>
                <a:solidFill>
                  <a:srgbClr val="CCE8F6"/>
                </a:solidFill>
              </a:defRPr>
            </a:lvl1pPr>
          </a:lstStyle>
          <a:p>
            <a:r>
              <a:rPr lang="en-GB"/>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B077C74-1A5D-40DD-8DCB-8F2EA9D9BFD3}"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7979" y="457200"/>
            <a:ext cx="2105025"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38142" y="457200"/>
            <a:ext cx="6167437"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9FE6544-3069-42C3-91C5-E9720BD05038}"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38138" y="457200"/>
            <a:ext cx="8424862" cy="14478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338138" y="1981200"/>
            <a:ext cx="8424862" cy="396240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5360299-1C9E-4AA9-BD87-D72C3ACE00A3}"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38138" y="457200"/>
            <a:ext cx="8424862" cy="1447800"/>
          </a:xfrm>
        </p:spPr>
        <p:txBody>
          <a:bodyPr/>
          <a:lstStyle/>
          <a:p>
            <a:r>
              <a:rPr lang="en-US" smtClean="0"/>
              <a:t>Click to edit Master title style</a:t>
            </a:r>
            <a:endParaRPr lang="en-GB"/>
          </a:p>
        </p:txBody>
      </p:sp>
      <p:sp>
        <p:nvSpPr>
          <p:cNvPr id="3" name="Chart Placeholder 2"/>
          <p:cNvSpPr>
            <a:spLocks noGrp="1"/>
          </p:cNvSpPr>
          <p:nvPr>
            <p:ph type="chart" sz="half" idx="1"/>
          </p:nvPr>
        </p:nvSpPr>
        <p:spPr>
          <a:xfrm>
            <a:off x="338142" y="1981200"/>
            <a:ext cx="4135437" cy="3962400"/>
          </a:xfrm>
        </p:spPr>
        <p:txBody>
          <a:bodyPr/>
          <a:lstStyle/>
          <a:p>
            <a:pPr lvl="0"/>
            <a:endParaRPr lang="en-GB" noProof="0" smtClean="0"/>
          </a:p>
        </p:txBody>
      </p:sp>
      <p:sp>
        <p:nvSpPr>
          <p:cNvPr id="4" name="Text Placeholder 3"/>
          <p:cNvSpPr>
            <a:spLocks noGrp="1"/>
          </p:cNvSpPr>
          <p:nvPr>
            <p:ph type="body" sz="half" idx="2"/>
          </p:nvPr>
        </p:nvSpPr>
        <p:spPr>
          <a:xfrm>
            <a:off x="4625975" y="1981200"/>
            <a:ext cx="4137025"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8B9B5D5-5B6D-4451-BFE0-08ADD8CD06BC}"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38138" y="457200"/>
            <a:ext cx="8424862" cy="14478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338142" y="1981200"/>
            <a:ext cx="4135437"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25975" y="1981200"/>
            <a:ext cx="4137025"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3C74B5B-0B9B-4B2D-B810-489D1FEF3B67}"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38138" y="457200"/>
            <a:ext cx="8424862" cy="14478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338142" y="1981200"/>
            <a:ext cx="4135437"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25975" y="1981200"/>
            <a:ext cx="4137025"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338142" y="4038600"/>
            <a:ext cx="4135437"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25975" y="4038600"/>
            <a:ext cx="4137025"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DFC80893-0AD3-48B3-8E6C-FC27920CDEF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7558E83-72C6-4DA8-B4CE-B7CAB2245879}"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6"/>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CF3D376-CF24-4342-A266-A751CDE50401}"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38142" y="1981200"/>
            <a:ext cx="41354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5975" y="1981200"/>
            <a:ext cx="4137025"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493A4EE-E3C8-4213-9D8A-AADA3DE81F08}"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6061F4C7-29AC-4C23-9BFF-1995D66A0DE4}"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1A249915-7917-4515-AC03-39813462FA1E}"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D6696789-BE1B-4210-A607-D47E49CE855D}"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1"/>
            <a:ext cx="3008313" cy="1162051"/>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4"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962E998-CA8E-4B1E-AA80-A03AB44B46A6}"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8CA98D1-8F39-42E0-AF23-E7BF3E7FABD3}"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38138" y="457200"/>
            <a:ext cx="8424862" cy="1447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338138" y="1981200"/>
            <a:ext cx="8424862"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7086600" y="6172200"/>
            <a:ext cx="1143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ea typeface="ＭＳ Ｐゴシック" charset="-128"/>
              </a:defRPr>
            </a:lvl1pPr>
          </a:lstStyle>
          <a:p>
            <a:pPr>
              <a:defRPr/>
            </a:pPr>
            <a:endParaRPr lang="en-GB"/>
          </a:p>
        </p:txBody>
      </p:sp>
      <p:sp>
        <p:nvSpPr>
          <p:cNvPr id="1029" name="Rectangle 5"/>
          <p:cNvSpPr>
            <a:spLocks noGrp="1" noChangeArrowheads="1"/>
          </p:cNvSpPr>
          <p:nvPr>
            <p:ph type="ftr" sz="quarter" idx="3"/>
          </p:nvPr>
        </p:nvSpPr>
        <p:spPr bwMode="auto">
          <a:xfrm>
            <a:off x="4114800" y="61722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ea typeface="ＭＳ Ｐゴシック" charset="-128"/>
              </a:defRPr>
            </a:lvl1pPr>
          </a:lstStyle>
          <a:p>
            <a:pPr>
              <a:defRPr/>
            </a:pPr>
            <a:endParaRPr lang="en-GB"/>
          </a:p>
        </p:txBody>
      </p:sp>
      <p:sp>
        <p:nvSpPr>
          <p:cNvPr id="1030" name="Rectangle 6"/>
          <p:cNvSpPr>
            <a:spLocks noGrp="1" noChangeArrowheads="1"/>
          </p:cNvSpPr>
          <p:nvPr>
            <p:ph type="sldNum" sz="quarter" idx="4"/>
          </p:nvPr>
        </p:nvSpPr>
        <p:spPr bwMode="auto">
          <a:xfrm>
            <a:off x="8305800" y="6172200"/>
            <a:ext cx="457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ea typeface="ＭＳ Ｐゴシック" charset="-128"/>
              </a:defRPr>
            </a:lvl1pPr>
          </a:lstStyle>
          <a:p>
            <a:pPr>
              <a:defRPr/>
            </a:pPr>
            <a:fld id="{87E1FDC5-C7C1-4360-9A4D-B101932730CF}" type="slidenum">
              <a:rPr lang="en-GB"/>
              <a:pPr>
                <a:defRPr/>
              </a:pPr>
              <a:t>‹#›</a:t>
            </a:fld>
            <a:endParaRPr lang="en-GB"/>
          </a:p>
        </p:txBody>
      </p:sp>
      <p:pic>
        <p:nvPicPr>
          <p:cNvPr id="1031" name="Picture 10" descr="RSC_logo"/>
          <p:cNvPicPr>
            <a:picLocks noChangeAspect="1" noChangeArrowheads="1"/>
          </p:cNvPicPr>
          <p:nvPr userDrawn="1"/>
        </p:nvPicPr>
        <p:blipFill>
          <a:blip r:embed="rId17" cstate="print"/>
          <a:srcRect/>
          <a:stretch>
            <a:fillRect/>
          </a:stretch>
        </p:blipFill>
        <p:spPr bwMode="auto">
          <a:xfrm>
            <a:off x="334963" y="6294438"/>
            <a:ext cx="1614487" cy="233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287" r:id="rId1"/>
    <p:sldLayoutId id="2147484273" r:id="rId2"/>
    <p:sldLayoutId id="2147484274" r:id="rId3"/>
    <p:sldLayoutId id="2147484275" r:id="rId4"/>
    <p:sldLayoutId id="2147484276" r:id="rId5"/>
    <p:sldLayoutId id="2147484277" r:id="rId6"/>
    <p:sldLayoutId id="2147484278" r:id="rId7"/>
    <p:sldLayoutId id="2147484279" r:id="rId8"/>
    <p:sldLayoutId id="2147484280" r:id="rId9"/>
    <p:sldLayoutId id="2147484281" r:id="rId10"/>
    <p:sldLayoutId id="2147484282" r:id="rId11"/>
    <p:sldLayoutId id="2147484283" r:id="rId12"/>
    <p:sldLayoutId id="2147484284" r:id="rId13"/>
    <p:sldLayoutId id="2147484285" r:id="rId14"/>
    <p:sldLayoutId id="2147484286" r:id="rId15"/>
  </p:sldLayoutIdLst>
  <p:txStyles>
    <p:titleStyle>
      <a:lvl1pPr algn="l" rtl="0" eaLnBrk="0" fontAlgn="base" hangingPunct="0">
        <a:spcBef>
          <a:spcPct val="0"/>
        </a:spcBef>
        <a:spcAft>
          <a:spcPct val="0"/>
        </a:spcAft>
        <a:defRPr sz="4400">
          <a:solidFill>
            <a:srgbClr val="003F7B"/>
          </a:solidFill>
          <a:latin typeface="+mj-lt"/>
          <a:ea typeface="+mj-ea"/>
          <a:cs typeface="+mj-cs"/>
        </a:defRPr>
      </a:lvl1pPr>
      <a:lvl2pPr algn="l" rtl="0" eaLnBrk="0" fontAlgn="base" hangingPunct="0">
        <a:spcBef>
          <a:spcPct val="0"/>
        </a:spcBef>
        <a:spcAft>
          <a:spcPct val="0"/>
        </a:spcAft>
        <a:defRPr sz="4400">
          <a:solidFill>
            <a:srgbClr val="003F7B"/>
          </a:solidFill>
          <a:latin typeface="Arial" charset="0"/>
          <a:ea typeface="ＭＳ Ｐゴシック" charset="-128"/>
        </a:defRPr>
      </a:lvl2pPr>
      <a:lvl3pPr algn="l" rtl="0" eaLnBrk="0" fontAlgn="base" hangingPunct="0">
        <a:spcBef>
          <a:spcPct val="0"/>
        </a:spcBef>
        <a:spcAft>
          <a:spcPct val="0"/>
        </a:spcAft>
        <a:defRPr sz="4400">
          <a:solidFill>
            <a:srgbClr val="003F7B"/>
          </a:solidFill>
          <a:latin typeface="Arial" charset="0"/>
          <a:ea typeface="ＭＳ Ｐゴシック" charset="-128"/>
        </a:defRPr>
      </a:lvl3pPr>
      <a:lvl4pPr algn="l" rtl="0" eaLnBrk="0" fontAlgn="base" hangingPunct="0">
        <a:spcBef>
          <a:spcPct val="0"/>
        </a:spcBef>
        <a:spcAft>
          <a:spcPct val="0"/>
        </a:spcAft>
        <a:defRPr sz="4400">
          <a:solidFill>
            <a:srgbClr val="003F7B"/>
          </a:solidFill>
          <a:latin typeface="Arial" charset="0"/>
          <a:ea typeface="ＭＳ Ｐゴシック" charset="-128"/>
        </a:defRPr>
      </a:lvl4pPr>
      <a:lvl5pPr algn="l" rtl="0" eaLnBrk="0" fontAlgn="base" hangingPunct="0">
        <a:spcBef>
          <a:spcPct val="0"/>
        </a:spcBef>
        <a:spcAft>
          <a:spcPct val="0"/>
        </a:spcAft>
        <a:defRPr sz="4400">
          <a:solidFill>
            <a:srgbClr val="003F7B"/>
          </a:solidFill>
          <a:latin typeface="Arial" charset="0"/>
          <a:ea typeface="ＭＳ Ｐゴシック" charset="-128"/>
        </a:defRPr>
      </a:lvl5pPr>
      <a:lvl6pPr marL="457200" algn="l" rtl="0" fontAlgn="base">
        <a:spcBef>
          <a:spcPct val="0"/>
        </a:spcBef>
        <a:spcAft>
          <a:spcPct val="0"/>
        </a:spcAft>
        <a:defRPr sz="4400">
          <a:solidFill>
            <a:srgbClr val="003F7B"/>
          </a:solidFill>
          <a:latin typeface="Arial" charset="0"/>
          <a:ea typeface="ＭＳ Ｐゴシック" charset="-128"/>
        </a:defRPr>
      </a:lvl6pPr>
      <a:lvl7pPr marL="914400" algn="l" rtl="0" fontAlgn="base">
        <a:spcBef>
          <a:spcPct val="0"/>
        </a:spcBef>
        <a:spcAft>
          <a:spcPct val="0"/>
        </a:spcAft>
        <a:defRPr sz="4400">
          <a:solidFill>
            <a:srgbClr val="003F7B"/>
          </a:solidFill>
          <a:latin typeface="Arial" charset="0"/>
          <a:ea typeface="ＭＳ Ｐゴシック" charset="-128"/>
        </a:defRPr>
      </a:lvl7pPr>
      <a:lvl8pPr marL="1371600" algn="l" rtl="0" fontAlgn="base">
        <a:spcBef>
          <a:spcPct val="0"/>
        </a:spcBef>
        <a:spcAft>
          <a:spcPct val="0"/>
        </a:spcAft>
        <a:defRPr sz="4400">
          <a:solidFill>
            <a:srgbClr val="003F7B"/>
          </a:solidFill>
          <a:latin typeface="Arial" charset="0"/>
          <a:ea typeface="ＭＳ Ｐゴシック" charset="-128"/>
        </a:defRPr>
      </a:lvl8pPr>
      <a:lvl9pPr marL="1828800" algn="l" rtl="0" fontAlgn="base">
        <a:spcBef>
          <a:spcPct val="0"/>
        </a:spcBef>
        <a:spcAft>
          <a:spcPct val="0"/>
        </a:spcAft>
        <a:defRPr sz="4400">
          <a:solidFill>
            <a:srgbClr val="003F7B"/>
          </a:solidFill>
          <a:latin typeface="Arial" charset="0"/>
          <a:ea typeface="ＭＳ Ｐゴシック" charset="-128"/>
        </a:defRPr>
      </a:lvl9pPr>
    </p:titleStyle>
    <p:bodyStyle>
      <a:lvl1pPr marL="342900" indent="-342900" algn="l" rtl="0" eaLnBrk="0" fontAlgn="base" hangingPunct="0">
        <a:lnSpc>
          <a:spcPct val="80000"/>
        </a:lnSpc>
        <a:spcBef>
          <a:spcPct val="20000"/>
        </a:spcBef>
        <a:spcAft>
          <a:spcPct val="0"/>
        </a:spcAft>
        <a:buClr>
          <a:srgbClr val="003F7B"/>
        </a:buClr>
        <a:buFont typeface="Wingdings" pitchFamily="2" charset="2"/>
        <a:buChar char="§"/>
        <a:defRPr sz="3200">
          <a:solidFill>
            <a:schemeClr val="tx1"/>
          </a:solidFill>
          <a:latin typeface="+mn-lt"/>
          <a:ea typeface="+mn-ea"/>
          <a:cs typeface="+mn-cs"/>
        </a:defRPr>
      </a:lvl1pPr>
      <a:lvl2pPr marL="742950" indent="-285750" algn="l" rtl="0" eaLnBrk="0" fontAlgn="base" hangingPunct="0">
        <a:lnSpc>
          <a:spcPct val="80000"/>
        </a:lnSpc>
        <a:spcBef>
          <a:spcPct val="20000"/>
        </a:spcBef>
        <a:spcAft>
          <a:spcPct val="0"/>
        </a:spcAft>
        <a:buClr>
          <a:srgbClr val="003F7B"/>
        </a:buClr>
        <a:buFont typeface="Wingdings" pitchFamily="2" charset="2"/>
        <a:buChar char="§"/>
        <a:defRPr sz="2800">
          <a:solidFill>
            <a:schemeClr val="tx1"/>
          </a:solidFill>
          <a:latin typeface="+mn-lt"/>
          <a:ea typeface="+mn-ea"/>
        </a:defRPr>
      </a:lvl2pPr>
      <a:lvl3pPr marL="1143000" indent="-228600" algn="l" rtl="0" eaLnBrk="0" fontAlgn="base" hangingPunct="0">
        <a:lnSpc>
          <a:spcPct val="80000"/>
        </a:lnSpc>
        <a:spcBef>
          <a:spcPct val="20000"/>
        </a:spcBef>
        <a:spcAft>
          <a:spcPct val="0"/>
        </a:spcAft>
        <a:buClr>
          <a:srgbClr val="003F7B"/>
        </a:buClr>
        <a:buFont typeface="Wingdings" pitchFamily="2" charset="2"/>
        <a:buChar char="§"/>
        <a:defRPr sz="2400">
          <a:solidFill>
            <a:schemeClr val="tx1"/>
          </a:solidFill>
          <a:latin typeface="+mn-lt"/>
          <a:ea typeface="+mn-ea"/>
        </a:defRPr>
      </a:lvl3pPr>
      <a:lvl4pPr marL="1600200" indent="-228600" algn="l" rtl="0" eaLnBrk="0" fontAlgn="base" hangingPunct="0">
        <a:lnSpc>
          <a:spcPct val="80000"/>
        </a:lnSpc>
        <a:spcBef>
          <a:spcPct val="20000"/>
        </a:spcBef>
        <a:spcAft>
          <a:spcPct val="0"/>
        </a:spcAft>
        <a:buClr>
          <a:srgbClr val="003F7B"/>
        </a:buClr>
        <a:buFont typeface="Wingdings" pitchFamily="2" charset="2"/>
        <a:buChar char="§"/>
        <a:defRPr sz="2000">
          <a:solidFill>
            <a:schemeClr val="tx1"/>
          </a:solidFill>
          <a:latin typeface="+mn-lt"/>
          <a:ea typeface="+mn-ea"/>
        </a:defRPr>
      </a:lvl4pPr>
      <a:lvl5pPr marL="2057400" indent="-228600" algn="l" rtl="0" eaLnBrk="0" fontAlgn="base" hangingPunct="0">
        <a:lnSpc>
          <a:spcPct val="80000"/>
        </a:lnSpc>
        <a:spcBef>
          <a:spcPct val="20000"/>
        </a:spcBef>
        <a:spcAft>
          <a:spcPct val="0"/>
        </a:spcAft>
        <a:buClr>
          <a:srgbClr val="003F7B"/>
        </a:buClr>
        <a:buFont typeface="Wingdings" pitchFamily="2" charset="2"/>
        <a:buChar char="§"/>
        <a:defRPr sz="2000">
          <a:solidFill>
            <a:schemeClr val="tx1"/>
          </a:solidFill>
          <a:latin typeface="+mn-lt"/>
          <a:ea typeface="+mn-ea"/>
        </a:defRPr>
      </a:lvl5pPr>
      <a:lvl6pPr marL="2514600" indent="-228600" algn="l" rtl="0" fontAlgn="base">
        <a:lnSpc>
          <a:spcPct val="80000"/>
        </a:lnSpc>
        <a:spcBef>
          <a:spcPct val="20000"/>
        </a:spcBef>
        <a:spcAft>
          <a:spcPct val="0"/>
        </a:spcAft>
        <a:buClr>
          <a:srgbClr val="003F7B"/>
        </a:buClr>
        <a:buFont typeface="Wingdings" charset="2"/>
        <a:buChar char="§"/>
        <a:defRPr sz="2000">
          <a:solidFill>
            <a:schemeClr val="tx1"/>
          </a:solidFill>
          <a:latin typeface="+mn-lt"/>
          <a:ea typeface="+mn-ea"/>
        </a:defRPr>
      </a:lvl6pPr>
      <a:lvl7pPr marL="2971800" indent="-228600" algn="l" rtl="0" fontAlgn="base">
        <a:lnSpc>
          <a:spcPct val="80000"/>
        </a:lnSpc>
        <a:spcBef>
          <a:spcPct val="20000"/>
        </a:spcBef>
        <a:spcAft>
          <a:spcPct val="0"/>
        </a:spcAft>
        <a:buClr>
          <a:srgbClr val="003F7B"/>
        </a:buClr>
        <a:buFont typeface="Wingdings" charset="2"/>
        <a:buChar char="§"/>
        <a:defRPr sz="2000">
          <a:solidFill>
            <a:schemeClr val="tx1"/>
          </a:solidFill>
          <a:latin typeface="+mn-lt"/>
          <a:ea typeface="+mn-ea"/>
        </a:defRPr>
      </a:lvl7pPr>
      <a:lvl8pPr marL="3429000" indent="-228600" algn="l" rtl="0" fontAlgn="base">
        <a:lnSpc>
          <a:spcPct val="80000"/>
        </a:lnSpc>
        <a:spcBef>
          <a:spcPct val="20000"/>
        </a:spcBef>
        <a:spcAft>
          <a:spcPct val="0"/>
        </a:spcAft>
        <a:buClr>
          <a:srgbClr val="003F7B"/>
        </a:buClr>
        <a:buFont typeface="Wingdings" charset="2"/>
        <a:buChar char="§"/>
        <a:defRPr sz="2000">
          <a:solidFill>
            <a:schemeClr val="tx1"/>
          </a:solidFill>
          <a:latin typeface="+mn-lt"/>
          <a:ea typeface="+mn-ea"/>
        </a:defRPr>
      </a:lvl8pPr>
      <a:lvl9pPr marL="3886200" indent="-228600" algn="l" rtl="0" fontAlgn="base">
        <a:lnSpc>
          <a:spcPct val="80000"/>
        </a:lnSpc>
        <a:spcBef>
          <a:spcPct val="20000"/>
        </a:spcBef>
        <a:spcAft>
          <a:spcPct val="0"/>
        </a:spcAft>
        <a:buClr>
          <a:srgbClr val="003F7B"/>
        </a:buClr>
        <a:buFont typeface="Wingdings"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3.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control" Target="../activeX/activeX2.xml"/><Relationship Id="rId1" Type="http://schemas.openxmlformats.org/officeDocument/2006/relationships/vmlDrawing" Target="../drawings/vmlDrawing2.vml"/><Relationship Id="rId5" Type="http://schemas.openxmlformats.org/officeDocument/2006/relationships/image" Target="../media/image3.jpe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control" Target="../activeX/activeX3.xml"/><Relationship Id="rId1" Type="http://schemas.openxmlformats.org/officeDocument/2006/relationships/vmlDrawing" Target="../drawings/vmlDrawing3.vml"/><Relationship Id="rId5" Type="http://schemas.openxmlformats.org/officeDocument/2006/relationships/image" Target="../media/image3.jpeg"/><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4213" y="2214563"/>
            <a:ext cx="8424862" cy="1646237"/>
          </a:xfrm>
        </p:spPr>
        <p:txBody>
          <a:bodyPr/>
          <a:lstStyle/>
          <a:p>
            <a:pPr eaLnBrk="1" hangingPunct="1"/>
            <a:r>
              <a:rPr lang="en-GB" sz="5400" smtClean="0"/>
              <a:t>Physiochemical properties of drugs</a:t>
            </a:r>
          </a:p>
        </p:txBody>
      </p:sp>
      <p:pic>
        <p:nvPicPr>
          <p:cNvPr id="3075" name="Picture 5" descr="Corporate_brand_logo_CMYK.jpg"/>
          <p:cNvPicPr>
            <a:picLocks noChangeAspect="1"/>
          </p:cNvPicPr>
          <p:nvPr/>
        </p:nvPicPr>
        <p:blipFill>
          <a:blip r:embed="rId3" cstate="print"/>
          <a:srcRect/>
          <a:stretch>
            <a:fillRect/>
          </a:stretch>
        </p:blipFill>
        <p:spPr bwMode="auto">
          <a:xfrm>
            <a:off x="7812088" y="6227763"/>
            <a:ext cx="1008062" cy="441325"/>
          </a:xfrm>
          <a:prstGeom prst="rect">
            <a:avLst/>
          </a:prstGeom>
          <a:noFill/>
          <a:ln w="9525">
            <a:noFill/>
            <a:miter lim="800000"/>
            <a:headEnd/>
            <a:tailEnd/>
          </a:ln>
        </p:spPr>
      </p:pic>
      <p:sp>
        <p:nvSpPr>
          <p:cNvPr id="3076" name="TextBox 3"/>
          <p:cNvSpPr txBox="1">
            <a:spLocks noChangeArrowheads="1"/>
          </p:cNvSpPr>
          <p:nvPr/>
        </p:nvSpPr>
        <p:spPr bwMode="auto">
          <a:xfrm>
            <a:off x="684213" y="4191000"/>
            <a:ext cx="8064500" cy="461963"/>
          </a:xfrm>
          <a:prstGeom prst="rect">
            <a:avLst/>
          </a:prstGeom>
          <a:noFill/>
          <a:ln w="9525">
            <a:noFill/>
            <a:miter lim="800000"/>
            <a:headEnd/>
            <a:tailEnd/>
          </a:ln>
        </p:spPr>
        <p:txBody>
          <a:bodyPr>
            <a:spAutoFit/>
          </a:bodyPr>
          <a:lstStyle/>
          <a:p>
            <a:r>
              <a:rPr lang="en-GB">
                <a:solidFill>
                  <a:schemeClr val="bg1"/>
                </a:solidFill>
              </a:rPr>
              <a:t>Some background to the Sirius T3</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9" descr="Corporate_brand_logo_CMYK.jpg"/>
          <p:cNvPicPr>
            <a:picLocks noChangeAspect="1"/>
          </p:cNvPicPr>
          <p:nvPr/>
        </p:nvPicPr>
        <p:blipFill>
          <a:blip r:embed="rId3"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539750" y="1557338"/>
            <a:ext cx="8064500" cy="3743325"/>
          </a:xfrm>
          <a:prstGeom prst="rect">
            <a:avLst/>
          </a:prstGeom>
          <a:noFill/>
          <a:ln w="9525">
            <a:noFill/>
            <a:miter lim="800000"/>
            <a:headEnd/>
            <a:tailEnd/>
          </a:ln>
        </p:spPr>
        <p:txBody>
          <a:bodyPr/>
          <a:lstStyle/>
          <a:p>
            <a:pPr>
              <a:defRPr/>
            </a:pPr>
            <a:r>
              <a:rPr lang="en-GB" sz="1200" b="1" dirty="0">
                <a:solidFill>
                  <a:srgbClr val="003F7B"/>
                </a:solidFill>
                <a:ea typeface="ＭＳ Ｐゴシック" charset="-128"/>
              </a:rPr>
              <a:t>LADMET and drug discovery and development</a:t>
            </a:r>
          </a:p>
          <a:p>
            <a:pPr>
              <a:defRPr/>
            </a:pPr>
            <a:endParaRPr lang="en-GB" sz="1200" dirty="0">
              <a:solidFill>
                <a:srgbClr val="0070C0"/>
              </a:solidFill>
              <a:ea typeface="ＭＳ Ｐゴシック" charset="-128"/>
            </a:endParaRPr>
          </a:p>
          <a:p>
            <a:pPr>
              <a:defRPr/>
            </a:pPr>
            <a:r>
              <a:rPr lang="en-GB" sz="1200" dirty="0">
                <a:ea typeface="ＭＳ Ｐゴシック" charset="-128"/>
              </a:rPr>
              <a:t>The following extract is taken from an article by Dr </a:t>
            </a:r>
            <a:r>
              <a:rPr lang="en-GB" sz="1200" dirty="0" err="1">
                <a:ea typeface="ＭＳ Ｐゴシック" charset="-128"/>
              </a:rPr>
              <a:t>Jianling</a:t>
            </a:r>
            <a:r>
              <a:rPr lang="en-GB" sz="1200" dirty="0">
                <a:ea typeface="ＭＳ Ｐゴシック" charset="-128"/>
              </a:rPr>
              <a:t> Wang and Dr Laszlo Urban in Drug Discovery World (2004). </a:t>
            </a:r>
          </a:p>
          <a:p>
            <a:pPr>
              <a:defRPr/>
            </a:pPr>
            <a:endParaRPr lang="en-GB" sz="1200" dirty="0">
              <a:ea typeface="ＭＳ Ｐゴシック" charset="-128"/>
            </a:endParaRPr>
          </a:p>
          <a:p>
            <a:pPr>
              <a:defRPr/>
            </a:pPr>
            <a:r>
              <a:rPr lang="en-GB" sz="1200" i="1" dirty="0">
                <a:ea typeface="ＭＳ Ｐゴシック" charset="-128"/>
              </a:rPr>
              <a:t>The increased costs in the discovery and development of new drugs, due in part to the high attrition rate of drug candidates in development, has led to a new strategy to introduce early, parallel evaluation of efficacy and biopharmaceutical properties of drug candidates.</a:t>
            </a:r>
          </a:p>
          <a:p>
            <a:pPr>
              <a:defRPr/>
            </a:pPr>
            <a:endParaRPr lang="en-GB" sz="1200" i="1" dirty="0">
              <a:ea typeface="ＭＳ Ｐゴシック" charset="-128"/>
            </a:endParaRPr>
          </a:p>
          <a:p>
            <a:pPr>
              <a:defRPr/>
            </a:pPr>
            <a:r>
              <a:rPr lang="en-GB" sz="1200" i="1" dirty="0">
                <a:ea typeface="ＭＳ Ｐゴシック" charset="-128"/>
              </a:rPr>
              <a:t>Investigation of terminated projects revealed that the primary cause for drug failure in the development phase was the poor pharmacokinetic and ADMET (Absorption, Distribution, Metabolism, Discretion and Toxicity) properties rather than unsatisfactory efficacy. In addition, the applications of parallel synthesis and combinatory chemistry to expedite lead finding and lead optimisation processes has shifted the chemical libraries towards poorer biopharmaceutical properties.</a:t>
            </a:r>
          </a:p>
          <a:p>
            <a:pPr>
              <a:defRPr/>
            </a:pPr>
            <a:endParaRPr lang="en-GB" sz="1200" i="1" dirty="0">
              <a:ea typeface="ＭＳ Ｐゴシック" charset="-128"/>
            </a:endParaRPr>
          </a:p>
          <a:p>
            <a:pPr>
              <a:defRPr/>
            </a:pPr>
            <a:r>
              <a:rPr lang="en-GB" sz="1200" i="1" dirty="0">
                <a:ea typeface="ＭＳ Ｐゴシック" charset="-128"/>
              </a:rPr>
              <a:t>Establishments of high throughput and fast ADMET profiling assays allow for the prioritisation of leads or drug candidates by their biopharmaceutical properties in parallel with optimisation of their efficacy at early discovery phases. This is expected to not only improve the overall quality of drug candidates and therefore the probability of their success, but also shorten the drug discovery and development process.</a:t>
            </a: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marL="228600" indent="-228600">
              <a:defRPr/>
            </a:pPr>
            <a:endParaRPr lang="en-GB" sz="800" dirty="0">
              <a:ea typeface="ＭＳ Ｐゴシック" charset="-128"/>
            </a:endParaRPr>
          </a:p>
          <a:p>
            <a:pPr marL="228600" indent="-228600">
              <a:buFont typeface="Arial" pitchFamily="34" charset="0"/>
              <a:buChar char="•"/>
              <a:defRPr/>
            </a:pPr>
            <a:endParaRPr lang="en-GB" sz="1200" dirty="0">
              <a:ea typeface="ＭＳ Ｐゴシック" charset="-128"/>
            </a:endParaRPr>
          </a:p>
          <a:p>
            <a:pPr>
              <a:defRPr/>
            </a:pPr>
            <a:endParaRPr lang="en-GB" sz="1200" dirty="0">
              <a:latin typeface="+mn-lt"/>
              <a:ea typeface="ＭＳ Ｐゴシック" charset="-128"/>
            </a:endParaRPr>
          </a:p>
          <a:p>
            <a:pPr>
              <a:defRPr/>
            </a:pPr>
            <a:endParaRPr lang="en-GB" sz="1200" i="1" dirty="0">
              <a:latin typeface="+mn-lt"/>
              <a:ea typeface="ＭＳ Ｐゴシック" charset="-128"/>
            </a:endParaRPr>
          </a:p>
          <a:p>
            <a:pPr>
              <a:defRPr/>
            </a:pPr>
            <a:endParaRPr lang="en-GB" sz="1200" dirty="0">
              <a:ea typeface="ＭＳ Ｐゴシック" charset="-128"/>
            </a:endParaRPr>
          </a:p>
        </p:txBody>
      </p:sp>
      <p:sp>
        <p:nvSpPr>
          <p:cNvPr id="4100" name="Rectangle 8"/>
          <p:cNvSpPr txBox="1">
            <a:spLocks noChangeArrowheads="1"/>
          </p:cNvSpPr>
          <p:nvPr/>
        </p:nvSpPr>
        <p:spPr bwMode="auto">
          <a:xfrm>
            <a:off x="4803775" y="1052513"/>
            <a:ext cx="3800475" cy="4752975"/>
          </a:xfrm>
          <a:prstGeom prst="rect">
            <a:avLst/>
          </a:prstGeom>
          <a:noFill/>
          <a:ln w="9525">
            <a:noFill/>
            <a:miter lim="800000"/>
            <a:headEnd/>
            <a:tailEnd/>
          </a:ln>
        </p:spPr>
        <p:txBody>
          <a:bodyPr/>
          <a:lstStyle/>
          <a:p>
            <a:endParaRPr lang="en-GB" sz="1200"/>
          </a:p>
          <a:p>
            <a:endParaRPr lang="en-GB" sz="1200"/>
          </a:p>
          <a:p>
            <a:endParaRPr lang="en-GB" sz="1200"/>
          </a:p>
          <a:p>
            <a:endParaRPr lang="en-GB" sz="1200" i="1"/>
          </a:p>
          <a:p>
            <a:endParaRPr lang="en-GB" sz="1200"/>
          </a:p>
        </p:txBody>
      </p:sp>
      <p:sp>
        <p:nvSpPr>
          <p:cNvPr id="4101" name="Rectangle 7"/>
          <p:cNvSpPr>
            <a:spLocks noGrp="1" noChangeArrowheads="1"/>
          </p:cNvSpPr>
          <p:nvPr>
            <p:ph type="title"/>
          </p:nvPr>
        </p:nvSpPr>
        <p:spPr>
          <a:xfrm>
            <a:off x="323850" y="404813"/>
            <a:ext cx="8496300" cy="492125"/>
          </a:xfrm>
        </p:spPr>
        <p:txBody>
          <a:bodyPr/>
          <a:lstStyle/>
          <a:p>
            <a:pPr eaLnBrk="1" hangingPunct="1"/>
            <a:r>
              <a:rPr lang="en-GB" sz="2400" smtClean="0"/>
              <a:t>Physiochemical properties of drugs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9" descr="Corporate_brand_logo_CMYK.jpg"/>
          <p:cNvPicPr>
            <a:picLocks noChangeAspect="1"/>
          </p:cNvPicPr>
          <p:nvPr/>
        </p:nvPicPr>
        <p:blipFill>
          <a:blip r:embed="rId5"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611188" y="1052513"/>
            <a:ext cx="2447925" cy="3455987"/>
          </a:xfrm>
          <a:prstGeom prst="rect">
            <a:avLst/>
          </a:prstGeom>
          <a:noFill/>
          <a:ln w="9525">
            <a:noFill/>
            <a:miter lim="800000"/>
            <a:headEnd/>
            <a:tailEnd/>
          </a:ln>
        </p:spPr>
        <p:txBody>
          <a:bodyPr/>
          <a:lstStyle/>
          <a:p>
            <a:pPr>
              <a:defRPr/>
            </a:pPr>
            <a:r>
              <a:rPr lang="en-GB" sz="1200" b="1" dirty="0">
                <a:solidFill>
                  <a:srgbClr val="003F7B"/>
                </a:solidFill>
                <a:ea typeface="ＭＳ Ｐゴシック" charset="-128"/>
              </a:rPr>
              <a:t>An opportunity</a:t>
            </a:r>
          </a:p>
          <a:p>
            <a:pPr>
              <a:defRPr/>
            </a:pPr>
            <a:endParaRPr lang="en-GB" sz="800" dirty="0">
              <a:ea typeface="ＭＳ Ｐゴシック" charset="-128"/>
            </a:endParaRPr>
          </a:p>
          <a:p>
            <a:pPr>
              <a:defRPr/>
            </a:pPr>
            <a:r>
              <a:rPr lang="en-GB" sz="1200" dirty="0">
                <a:ea typeface="ＭＳ Ｐゴシック" charset="-128"/>
              </a:rPr>
              <a:t>Measurement of the physiochemical properties of drugs has always been important, but high throughput and fast ADME profiling  has become increasingly important as scientists seek ways of shortening the drug discovery and development process.</a:t>
            </a:r>
          </a:p>
          <a:p>
            <a:pPr>
              <a:defRPr/>
            </a:pPr>
            <a:endParaRPr lang="en-GB" sz="800" dirty="0">
              <a:ea typeface="ＭＳ Ｐゴシック" charset="-128"/>
            </a:endParaRPr>
          </a:p>
          <a:p>
            <a:pPr>
              <a:defRPr/>
            </a:pPr>
            <a:r>
              <a:rPr lang="en-GB" sz="1200" dirty="0">
                <a:ea typeface="ＭＳ Ｐゴシック" charset="-128"/>
              </a:rPr>
              <a:t>In this short video sequence John </a:t>
            </a:r>
            <a:r>
              <a:rPr lang="en-GB" sz="1200" dirty="0" smtClean="0">
                <a:ea typeface="ＭＳ Ｐゴシック" charset="-128"/>
              </a:rPr>
              <a:t>Cromer, </a:t>
            </a:r>
            <a:r>
              <a:rPr lang="en-GB" sz="1200" dirty="0">
                <a:ea typeface="ＭＳ Ｐゴシック" charset="-128"/>
              </a:rPr>
              <a:t>Chief Scientific Officer at Sirius Analytical, describes where the need or an instrument that determined </a:t>
            </a:r>
            <a:r>
              <a:rPr lang="en-GB" sz="1200" dirty="0" err="1">
                <a:ea typeface="ＭＳ Ｐゴシック" charset="-128"/>
              </a:rPr>
              <a:t>p</a:t>
            </a:r>
            <a:r>
              <a:rPr lang="en-GB" sz="1200" i="1" dirty="0" err="1">
                <a:ea typeface="ＭＳ Ｐゴシック" charset="-128"/>
              </a:rPr>
              <a:t>K</a:t>
            </a:r>
            <a:r>
              <a:rPr lang="en-GB" sz="1200" baseline="-25000" dirty="0" err="1">
                <a:ea typeface="ＭＳ Ｐゴシック" charset="-128"/>
              </a:rPr>
              <a:t>a</a:t>
            </a:r>
            <a:r>
              <a:rPr lang="en-GB" sz="1200" dirty="0">
                <a:ea typeface="ＭＳ Ｐゴシック" charset="-128"/>
              </a:rPr>
              <a:t> values came from and how this led to the development of the T3.</a:t>
            </a:r>
          </a:p>
          <a:p>
            <a:pPr>
              <a:defRPr/>
            </a:pPr>
            <a:endParaRPr lang="en-GB" sz="1200" dirty="0">
              <a:solidFill>
                <a:srgbClr val="003F7B"/>
              </a:solidFill>
              <a:ea typeface="ＭＳ Ｐゴシック" charset="-128"/>
            </a:endParaRPr>
          </a:p>
          <a:p>
            <a:pPr>
              <a:defRPr/>
            </a:pPr>
            <a:endParaRPr lang="en-GB" sz="1200" dirty="0">
              <a:solidFill>
                <a:srgbClr val="003F7B"/>
              </a:solidFill>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r>
              <a:rPr lang="en-GB" sz="1200" dirty="0">
                <a:ea typeface="ＭＳ Ｐゴシック" charset="-128"/>
              </a:rPr>
              <a:t> </a:t>
            </a:r>
          </a:p>
          <a:p>
            <a:pPr marL="228600" indent="-228600">
              <a:defRPr/>
            </a:pPr>
            <a:endParaRPr lang="en-GB" sz="800" dirty="0">
              <a:ea typeface="ＭＳ Ｐゴシック" charset="-128"/>
            </a:endParaRPr>
          </a:p>
          <a:p>
            <a:pPr marL="228600" indent="-228600">
              <a:buFont typeface="Arial" pitchFamily="34" charset="0"/>
              <a:buChar char="•"/>
              <a:defRPr/>
            </a:pPr>
            <a:endParaRPr lang="en-GB" sz="1200" dirty="0">
              <a:ea typeface="ＭＳ Ｐゴシック" charset="-128"/>
            </a:endParaRPr>
          </a:p>
          <a:p>
            <a:pPr>
              <a:defRPr/>
            </a:pPr>
            <a:endParaRPr lang="en-GB" sz="1200" dirty="0">
              <a:latin typeface="+mn-lt"/>
              <a:ea typeface="ＭＳ Ｐゴシック" charset="-128"/>
            </a:endParaRPr>
          </a:p>
          <a:p>
            <a:pPr>
              <a:defRPr/>
            </a:pPr>
            <a:endParaRPr lang="en-GB" sz="1200" i="1" dirty="0">
              <a:latin typeface="+mn-lt"/>
              <a:ea typeface="ＭＳ Ｐゴシック" charset="-128"/>
            </a:endParaRPr>
          </a:p>
          <a:p>
            <a:pPr>
              <a:defRPr/>
            </a:pPr>
            <a:endParaRPr lang="en-GB" sz="1200" dirty="0">
              <a:ea typeface="ＭＳ Ｐゴシック" charset="-128"/>
            </a:endParaRPr>
          </a:p>
        </p:txBody>
      </p:sp>
      <p:sp>
        <p:nvSpPr>
          <p:cNvPr id="5125" name="Rectangle 8"/>
          <p:cNvSpPr txBox="1">
            <a:spLocks noChangeArrowheads="1"/>
          </p:cNvSpPr>
          <p:nvPr/>
        </p:nvSpPr>
        <p:spPr bwMode="auto">
          <a:xfrm>
            <a:off x="4803775" y="1052513"/>
            <a:ext cx="3800475" cy="4752975"/>
          </a:xfrm>
          <a:prstGeom prst="rect">
            <a:avLst/>
          </a:prstGeom>
          <a:noFill/>
          <a:ln w="9525">
            <a:noFill/>
            <a:miter lim="800000"/>
            <a:headEnd/>
            <a:tailEnd/>
          </a:ln>
        </p:spPr>
        <p:txBody>
          <a:bodyPr/>
          <a:lstStyle/>
          <a:p>
            <a:endParaRPr lang="en-GB" sz="1200"/>
          </a:p>
          <a:p>
            <a:endParaRPr lang="en-GB" sz="1200"/>
          </a:p>
          <a:p>
            <a:endParaRPr lang="en-GB" sz="1200"/>
          </a:p>
          <a:p>
            <a:endParaRPr lang="en-GB" sz="1200" i="1"/>
          </a:p>
          <a:p>
            <a:endParaRPr lang="en-GB" sz="1200"/>
          </a:p>
        </p:txBody>
      </p:sp>
      <p:sp>
        <p:nvSpPr>
          <p:cNvPr id="5126" name="Rectangle 7"/>
          <p:cNvSpPr>
            <a:spLocks noGrp="1" noChangeArrowheads="1"/>
          </p:cNvSpPr>
          <p:nvPr>
            <p:ph type="title"/>
          </p:nvPr>
        </p:nvSpPr>
        <p:spPr>
          <a:xfrm>
            <a:off x="323850" y="404813"/>
            <a:ext cx="8496300" cy="492125"/>
          </a:xfrm>
        </p:spPr>
        <p:txBody>
          <a:bodyPr/>
          <a:lstStyle/>
          <a:p>
            <a:pPr eaLnBrk="1" hangingPunct="1"/>
            <a:r>
              <a:rPr lang="en-GB" sz="2400" smtClean="0"/>
              <a:t>Physiochemical properties of drugs</a:t>
            </a:r>
          </a:p>
        </p:txBody>
      </p:sp>
      <p:sp>
        <p:nvSpPr>
          <p:cNvPr id="5127" name="Rectangle 8"/>
          <p:cNvSpPr txBox="1">
            <a:spLocks noChangeArrowheads="1"/>
          </p:cNvSpPr>
          <p:nvPr/>
        </p:nvSpPr>
        <p:spPr bwMode="auto">
          <a:xfrm>
            <a:off x="4356100" y="1052513"/>
            <a:ext cx="4303713" cy="5113337"/>
          </a:xfrm>
          <a:prstGeom prst="rect">
            <a:avLst/>
          </a:prstGeom>
          <a:noFill/>
          <a:ln w="9525">
            <a:noFill/>
            <a:miter lim="800000"/>
            <a:headEnd/>
            <a:tailEnd/>
          </a:ln>
        </p:spPr>
        <p:txBody>
          <a:bodyPr/>
          <a:lstStyle/>
          <a:p>
            <a:endParaRPr lang="en-GB" sz="1200" b="1">
              <a:solidFill>
                <a:srgbClr val="003F7B"/>
              </a:solidFill>
            </a:endParaRPr>
          </a:p>
          <a:p>
            <a:endParaRPr lang="en-GB" sz="1200"/>
          </a:p>
          <a:p>
            <a:endParaRPr lang="en-GB" sz="1200"/>
          </a:p>
          <a:p>
            <a:endParaRPr lang="en-GB" sz="1200"/>
          </a:p>
          <a:p>
            <a:endParaRPr lang="en-GB" sz="1200"/>
          </a:p>
          <a:p>
            <a:endParaRPr lang="en-GB" sz="1200"/>
          </a:p>
          <a:p>
            <a:endParaRPr lang="en-GB" sz="1200"/>
          </a:p>
          <a:p>
            <a:endParaRPr lang="en-GB" sz="1200"/>
          </a:p>
          <a:p>
            <a:endParaRPr lang="en-GB" sz="1200"/>
          </a:p>
          <a:p>
            <a:endParaRPr lang="en-GB" sz="1200"/>
          </a:p>
          <a:p>
            <a:endParaRPr lang="en-GB" sz="1200"/>
          </a:p>
          <a:p>
            <a:endParaRPr lang="en-GB" sz="1200"/>
          </a:p>
          <a:p>
            <a:endParaRPr lang="en-GB" sz="1200"/>
          </a:p>
          <a:p>
            <a:endParaRPr lang="en-GB" sz="1200"/>
          </a:p>
          <a:p>
            <a:endParaRPr lang="en-GB" sz="1200"/>
          </a:p>
          <a:p>
            <a:endParaRPr lang="en-GB" sz="1200" i="1"/>
          </a:p>
          <a:p>
            <a:endParaRPr lang="en-GB" sz="1200"/>
          </a:p>
        </p:txBody>
      </p:sp>
      <p:sp>
        <p:nvSpPr>
          <p:cNvPr id="5128" name="TextBox 12"/>
          <p:cNvSpPr txBox="1">
            <a:spLocks noChangeArrowheads="1"/>
          </p:cNvSpPr>
          <p:nvPr/>
        </p:nvSpPr>
        <p:spPr bwMode="auto">
          <a:xfrm>
            <a:off x="684213" y="5651500"/>
            <a:ext cx="8135937" cy="585788"/>
          </a:xfrm>
          <a:prstGeom prst="rect">
            <a:avLst/>
          </a:prstGeom>
          <a:noFill/>
          <a:ln w="9525">
            <a:noFill/>
            <a:miter lim="800000"/>
            <a:headEnd/>
            <a:tailEnd/>
          </a:ln>
        </p:spPr>
        <p:txBody>
          <a:bodyPr>
            <a:spAutoFit/>
          </a:bodyPr>
          <a:lstStyle/>
          <a:p>
            <a:r>
              <a:rPr lang="en-GB" sz="1200" b="1">
                <a:solidFill>
                  <a:srgbClr val="003F7B"/>
                </a:solidFill>
              </a:rPr>
              <a:t>Reminder:	LADME</a:t>
            </a:r>
            <a:r>
              <a:rPr lang="en-GB" sz="1200">
                <a:solidFill>
                  <a:srgbClr val="003F7B"/>
                </a:solidFill>
              </a:rPr>
              <a:t> are the stages that happen when a medicinal drug is taken (usually in a formulation): </a:t>
            </a:r>
          </a:p>
          <a:p>
            <a:endParaRPr lang="en-GB" sz="800" b="1">
              <a:solidFill>
                <a:srgbClr val="003F7B"/>
              </a:solidFill>
            </a:endParaRPr>
          </a:p>
          <a:p>
            <a:pPr algn="ctr"/>
            <a:r>
              <a:rPr lang="en-GB" sz="1200" b="1">
                <a:solidFill>
                  <a:srgbClr val="003F7B"/>
                </a:solidFill>
              </a:rPr>
              <a:t>L</a:t>
            </a:r>
            <a:r>
              <a:rPr lang="en-GB" sz="1200">
                <a:solidFill>
                  <a:srgbClr val="003F7B"/>
                </a:solidFill>
              </a:rPr>
              <a:t>iberation    –    </a:t>
            </a:r>
            <a:r>
              <a:rPr lang="en-GB" sz="1200" b="1">
                <a:solidFill>
                  <a:srgbClr val="003F7B"/>
                </a:solidFill>
              </a:rPr>
              <a:t>A</a:t>
            </a:r>
            <a:r>
              <a:rPr lang="en-GB" sz="1200">
                <a:solidFill>
                  <a:srgbClr val="003F7B"/>
                </a:solidFill>
              </a:rPr>
              <a:t>bsorption    –    </a:t>
            </a:r>
            <a:r>
              <a:rPr lang="en-GB" sz="1200" b="1">
                <a:solidFill>
                  <a:srgbClr val="003F7B"/>
                </a:solidFill>
              </a:rPr>
              <a:t>D</a:t>
            </a:r>
            <a:r>
              <a:rPr lang="en-GB" sz="1200">
                <a:solidFill>
                  <a:srgbClr val="003F7B"/>
                </a:solidFill>
              </a:rPr>
              <a:t>istribution    –    </a:t>
            </a:r>
            <a:r>
              <a:rPr lang="en-GB" sz="1200" b="1">
                <a:solidFill>
                  <a:srgbClr val="003F7B"/>
                </a:solidFill>
              </a:rPr>
              <a:t>M</a:t>
            </a:r>
            <a:r>
              <a:rPr lang="en-GB" sz="1200">
                <a:solidFill>
                  <a:srgbClr val="003F7B"/>
                </a:solidFill>
              </a:rPr>
              <a:t>etabolism    –    </a:t>
            </a:r>
            <a:r>
              <a:rPr lang="en-GB" sz="1200" b="1">
                <a:solidFill>
                  <a:srgbClr val="003F7B"/>
                </a:solidFill>
              </a:rPr>
              <a:t>E</a:t>
            </a:r>
            <a:r>
              <a:rPr lang="en-GB" sz="1200">
                <a:solidFill>
                  <a:srgbClr val="003F7B"/>
                </a:solidFill>
              </a:rPr>
              <a:t>xcretion</a:t>
            </a:r>
          </a:p>
        </p:txBody>
      </p:sp>
      <p:sp>
        <p:nvSpPr>
          <p:cNvPr id="5130" name="TextBox 14"/>
          <p:cNvSpPr txBox="1">
            <a:spLocks noChangeArrowheads="1"/>
          </p:cNvSpPr>
          <p:nvPr/>
        </p:nvSpPr>
        <p:spPr bwMode="auto">
          <a:xfrm>
            <a:off x="611188" y="4614863"/>
            <a:ext cx="7848600" cy="830262"/>
          </a:xfrm>
          <a:prstGeom prst="rect">
            <a:avLst/>
          </a:prstGeom>
          <a:noFill/>
          <a:ln w="9525">
            <a:noFill/>
            <a:miter lim="800000"/>
            <a:headEnd/>
            <a:tailEnd/>
          </a:ln>
        </p:spPr>
        <p:txBody>
          <a:bodyPr>
            <a:spAutoFit/>
          </a:bodyPr>
          <a:lstStyle/>
          <a:p>
            <a:r>
              <a:rPr lang="en-GB" sz="1200"/>
              <a:t>The development, construction and use of the T3 brought together aspects of chemistry, engineering, technology,  mathematics and computer programming. </a:t>
            </a:r>
          </a:p>
          <a:p>
            <a:endParaRPr lang="en-GB" sz="1200"/>
          </a:p>
          <a:p>
            <a:r>
              <a:rPr lang="en-GB" sz="1200"/>
              <a:t>On the next slide john describes what it can do.</a:t>
            </a:r>
          </a:p>
        </p:txBody>
      </p:sp>
    </p:spTree>
    <p:controls>
      <p:control spid="1026" name="ShockwaveFlash1" r:id="rId2" imgW="5328038" imgH="3024571"/>
    </p:controls>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9" descr="Corporate_brand_logo_CMYK.jpg"/>
          <p:cNvPicPr>
            <a:picLocks noChangeAspect="1"/>
          </p:cNvPicPr>
          <p:nvPr/>
        </p:nvPicPr>
        <p:blipFill>
          <a:blip r:embed="rId5"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539750" y="1052513"/>
            <a:ext cx="2376488" cy="4537075"/>
          </a:xfrm>
          <a:prstGeom prst="rect">
            <a:avLst/>
          </a:prstGeom>
          <a:noFill/>
          <a:ln w="9525">
            <a:noFill/>
            <a:miter lim="800000"/>
            <a:headEnd/>
            <a:tailEnd/>
          </a:ln>
        </p:spPr>
        <p:txBody>
          <a:bodyPr/>
          <a:lstStyle/>
          <a:p>
            <a:pPr>
              <a:defRPr/>
            </a:pPr>
            <a:r>
              <a:rPr lang="en-GB" sz="1200" b="1" dirty="0">
                <a:solidFill>
                  <a:srgbClr val="003F7B"/>
                </a:solidFill>
                <a:ea typeface="ＭＳ Ｐゴシック" charset="-128"/>
              </a:rPr>
              <a:t>The Sirius T3</a:t>
            </a:r>
            <a:endParaRPr lang="en-GB" sz="1200" dirty="0">
              <a:ea typeface="ＭＳ Ｐゴシック" charset="-128"/>
            </a:endParaRPr>
          </a:p>
          <a:p>
            <a:pPr>
              <a:defRPr/>
            </a:pPr>
            <a:endParaRPr lang="en-GB" sz="800" dirty="0">
              <a:ea typeface="ＭＳ Ｐゴシック" charset="-128"/>
            </a:endParaRPr>
          </a:p>
          <a:p>
            <a:pPr>
              <a:defRPr/>
            </a:pPr>
            <a:r>
              <a:rPr lang="en-GB" sz="1200" dirty="0">
                <a:ea typeface="ＭＳ Ｐゴシック" charset="-128"/>
              </a:rPr>
              <a:t>The Sirius T3 can determine a number of physiochemical properties that influence the potential of a compound to be a medicinal drug. The four most important ones are:</a:t>
            </a:r>
          </a:p>
          <a:p>
            <a:pPr>
              <a:defRPr/>
            </a:pPr>
            <a:endParaRPr lang="en-GB" sz="800" dirty="0">
              <a:ea typeface="ＭＳ Ｐゴシック" charset="-128"/>
            </a:endParaRPr>
          </a:p>
          <a:p>
            <a:pPr marL="228600" indent="-228600">
              <a:buFont typeface="Arial" pitchFamily="34" charset="0"/>
              <a:buChar char="•"/>
              <a:defRPr/>
            </a:pPr>
            <a:r>
              <a:rPr lang="en-GB" sz="1200" dirty="0">
                <a:ea typeface="ＭＳ Ｐゴシック" charset="-128"/>
              </a:rPr>
              <a:t>acid dissociation constant, </a:t>
            </a:r>
            <a:r>
              <a:rPr lang="en-GB" sz="1200" i="1" dirty="0">
                <a:ea typeface="ＭＳ Ｐゴシック" charset="-128"/>
              </a:rPr>
              <a:t>K</a:t>
            </a:r>
            <a:r>
              <a:rPr lang="en-GB" sz="1200" baseline="-25000" dirty="0">
                <a:ea typeface="ＭＳ Ｐゴシック" charset="-128"/>
              </a:rPr>
              <a:t>a</a:t>
            </a:r>
            <a:r>
              <a:rPr lang="en-GB" sz="1200" dirty="0">
                <a:ea typeface="ＭＳ Ｐゴシック" charset="-128"/>
              </a:rPr>
              <a:t>, and </a:t>
            </a:r>
            <a:r>
              <a:rPr lang="en-GB" sz="1200" dirty="0" err="1" smtClean="0">
                <a:ea typeface="ＭＳ Ｐゴシック" charset="-128"/>
              </a:rPr>
              <a:t>p</a:t>
            </a:r>
            <a:r>
              <a:rPr lang="en-GB" sz="1200" i="1" dirty="0" err="1" smtClean="0">
                <a:ea typeface="ＭＳ Ｐゴシック" charset="-128"/>
              </a:rPr>
              <a:t>K</a:t>
            </a:r>
            <a:r>
              <a:rPr lang="en-GB" sz="1200" baseline="-25000" dirty="0" err="1" smtClean="0">
                <a:ea typeface="ＭＳ Ｐゴシック" charset="-128"/>
              </a:rPr>
              <a:t>a</a:t>
            </a:r>
            <a:r>
              <a:rPr lang="en-GB" sz="1200" baseline="-25000" dirty="0" smtClean="0">
                <a:ea typeface="ＭＳ Ｐゴシック" charset="-128"/>
              </a:rPr>
              <a:t>;</a:t>
            </a:r>
            <a:endParaRPr lang="en-GB" sz="1200" baseline="-25000" dirty="0">
              <a:ea typeface="ＭＳ Ｐゴシック" charset="-128"/>
            </a:endParaRPr>
          </a:p>
          <a:p>
            <a:pPr marL="228600" indent="-228600">
              <a:defRPr/>
            </a:pPr>
            <a:endParaRPr lang="en-GB" sz="800" dirty="0">
              <a:ea typeface="ＭＳ Ｐゴシック" charset="-128"/>
            </a:endParaRPr>
          </a:p>
          <a:p>
            <a:pPr marL="228600" indent="-228600">
              <a:buFont typeface="Arial" pitchFamily="34" charset="0"/>
              <a:buChar char="•"/>
              <a:defRPr/>
            </a:pPr>
            <a:r>
              <a:rPr lang="en-GB" sz="1200" dirty="0">
                <a:ea typeface="ＭＳ Ｐゴシック" charset="-128"/>
              </a:rPr>
              <a:t>partition coefficient, </a:t>
            </a:r>
            <a:r>
              <a:rPr lang="en-GB" sz="1200" i="1" dirty="0">
                <a:ea typeface="ＭＳ Ｐゴシック" charset="-128"/>
              </a:rPr>
              <a:t>P</a:t>
            </a:r>
            <a:r>
              <a:rPr lang="en-GB" sz="1200" dirty="0">
                <a:ea typeface="ＭＳ Ｐゴシック" charset="-128"/>
              </a:rPr>
              <a:t>, and </a:t>
            </a:r>
            <a:r>
              <a:rPr lang="en-GB" sz="1200" dirty="0" err="1" smtClean="0">
                <a:ea typeface="ＭＳ Ｐゴシック" charset="-128"/>
              </a:rPr>
              <a:t>log</a:t>
            </a:r>
            <a:r>
              <a:rPr lang="en-GB" sz="1200" i="1" dirty="0" err="1" smtClean="0">
                <a:ea typeface="ＭＳ Ｐゴシック" charset="-128"/>
              </a:rPr>
              <a:t>P</a:t>
            </a:r>
            <a:r>
              <a:rPr lang="en-GB" sz="1200" dirty="0" smtClean="0">
                <a:ea typeface="ＭＳ Ｐゴシック" charset="-128"/>
              </a:rPr>
              <a:t>;</a:t>
            </a:r>
            <a:endParaRPr lang="en-GB" sz="1200" dirty="0">
              <a:ea typeface="ＭＳ Ｐゴシック" charset="-128"/>
            </a:endParaRPr>
          </a:p>
          <a:p>
            <a:pPr marL="228600" indent="-228600">
              <a:defRPr/>
            </a:pPr>
            <a:endParaRPr lang="en-GB" sz="800" dirty="0">
              <a:ea typeface="ＭＳ Ｐゴシック" charset="-128"/>
            </a:endParaRPr>
          </a:p>
          <a:p>
            <a:pPr marL="228600" indent="-228600">
              <a:buFont typeface="Arial" pitchFamily="34" charset="0"/>
              <a:buChar char="•"/>
              <a:defRPr/>
            </a:pPr>
            <a:r>
              <a:rPr lang="en-GB" sz="1200" dirty="0">
                <a:ea typeface="ＭＳ Ｐゴシック" charset="-128"/>
              </a:rPr>
              <a:t>solubility, </a:t>
            </a:r>
            <a:r>
              <a:rPr lang="en-GB" sz="1200" i="1" dirty="0">
                <a:ea typeface="ＭＳ Ｐゴシック" charset="-128"/>
              </a:rPr>
              <a:t>s</a:t>
            </a:r>
            <a:r>
              <a:rPr lang="en-GB" sz="1200" dirty="0">
                <a:ea typeface="ＭＳ Ｐゴシック" charset="-128"/>
              </a:rPr>
              <a:t>, and </a:t>
            </a:r>
            <a:r>
              <a:rPr lang="en-GB" sz="1200" dirty="0" smtClean="0">
                <a:ea typeface="ＭＳ Ｐゴシック" charset="-128"/>
              </a:rPr>
              <a:t>log</a:t>
            </a:r>
            <a:r>
              <a:rPr lang="en-GB" sz="1200" i="1" dirty="0" smtClean="0">
                <a:ea typeface="ＭＳ Ｐゴシック" charset="-128"/>
              </a:rPr>
              <a:t>s;</a:t>
            </a:r>
            <a:endParaRPr lang="en-GB" sz="1200" i="1" dirty="0">
              <a:ea typeface="ＭＳ Ｐゴシック" charset="-128"/>
            </a:endParaRPr>
          </a:p>
          <a:p>
            <a:pPr marL="228600" indent="-228600">
              <a:defRPr/>
            </a:pPr>
            <a:endParaRPr lang="en-GB" sz="800" dirty="0">
              <a:ea typeface="ＭＳ Ｐゴシック" charset="-128"/>
            </a:endParaRPr>
          </a:p>
          <a:p>
            <a:pPr marL="228600" indent="-228600">
              <a:buFont typeface="Arial" pitchFamily="34" charset="0"/>
              <a:buChar char="•"/>
              <a:defRPr/>
            </a:pPr>
            <a:r>
              <a:rPr lang="en-GB" sz="1200" dirty="0" smtClean="0">
                <a:ea typeface="ＭＳ Ｐゴシック" charset="-128"/>
              </a:rPr>
              <a:t>dissolution.</a:t>
            </a:r>
            <a:endParaRPr lang="en-GB" sz="1200" dirty="0">
              <a:ea typeface="ＭＳ Ｐゴシック" charset="-128"/>
            </a:endParaRPr>
          </a:p>
          <a:p>
            <a:pPr>
              <a:defRPr/>
            </a:pPr>
            <a:endParaRPr lang="en-GB" sz="1200" dirty="0">
              <a:ea typeface="ＭＳ Ｐゴシック" charset="-128"/>
            </a:endParaRPr>
          </a:p>
          <a:p>
            <a:pPr>
              <a:defRPr/>
            </a:pPr>
            <a:r>
              <a:rPr lang="en-GB" sz="1200" dirty="0">
                <a:ea typeface="ＭＳ Ｐゴシック" charset="-128"/>
              </a:rPr>
              <a:t>These are important in two main areas of research and development:</a:t>
            </a:r>
          </a:p>
          <a:p>
            <a:pPr>
              <a:defRPr/>
            </a:pPr>
            <a:endParaRPr lang="en-GB" sz="800" dirty="0">
              <a:ea typeface="ＭＳ Ｐゴシック" charset="-128"/>
            </a:endParaRPr>
          </a:p>
          <a:p>
            <a:pPr marL="228600" indent="-228600">
              <a:buFont typeface="Arial" pitchFamily="34" charset="0"/>
              <a:buChar char="•"/>
              <a:defRPr/>
            </a:pPr>
            <a:r>
              <a:rPr lang="en-GB" sz="1200" dirty="0">
                <a:ea typeface="ＭＳ Ｐゴシック" charset="-128"/>
              </a:rPr>
              <a:t>drug </a:t>
            </a:r>
            <a:r>
              <a:rPr lang="en-GB" sz="1200" dirty="0" smtClean="0">
                <a:ea typeface="ＭＳ Ｐゴシック" charset="-128"/>
              </a:rPr>
              <a:t>discovery,</a:t>
            </a:r>
            <a:endParaRPr lang="en-GB" sz="1200" dirty="0">
              <a:ea typeface="ＭＳ Ｐゴシック" charset="-128"/>
            </a:endParaRPr>
          </a:p>
          <a:p>
            <a:pPr marL="228600" indent="-228600">
              <a:defRPr/>
            </a:pPr>
            <a:endParaRPr lang="en-GB" sz="800" dirty="0">
              <a:ea typeface="ＭＳ Ｐゴシック" charset="-128"/>
            </a:endParaRPr>
          </a:p>
          <a:p>
            <a:pPr marL="228600" indent="-228600">
              <a:buFont typeface="Arial" pitchFamily="34" charset="0"/>
              <a:buChar char="•"/>
              <a:defRPr/>
            </a:pPr>
            <a:r>
              <a:rPr lang="en-GB" sz="1200" dirty="0">
                <a:ea typeface="ＭＳ Ｐゴシック" charset="-128"/>
              </a:rPr>
              <a:t>drug </a:t>
            </a:r>
            <a:r>
              <a:rPr lang="en-GB" sz="1200" dirty="0" smtClean="0">
                <a:ea typeface="ＭＳ Ｐゴシック" charset="-128"/>
              </a:rPr>
              <a:t>formulation.</a:t>
            </a:r>
            <a:endParaRPr lang="en-GB" sz="1200" dirty="0">
              <a:ea typeface="ＭＳ Ｐゴシック" charset="-128"/>
            </a:endParaRPr>
          </a:p>
          <a:p>
            <a:pPr marL="228600" indent="-228600">
              <a:defRPr/>
            </a:pPr>
            <a:endParaRPr lang="en-GB" sz="1200" dirty="0">
              <a:ea typeface="ＭＳ Ｐゴシック" charset="-128"/>
            </a:endParaRPr>
          </a:p>
          <a:p>
            <a:pPr marL="228600" indent="-228600">
              <a:defRPr/>
            </a:pPr>
            <a:endParaRPr lang="en-GB" sz="1200" dirty="0">
              <a:ea typeface="ＭＳ Ｐゴシック" charset="-128"/>
            </a:endParaRPr>
          </a:p>
          <a:p>
            <a:pPr marL="228600" indent="-228600">
              <a:defRPr/>
            </a:pPr>
            <a:endParaRPr lang="en-GB" sz="1200" dirty="0">
              <a:ea typeface="ＭＳ Ｐゴシック" charset="-128"/>
            </a:endParaRPr>
          </a:p>
          <a:p>
            <a:pPr marL="228600" indent="-228600">
              <a:defRPr/>
            </a:pPr>
            <a:endParaRPr lang="en-GB" sz="1200" dirty="0">
              <a:ea typeface="ＭＳ Ｐゴシック" charset="-128"/>
            </a:endParaRPr>
          </a:p>
          <a:p>
            <a:pPr>
              <a:defRPr/>
            </a:pPr>
            <a:endParaRPr lang="en-GB" sz="1200" dirty="0">
              <a:ea typeface="ＭＳ Ｐゴシック" charset="-128"/>
            </a:endParaRPr>
          </a:p>
          <a:p>
            <a:pPr>
              <a:defRPr/>
            </a:pPr>
            <a:endParaRPr lang="en-GB" sz="1200" b="1" dirty="0">
              <a:solidFill>
                <a:srgbClr val="003F7B"/>
              </a:solidFill>
              <a:ea typeface="ＭＳ Ｐゴシック" charset="-128"/>
            </a:endParaRPr>
          </a:p>
          <a:p>
            <a:pPr>
              <a:defRPr/>
            </a:pPr>
            <a:endParaRPr lang="en-GB" sz="1200" b="1"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b="1" dirty="0">
              <a:solidFill>
                <a:srgbClr val="003F7B"/>
              </a:solidFill>
              <a:latin typeface="+mn-lt"/>
              <a:ea typeface="ＭＳ Ｐゴシック" charset="-128"/>
            </a:endParaRPr>
          </a:p>
          <a:p>
            <a:pPr>
              <a:defRPr/>
            </a:pPr>
            <a:endParaRPr lang="en-GB" sz="1200" dirty="0">
              <a:latin typeface="+mn-lt"/>
              <a:ea typeface="ＭＳ Ｐゴシック" charset="-128"/>
            </a:endParaRPr>
          </a:p>
          <a:p>
            <a:pPr>
              <a:defRPr/>
            </a:pPr>
            <a:endParaRPr lang="en-GB" sz="1200" i="1" dirty="0">
              <a:latin typeface="+mn-lt"/>
              <a:ea typeface="ＭＳ Ｐゴシック" charset="-128"/>
            </a:endParaRPr>
          </a:p>
          <a:p>
            <a:pPr>
              <a:defRPr/>
            </a:pPr>
            <a:endParaRPr lang="en-GB" sz="1200" dirty="0">
              <a:ea typeface="ＭＳ Ｐゴシック" charset="-128"/>
            </a:endParaRPr>
          </a:p>
        </p:txBody>
      </p:sp>
      <p:sp>
        <p:nvSpPr>
          <p:cNvPr id="6148" name="Rectangle 7"/>
          <p:cNvSpPr>
            <a:spLocks noGrp="1" noChangeArrowheads="1"/>
          </p:cNvSpPr>
          <p:nvPr>
            <p:ph type="title"/>
          </p:nvPr>
        </p:nvSpPr>
        <p:spPr>
          <a:xfrm>
            <a:off x="323850" y="404813"/>
            <a:ext cx="8496300" cy="492125"/>
          </a:xfrm>
        </p:spPr>
        <p:txBody>
          <a:bodyPr/>
          <a:lstStyle/>
          <a:p>
            <a:pPr eaLnBrk="1" hangingPunct="1"/>
            <a:r>
              <a:rPr lang="en-GB" sz="2400" smtClean="0"/>
              <a:t>Physiochemical properties of drugs</a:t>
            </a:r>
          </a:p>
        </p:txBody>
      </p:sp>
      <p:sp>
        <p:nvSpPr>
          <p:cNvPr id="6151" name="TextBox 12"/>
          <p:cNvSpPr txBox="1">
            <a:spLocks noChangeArrowheads="1"/>
          </p:cNvSpPr>
          <p:nvPr/>
        </p:nvSpPr>
        <p:spPr bwMode="auto">
          <a:xfrm>
            <a:off x="684213" y="5651500"/>
            <a:ext cx="8135937" cy="461963"/>
          </a:xfrm>
          <a:prstGeom prst="rect">
            <a:avLst/>
          </a:prstGeom>
          <a:noFill/>
          <a:ln w="9525">
            <a:noFill/>
            <a:miter lim="800000"/>
            <a:headEnd/>
            <a:tailEnd/>
          </a:ln>
        </p:spPr>
        <p:txBody>
          <a:bodyPr>
            <a:spAutoFit/>
          </a:bodyPr>
          <a:lstStyle/>
          <a:p>
            <a:r>
              <a:rPr lang="en-GB" sz="1200" b="1" dirty="0">
                <a:solidFill>
                  <a:srgbClr val="003F7B"/>
                </a:solidFill>
              </a:rPr>
              <a:t>Reminder:	</a:t>
            </a:r>
            <a:r>
              <a:rPr lang="en-GB" sz="1200" dirty="0">
                <a:solidFill>
                  <a:srgbClr val="003F7B"/>
                </a:solidFill>
              </a:rPr>
              <a:t>The solubility, dissolution rate, ionisation (</a:t>
            </a:r>
            <a:r>
              <a:rPr lang="en-GB" sz="1200" dirty="0" err="1">
                <a:solidFill>
                  <a:srgbClr val="003F7B"/>
                </a:solidFill>
              </a:rPr>
              <a:t>p</a:t>
            </a:r>
            <a:r>
              <a:rPr lang="en-GB" sz="1200" i="1" dirty="0" err="1">
                <a:solidFill>
                  <a:srgbClr val="003F7B"/>
                </a:solidFill>
              </a:rPr>
              <a:t>K</a:t>
            </a:r>
            <a:r>
              <a:rPr lang="en-GB" sz="1200" baseline="-25000" dirty="0" err="1">
                <a:solidFill>
                  <a:srgbClr val="003F7B"/>
                </a:solidFill>
              </a:rPr>
              <a:t>a</a:t>
            </a:r>
            <a:r>
              <a:rPr lang="en-GB" sz="1200" dirty="0">
                <a:solidFill>
                  <a:srgbClr val="003F7B"/>
                </a:solidFill>
              </a:rPr>
              <a:t>) and </a:t>
            </a:r>
            <a:r>
              <a:rPr lang="en-GB" sz="1200" dirty="0" err="1">
                <a:solidFill>
                  <a:srgbClr val="003F7B"/>
                </a:solidFill>
              </a:rPr>
              <a:t>lipophilicity</a:t>
            </a:r>
            <a:r>
              <a:rPr lang="en-GB" sz="1200" dirty="0">
                <a:solidFill>
                  <a:srgbClr val="003F7B"/>
                </a:solidFill>
              </a:rPr>
              <a:t> (</a:t>
            </a:r>
            <a:r>
              <a:rPr lang="en-GB" sz="1200" dirty="0" err="1">
                <a:solidFill>
                  <a:srgbClr val="003F7B"/>
                </a:solidFill>
              </a:rPr>
              <a:t>log</a:t>
            </a:r>
            <a:r>
              <a:rPr lang="en-GB" sz="1200" i="1" dirty="0" err="1">
                <a:solidFill>
                  <a:srgbClr val="003F7B"/>
                </a:solidFill>
              </a:rPr>
              <a:t>P</a:t>
            </a:r>
            <a:r>
              <a:rPr lang="en-GB" sz="1200" dirty="0">
                <a:solidFill>
                  <a:srgbClr val="003F7B"/>
                </a:solidFill>
              </a:rPr>
              <a:t>) of a drug have a significant</a:t>
            </a:r>
          </a:p>
          <a:p>
            <a:r>
              <a:rPr lang="en-GB" sz="1200" dirty="0">
                <a:solidFill>
                  <a:srgbClr val="003F7B"/>
                </a:solidFill>
              </a:rPr>
              <a:t>	effect on its LADME properties.</a:t>
            </a:r>
            <a:endParaRPr lang="en-GB" sz="800" dirty="0">
              <a:solidFill>
                <a:srgbClr val="003F7B"/>
              </a:solidFill>
            </a:endParaRPr>
          </a:p>
        </p:txBody>
      </p:sp>
    </p:spTree>
    <p:controls>
      <p:control spid="2050" name="ShockwaveFlash1" r:id="rId2" imgW="5472458" imgH="3095238"/>
    </p:controls>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9" descr="Corporate_brand_logo_CMYK.jpg"/>
          <p:cNvPicPr>
            <a:picLocks noChangeAspect="1"/>
          </p:cNvPicPr>
          <p:nvPr/>
        </p:nvPicPr>
        <p:blipFill>
          <a:blip r:embed="rId5"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539750" y="1052513"/>
            <a:ext cx="2447925" cy="4464050"/>
          </a:xfrm>
          <a:prstGeom prst="rect">
            <a:avLst/>
          </a:prstGeom>
          <a:noFill/>
          <a:ln w="9525">
            <a:noFill/>
            <a:miter lim="800000"/>
            <a:headEnd/>
            <a:tailEnd/>
          </a:ln>
        </p:spPr>
        <p:txBody>
          <a:bodyPr/>
          <a:lstStyle/>
          <a:p>
            <a:pPr>
              <a:defRPr/>
            </a:pPr>
            <a:r>
              <a:rPr lang="en-GB" sz="1200" b="1" dirty="0">
                <a:solidFill>
                  <a:srgbClr val="003F7B"/>
                </a:solidFill>
                <a:ea typeface="ＭＳ Ｐゴシック" charset="-128"/>
              </a:rPr>
              <a:t>Making the T3</a:t>
            </a:r>
          </a:p>
          <a:p>
            <a:pPr>
              <a:defRPr/>
            </a:pPr>
            <a:endParaRPr lang="en-GB" sz="1200" dirty="0">
              <a:ea typeface="ＭＳ Ｐゴシック" charset="-128"/>
            </a:endParaRPr>
          </a:p>
          <a:p>
            <a:pPr>
              <a:defRPr/>
            </a:pPr>
            <a:r>
              <a:rPr lang="en-GB" sz="1200" dirty="0">
                <a:ea typeface="ＭＳ Ｐゴシック" charset="-128"/>
              </a:rPr>
              <a:t>The Sirius T3 consist of over 5000 parts. These are manufactured around the world and brought to the UK where they are assembled in the Sirius workshops.</a:t>
            </a:r>
          </a:p>
          <a:p>
            <a:pPr>
              <a:defRPr/>
            </a:pPr>
            <a:endParaRPr lang="en-GB" sz="1200" dirty="0">
              <a:ea typeface="ＭＳ Ｐゴシック" charset="-128"/>
            </a:endParaRPr>
          </a:p>
          <a:p>
            <a:pPr>
              <a:defRPr/>
            </a:pPr>
            <a:r>
              <a:rPr lang="en-GB" sz="1200" dirty="0">
                <a:ea typeface="ＭＳ Ｐゴシック" charset="-128"/>
              </a:rPr>
              <a:t>The software that controls the robot and that carries out the complex mathematical calculations is written at Sirius.</a:t>
            </a:r>
          </a:p>
          <a:p>
            <a:pPr>
              <a:defRPr/>
            </a:pPr>
            <a:endParaRPr lang="en-GB" sz="1200" dirty="0">
              <a:ea typeface="ＭＳ Ｐゴシック" charset="-128"/>
            </a:endParaRPr>
          </a:p>
          <a:p>
            <a:pPr>
              <a:defRPr/>
            </a:pPr>
            <a:r>
              <a:rPr lang="en-GB" sz="1200" dirty="0">
                <a:ea typeface="ＭＳ Ｐゴシック" charset="-128"/>
              </a:rPr>
              <a:t>Once assembled an instrument is tested for about two weeks using standard samples (substances whose characteristics are well established).</a:t>
            </a:r>
          </a:p>
          <a:p>
            <a:pPr>
              <a:defRPr/>
            </a:pPr>
            <a:endParaRPr lang="en-GB" sz="1200" dirty="0">
              <a:ea typeface="ＭＳ Ｐゴシック" charset="-128"/>
            </a:endParaRPr>
          </a:p>
          <a:p>
            <a:pPr>
              <a:defRPr/>
            </a:pPr>
            <a:r>
              <a:rPr lang="en-GB" sz="1200" dirty="0">
                <a:ea typeface="ＭＳ Ｐゴシック" charset="-128"/>
              </a:rPr>
              <a:t>Following successful testing it is packaged and shipped to the purchaser. </a:t>
            </a: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b="1" dirty="0">
              <a:solidFill>
                <a:srgbClr val="003F7B"/>
              </a:solidFill>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b="1" dirty="0">
              <a:solidFill>
                <a:srgbClr val="003F7B"/>
              </a:solidFill>
              <a:latin typeface="+mn-lt"/>
              <a:ea typeface="ＭＳ Ｐゴシック" charset="-128"/>
            </a:endParaRPr>
          </a:p>
          <a:p>
            <a:pPr>
              <a:defRPr/>
            </a:pPr>
            <a:endParaRPr lang="en-GB" sz="1200" dirty="0">
              <a:latin typeface="+mn-lt"/>
              <a:ea typeface="ＭＳ Ｐゴシック" charset="-128"/>
            </a:endParaRPr>
          </a:p>
          <a:p>
            <a:pPr>
              <a:defRPr/>
            </a:pPr>
            <a:endParaRPr lang="en-GB" sz="1200" i="1" dirty="0">
              <a:latin typeface="+mn-lt"/>
              <a:ea typeface="ＭＳ Ｐゴシック" charset="-128"/>
            </a:endParaRPr>
          </a:p>
          <a:p>
            <a:pPr>
              <a:defRPr/>
            </a:pPr>
            <a:endParaRPr lang="en-GB" sz="1200" dirty="0">
              <a:ea typeface="ＭＳ Ｐゴシック" charset="-128"/>
            </a:endParaRPr>
          </a:p>
        </p:txBody>
      </p:sp>
      <p:sp>
        <p:nvSpPr>
          <p:cNvPr id="7172" name="Rectangle 7"/>
          <p:cNvSpPr>
            <a:spLocks noGrp="1" noChangeArrowheads="1"/>
          </p:cNvSpPr>
          <p:nvPr>
            <p:ph type="title"/>
          </p:nvPr>
        </p:nvSpPr>
        <p:spPr>
          <a:xfrm>
            <a:off x="323850" y="404813"/>
            <a:ext cx="8496300" cy="492125"/>
          </a:xfrm>
        </p:spPr>
        <p:txBody>
          <a:bodyPr/>
          <a:lstStyle/>
          <a:p>
            <a:pPr eaLnBrk="1" hangingPunct="1"/>
            <a:r>
              <a:rPr lang="en-GB" sz="2400" smtClean="0"/>
              <a:t>Physiochemical properties of drugs</a:t>
            </a:r>
          </a:p>
        </p:txBody>
      </p:sp>
    </p:spTree>
    <p:controls>
      <p:control spid="3074" name="ShockwaveFlash1" r:id="rId2" imgW="5401429" imgH="3024571"/>
    </p:controls>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7632</TotalTime>
  <Words>338</Words>
  <Application>Microsoft Office PowerPoint</Application>
  <PresentationFormat>On-screen Show (4:3)</PresentationFormat>
  <Paragraphs>131</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Blank Presentation</vt:lpstr>
      <vt:lpstr>Physiochemical properties of drugs</vt:lpstr>
      <vt:lpstr>Physiochemical properties of drugs</vt:lpstr>
      <vt:lpstr>Physiochemical properties of drugs</vt:lpstr>
      <vt:lpstr>Physiochemical properties of drugs</vt:lpstr>
      <vt:lpstr>Physiochemical properties of drugs</vt:lpstr>
    </vt:vector>
  </TitlesOfParts>
  <Company>RSC</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RSC PPT Template</dc:title>
  <dc:creator>RSC</dc:creator>
  <cp:lastModifiedBy>Alex Kersting</cp:lastModifiedBy>
  <cp:revision>187</cp:revision>
  <dcterms:created xsi:type="dcterms:W3CDTF">2005-06-21T08:44:06Z</dcterms:created>
  <dcterms:modified xsi:type="dcterms:W3CDTF">2012-05-17T14:11:35Z</dcterms:modified>
</cp:coreProperties>
</file>