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ctiveX/activeX1.xml" ContentType="application/vnd.ms-office.activeX+xml"/>
  <Override PartName="/ppt/notesSlides/notesSlide2.xml" ContentType="application/vnd.openxmlformats-officedocument.presentationml.notesSlide+xml"/>
  <Override PartName="/ppt/activeX/activeX2.xml" ContentType="application/vnd.ms-office.activeX+xml"/>
  <Override PartName="/ppt/notesSlides/notesSlide3.xml" ContentType="application/vnd.openxmlformats-officedocument.presentationml.notesSlide+xml"/>
  <Override PartName="/ppt/activeX/activeX3.xml" ContentType="application/vnd.ms-office.activeX+xml"/>
  <Override PartName="/ppt/notesSlides/notesSlide4.xml" ContentType="application/vnd.openxmlformats-officedocument.presentationml.notesSlide+xml"/>
  <Override PartName="/ppt/activeX/activeX4.xml" ContentType="application/vnd.ms-office.activeX+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activeX/activeX5.xml" ContentType="application/vnd.ms-office.activeX+xml"/>
  <Override PartName="/ppt/notesSlides/notesSlide6.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activeX/activeX6.xml" ContentType="application/vnd.ms-office.activeX+xml"/>
  <Override PartName="/ppt/notesSlides/notesSlide7.xml" ContentType="application/vnd.openxmlformats-officedocument.presentationml.notesSlide+xml"/>
  <Override PartName="/ppt/activeX/activeX7.xml" ContentType="application/vnd.ms-office.activeX+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61" r:id="rId2"/>
    <p:sldId id="299" r:id="rId3"/>
    <p:sldId id="278" r:id="rId4"/>
    <p:sldId id="300" r:id="rId5"/>
    <p:sldId id="301" r:id="rId6"/>
    <p:sldId id="304" r:id="rId7"/>
    <p:sldId id="305" r:id="rId8"/>
    <p:sldId id="306" r:id="rId9"/>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F7B"/>
    <a:srgbClr val="008CCD"/>
    <a:srgbClr val="CCE8F6"/>
    <a:srgbClr val="99CD00"/>
    <a:srgbClr val="E17000"/>
    <a:srgbClr val="A9B600"/>
    <a:srgbClr val="CF0065"/>
    <a:srgbClr val="9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559" autoAdjust="0"/>
    <p:restoredTop sz="89202" autoAdjust="0"/>
  </p:normalViewPr>
  <p:slideViewPr>
    <p:cSldViewPr>
      <p:cViewPr>
        <p:scale>
          <a:sx n="100" d="100"/>
          <a:sy n="100" d="100"/>
        </p:scale>
        <p:origin x="-72" y="-48"/>
      </p:cViewPr>
      <p:guideLst>
        <p:guide orient="horz" pos="3984"/>
        <p:guide pos="2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38138" y="22860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800">
                <a:latin typeface="Myriad Pro" charset="0"/>
                <a:ea typeface="ＭＳ Ｐゴシック" charset="-128"/>
              </a:defRPr>
            </a:lvl1pPr>
          </a:lstStyle>
          <a:p>
            <a:pPr>
              <a:defRPr/>
            </a:pPr>
            <a:endParaRPr lang="en-GB"/>
          </a:p>
        </p:txBody>
      </p:sp>
      <p:sp>
        <p:nvSpPr>
          <p:cNvPr id="16387" name="Rectangle 3"/>
          <p:cNvSpPr>
            <a:spLocks noGrp="1" noChangeArrowheads="1"/>
          </p:cNvSpPr>
          <p:nvPr>
            <p:ph type="dt" sz="quarter" idx="1"/>
          </p:nvPr>
        </p:nvSpPr>
        <p:spPr bwMode="auto">
          <a:xfrm>
            <a:off x="2895600" y="83820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ea typeface="ＭＳ Ｐゴシック" charset="-128"/>
              </a:defRPr>
            </a:lvl1pPr>
          </a:lstStyle>
          <a:p>
            <a:pPr>
              <a:defRPr/>
            </a:pPr>
            <a:endParaRPr lang="en-GB"/>
          </a:p>
        </p:txBody>
      </p:sp>
      <p:sp>
        <p:nvSpPr>
          <p:cNvPr id="16389" name="Rectangle 5"/>
          <p:cNvSpPr>
            <a:spLocks noGrp="1" noChangeArrowheads="1"/>
          </p:cNvSpPr>
          <p:nvPr>
            <p:ph type="sldNum" sz="quarter" idx="3"/>
          </p:nvPr>
        </p:nvSpPr>
        <p:spPr bwMode="auto">
          <a:xfrm>
            <a:off x="5867400" y="8382000"/>
            <a:ext cx="609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Myriad Pro Light" charset="0"/>
                <a:ea typeface="ＭＳ Ｐゴシック" charset="-128"/>
              </a:defRPr>
            </a:lvl1pPr>
          </a:lstStyle>
          <a:p>
            <a:pPr>
              <a:defRPr/>
            </a:pPr>
            <a:fld id="{DC987EDB-64FF-4186-8F55-6E5ED80232CB}" type="slidenum">
              <a:rPr lang="en-GB"/>
              <a:pPr>
                <a:defRPr/>
              </a:pPr>
              <a:t>‹#›</a:t>
            </a:fld>
            <a:endParaRPr lang="en-GB"/>
          </a:p>
        </p:txBody>
      </p:sp>
      <p:pic>
        <p:nvPicPr>
          <p:cNvPr id="22533" name="Picture 6" descr="RSC_logo"/>
          <p:cNvPicPr>
            <a:picLocks noChangeAspect="1" noChangeArrowheads="1"/>
          </p:cNvPicPr>
          <p:nvPr/>
        </p:nvPicPr>
        <p:blipFill>
          <a:blip r:embed="rId2" cstate="print"/>
          <a:srcRect/>
          <a:stretch>
            <a:fillRect/>
          </a:stretch>
        </p:blipFill>
        <p:spPr bwMode="auto">
          <a:xfrm>
            <a:off x="334963" y="8610600"/>
            <a:ext cx="1614487" cy="233363"/>
          </a:xfrm>
          <a:prstGeom prst="rect">
            <a:avLst/>
          </a:prstGeom>
          <a:noFill/>
          <a:ln w="9525">
            <a:noFill/>
            <a:miter lim="800000"/>
            <a:headEnd/>
            <a:tailEnd/>
          </a:ln>
        </p:spPr>
      </p:pic>
    </p:spTree>
    <p:extLst>
      <p:ext uri="{BB962C8B-B14F-4D97-AF65-F5344CB8AC3E}">
        <p14:creationId xmlns:p14="http://schemas.microsoft.com/office/powerpoint/2010/main" val="16159625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a typeface="ＭＳ Ｐゴシック" charset="-128"/>
              </a:defRPr>
            </a:lvl1pPr>
          </a:lstStyle>
          <a:p>
            <a:pPr>
              <a:defRPr/>
            </a:pPr>
            <a:endParaRPr lang="en-GB"/>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charset="-128"/>
              </a:defRPr>
            </a:lvl1pPr>
          </a:lstStyle>
          <a:p>
            <a:pPr>
              <a:defRPr/>
            </a:pPr>
            <a:endParaRPr lang="en-GB"/>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ea typeface="ＭＳ Ｐゴシック" charset="-128"/>
              </a:defRPr>
            </a:lvl1pPr>
          </a:lstStyle>
          <a:p>
            <a:pPr>
              <a:defRPr/>
            </a:pPr>
            <a:endParaRPr lang="en-GB"/>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ea typeface="ＭＳ Ｐゴシック" charset="-128"/>
              </a:defRPr>
            </a:lvl1pPr>
          </a:lstStyle>
          <a:p>
            <a:pPr>
              <a:defRPr/>
            </a:pPr>
            <a:fld id="{D79EB0EA-8E38-46EE-9CA4-AD30D8AB89D6}" type="slidenum">
              <a:rPr lang="en-GB"/>
              <a:pPr>
                <a:defRPr/>
              </a:pPr>
              <a:t>‹#›</a:t>
            </a:fld>
            <a:endParaRPr lang="en-GB"/>
          </a:p>
        </p:txBody>
      </p:sp>
    </p:spTree>
    <p:extLst>
      <p:ext uri="{BB962C8B-B14F-4D97-AF65-F5344CB8AC3E}">
        <p14:creationId xmlns:p14="http://schemas.microsoft.com/office/powerpoint/2010/main" val="19589331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4154AEAC-5F48-427F-9AEC-E31BBCE21D96}" type="slidenum">
              <a:rPr lang="en-GB" smtClean="0">
                <a:ea typeface="ＭＳ Ｐゴシック" pitchFamily="34" charset="-128"/>
              </a:rPr>
              <a:pPr/>
              <a:t>1</a:t>
            </a:fld>
            <a:endParaRPr lang="en-GB" smtClean="0">
              <a:ea typeface="ＭＳ Ｐゴシック" pitchFamily="34" charset="-128"/>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7B16B7AE-CFE8-4835-B177-B1164DE8ADC0}" type="slidenum">
              <a:rPr lang="en-GB" smtClean="0">
                <a:ea typeface="ＭＳ Ｐゴシック" pitchFamily="34" charset="-128"/>
              </a:rPr>
              <a:pPr/>
              <a:t>2</a:t>
            </a:fld>
            <a:endParaRPr lang="en-GB" smtClean="0">
              <a:ea typeface="ＭＳ Ｐゴシック" pitchFamily="34" charset="-128"/>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FCB44EE2-AB3B-4163-8E59-AE41C0FC7947}" type="slidenum">
              <a:rPr lang="en-GB" smtClean="0">
                <a:ea typeface="ＭＳ Ｐゴシック" pitchFamily="34" charset="-128"/>
              </a:rPr>
              <a:pPr/>
              <a:t>3</a:t>
            </a:fld>
            <a:endParaRPr lang="en-GB" smtClean="0">
              <a:ea typeface="ＭＳ Ｐゴシック" pitchFamily="34"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BA4F846-8F6A-40E0-AC79-558448D15AE3}" type="slidenum">
              <a:rPr lang="en-GB" smtClean="0">
                <a:ea typeface="ＭＳ Ｐゴシック" pitchFamily="34" charset="-128"/>
              </a:rPr>
              <a:pPr/>
              <a:t>4</a:t>
            </a:fld>
            <a:endParaRPr lang="en-GB" smtClean="0">
              <a:ea typeface="ＭＳ Ｐゴシック" pitchFamily="34" charset="-128"/>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9CBC04D0-B246-4F1A-9392-A26F66D997CD}" type="slidenum">
              <a:rPr lang="en-GB" smtClean="0">
                <a:ea typeface="ＭＳ Ｐゴシック" pitchFamily="34" charset="-128"/>
              </a:rPr>
              <a:pPr/>
              <a:t>5</a:t>
            </a:fld>
            <a:endParaRPr lang="en-GB" smtClean="0">
              <a:ea typeface="ＭＳ Ｐゴシック" pitchFamily="34" charset="-128"/>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4703D221-14F0-4278-B3F6-11A70F989C97}" type="slidenum">
              <a:rPr lang="en-GB" smtClean="0">
                <a:ea typeface="ＭＳ Ｐゴシック" pitchFamily="34" charset="-128"/>
              </a:rPr>
              <a:pPr/>
              <a:t>6</a:t>
            </a:fld>
            <a:endParaRPr lang="en-GB" smtClean="0">
              <a:ea typeface="ＭＳ Ｐゴシック" pitchFamily="34" charset="-128"/>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E0C512D-2B4A-43F3-AF90-05D09307EABF}" type="slidenum">
              <a:rPr lang="en-GB" smtClean="0">
                <a:ea typeface="ＭＳ Ｐゴシック" pitchFamily="34" charset="-128"/>
              </a:rPr>
              <a:pPr/>
              <a:t>7</a:t>
            </a:fld>
            <a:endParaRPr lang="en-GB" smtClean="0">
              <a:ea typeface="ＭＳ Ｐゴシック" pitchFamily="34" charset="-128"/>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D70AB4F-695E-49C8-9320-AFC974422F89}" type="slidenum">
              <a:rPr lang="en-GB" smtClean="0">
                <a:ea typeface="ＭＳ Ｐゴシック" pitchFamily="34" charset="-128"/>
              </a:rPr>
              <a:pPr/>
              <a:t>8</a:t>
            </a:fld>
            <a:endParaRPr lang="en-GB" smtClean="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3F7B"/>
        </a:solidFill>
        <a:effectLst/>
      </p:bgPr>
    </p:bg>
    <p:spTree>
      <p:nvGrpSpPr>
        <p:cNvPr id="1" name=""/>
        <p:cNvGrpSpPr/>
        <p:nvPr/>
      </p:nvGrpSpPr>
      <p:grpSpPr>
        <a:xfrm>
          <a:off x="0" y="0"/>
          <a:ext cx="0" cy="0"/>
          <a:chOff x="0" y="0"/>
          <a:chExt cx="0" cy="0"/>
        </a:xfrm>
      </p:grpSpPr>
      <p:pic>
        <p:nvPicPr>
          <p:cNvPr id="4" name="Picture 15" descr="RSC-AW_white_blue"/>
          <p:cNvPicPr>
            <a:picLocks noChangeAspect="1" noChangeArrowheads="1"/>
          </p:cNvPicPr>
          <p:nvPr userDrawn="1"/>
        </p:nvPicPr>
        <p:blipFill>
          <a:blip r:embed="rId2" cstate="print"/>
          <a:srcRect/>
          <a:stretch>
            <a:fillRect/>
          </a:stretch>
        </p:blipFill>
        <p:spPr bwMode="auto">
          <a:xfrm>
            <a:off x="338138" y="6296025"/>
            <a:ext cx="1741487" cy="252413"/>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chemeClr val="bg1"/>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charset="2"/>
              <a:buNone/>
              <a:defRPr>
                <a:solidFill>
                  <a:srgbClr val="CCE8F6"/>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6576780-53F6-4D5E-95AF-C4A5D937A49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979" y="457200"/>
            <a:ext cx="2105025"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38142" y="457200"/>
            <a:ext cx="6167437"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651D8A6-3985-4EB2-A4F1-7506DA1EDDEF}"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338138" y="1981200"/>
            <a:ext cx="8424862" cy="39624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80BB7BB-10D5-4C09-BBFE-A27DE0A8B42E}"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338142" y="1981200"/>
            <a:ext cx="4135437" cy="3962400"/>
          </a:xfrm>
        </p:spPr>
        <p:txBody>
          <a:bodyPr/>
          <a:lstStyle/>
          <a:p>
            <a:pPr lvl="0"/>
            <a:endParaRPr lang="en-GB" noProof="0" smtClean="0"/>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8559456-9C99-4EDA-BD54-05B660E2F014}"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42" y="1981200"/>
            <a:ext cx="4135437"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25975" y="1981200"/>
            <a:ext cx="4137025"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1A4B23E-4CF7-4977-A4F7-E3C7F4E154C7}"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38138" y="457200"/>
            <a:ext cx="8424862" cy="14478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338142" y="19812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25975" y="19812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338142" y="4038600"/>
            <a:ext cx="4135437"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25975" y="4038600"/>
            <a:ext cx="4137025"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556F95CF-D21E-4B41-88B7-D8FDFFFA6B2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A70DDCD-7A6C-4B19-B21F-B7696B7694C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6"/>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F77CA-774B-4A71-8403-92691089201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38142" y="1981200"/>
            <a:ext cx="41354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5975" y="1981200"/>
            <a:ext cx="4137025"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44FEE49-3A61-4F84-8709-8B3B9A6FDF1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E509F74-4469-4054-B013-D92FF8CCF9A2}"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F6496D1A-FB1F-47DD-95E4-7FC6488D71C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D5AEBC30-2405-41FA-AE0C-031775043885}"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1"/>
            <a:ext cx="3008313" cy="1162051"/>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4"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1F22124-B901-439B-A041-CDDCDC567BD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DAE9EEA-0C6F-410C-A9C0-91C4E6B8B985}"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38138" y="457200"/>
            <a:ext cx="8424862" cy="1447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7086600" y="6172200"/>
            <a:ext cx="1143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endParaRPr lang="en-GB"/>
          </a:p>
        </p:txBody>
      </p:sp>
      <p:sp>
        <p:nvSpPr>
          <p:cNvPr id="1029" name="Rectangle 5"/>
          <p:cNvSpPr>
            <a:spLocks noGrp="1" noChangeArrowheads="1"/>
          </p:cNvSpPr>
          <p:nvPr>
            <p:ph type="ftr" sz="quarter" idx="3"/>
          </p:nvPr>
        </p:nvSpPr>
        <p:spPr bwMode="auto">
          <a:xfrm>
            <a:off x="4114800" y="61722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endParaRPr lang="en-GB"/>
          </a:p>
        </p:txBody>
      </p:sp>
      <p:sp>
        <p:nvSpPr>
          <p:cNvPr id="1030" name="Rectangle 6"/>
          <p:cNvSpPr>
            <a:spLocks noGrp="1" noChangeArrowheads="1"/>
          </p:cNvSpPr>
          <p:nvPr>
            <p:ph type="sldNum" sz="quarter" idx="4"/>
          </p:nvPr>
        </p:nvSpPr>
        <p:spPr bwMode="auto">
          <a:xfrm>
            <a:off x="8305800" y="6172200"/>
            <a:ext cx="457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fld id="{355C9A02-C835-4ABA-B081-C1DC247A5E02}" type="slidenum">
              <a:rPr lang="en-GB"/>
              <a:pPr>
                <a:defRPr/>
              </a:pPr>
              <a:t>‹#›</a:t>
            </a:fld>
            <a:endParaRPr lang="en-GB"/>
          </a:p>
        </p:txBody>
      </p:sp>
      <p:pic>
        <p:nvPicPr>
          <p:cNvPr id="1031" name="Picture 10" descr="RSC_logo"/>
          <p:cNvPicPr>
            <a:picLocks noChangeAspect="1" noChangeArrowheads="1"/>
          </p:cNvPicPr>
          <p:nvPr userDrawn="1"/>
        </p:nvPicPr>
        <p:blipFill>
          <a:blip r:embed="rId17" cstate="print"/>
          <a:srcRect/>
          <a:stretch>
            <a:fillRect/>
          </a:stretch>
        </p:blipFill>
        <p:spPr bwMode="auto">
          <a:xfrm>
            <a:off x="334963" y="6294438"/>
            <a:ext cx="1614487" cy="233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71" r:id="rId1"/>
    <p:sldLayoutId id="2147484257" r:id="rId2"/>
    <p:sldLayoutId id="2147484258" r:id="rId3"/>
    <p:sldLayoutId id="2147484259" r:id="rId4"/>
    <p:sldLayoutId id="2147484260" r:id="rId5"/>
    <p:sldLayoutId id="2147484261" r:id="rId6"/>
    <p:sldLayoutId id="2147484262" r:id="rId7"/>
    <p:sldLayoutId id="2147484263" r:id="rId8"/>
    <p:sldLayoutId id="2147484264" r:id="rId9"/>
    <p:sldLayoutId id="2147484265" r:id="rId10"/>
    <p:sldLayoutId id="2147484266" r:id="rId11"/>
    <p:sldLayoutId id="2147484267" r:id="rId12"/>
    <p:sldLayoutId id="2147484268" r:id="rId13"/>
    <p:sldLayoutId id="2147484269" r:id="rId14"/>
    <p:sldLayoutId id="2147484270" r:id="rId15"/>
  </p:sldLayoutIdLst>
  <p:txStyles>
    <p:titleStyle>
      <a:lvl1pPr algn="l" rtl="0" eaLnBrk="0" fontAlgn="base" hangingPunct="0">
        <a:spcBef>
          <a:spcPct val="0"/>
        </a:spcBef>
        <a:spcAft>
          <a:spcPct val="0"/>
        </a:spcAft>
        <a:defRPr sz="4400">
          <a:solidFill>
            <a:srgbClr val="003F7B"/>
          </a:solidFill>
          <a:latin typeface="+mj-lt"/>
          <a:ea typeface="+mj-ea"/>
          <a:cs typeface="+mj-cs"/>
        </a:defRPr>
      </a:lvl1pPr>
      <a:lvl2pPr algn="l" rtl="0" eaLnBrk="0" fontAlgn="base" hangingPunct="0">
        <a:spcBef>
          <a:spcPct val="0"/>
        </a:spcBef>
        <a:spcAft>
          <a:spcPct val="0"/>
        </a:spcAft>
        <a:defRPr sz="4400">
          <a:solidFill>
            <a:srgbClr val="003F7B"/>
          </a:solidFill>
          <a:latin typeface="Arial" charset="0"/>
          <a:ea typeface="ＭＳ Ｐゴシック" charset="-128"/>
        </a:defRPr>
      </a:lvl2pPr>
      <a:lvl3pPr algn="l" rtl="0" eaLnBrk="0" fontAlgn="base" hangingPunct="0">
        <a:spcBef>
          <a:spcPct val="0"/>
        </a:spcBef>
        <a:spcAft>
          <a:spcPct val="0"/>
        </a:spcAft>
        <a:defRPr sz="4400">
          <a:solidFill>
            <a:srgbClr val="003F7B"/>
          </a:solidFill>
          <a:latin typeface="Arial" charset="0"/>
          <a:ea typeface="ＭＳ Ｐゴシック" charset="-128"/>
        </a:defRPr>
      </a:lvl3pPr>
      <a:lvl4pPr algn="l" rtl="0" eaLnBrk="0" fontAlgn="base" hangingPunct="0">
        <a:spcBef>
          <a:spcPct val="0"/>
        </a:spcBef>
        <a:spcAft>
          <a:spcPct val="0"/>
        </a:spcAft>
        <a:defRPr sz="4400">
          <a:solidFill>
            <a:srgbClr val="003F7B"/>
          </a:solidFill>
          <a:latin typeface="Arial" charset="0"/>
          <a:ea typeface="ＭＳ Ｐゴシック" charset="-128"/>
        </a:defRPr>
      </a:lvl4pPr>
      <a:lvl5pPr algn="l" rtl="0" eaLnBrk="0" fontAlgn="base" hangingPunct="0">
        <a:spcBef>
          <a:spcPct val="0"/>
        </a:spcBef>
        <a:spcAft>
          <a:spcPct val="0"/>
        </a:spcAft>
        <a:defRPr sz="4400">
          <a:solidFill>
            <a:srgbClr val="003F7B"/>
          </a:solidFill>
          <a:latin typeface="Arial" charset="0"/>
          <a:ea typeface="ＭＳ Ｐゴシック" charset="-128"/>
        </a:defRPr>
      </a:lvl5pPr>
      <a:lvl6pPr marL="457200" algn="l" rtl="0" fontAlgn="base">
        <a:spcBef>
          <a:spcPct val="0"/>
        </a:spcBef>
        <a:spcAft>
          <a:spcPct val="0"/>
        </a:spcAft>
        <a:defRPr sz="4400">
          <a:solidFill>
            <a:srgbClr val="003F7B"/>
          </a:solidFill>
          <a:latin typeface="Arial" charset="0"/>
          <a:ea typeface="ＭＳ Ｐゴシック" charset="-128"/>
        </a:defRPr>
      </a:lvl6pPr>
      <a:lvl7pPr marL="914400" algn="l" rtl="0" fontAlgn="base">
        <a:spcBef>
          <a:spcPct val="0"/>
        </a:spcBef>
        <a:spcAft>
          <a:spcPct val="0"/>
        </a:spcAft>
        <a:defRPr sz="4400">
          <a:solidFill>
            <a:srgbClr val="003F7B"/>
          </a:solidFill>
          <a:latin typeface="Arial" charset="0"/>
          <a:ea typeface="ＭＳ Ｐゴシック" charset="-128"/>
        </a:defRPr>
      </a:lvl7pPr>
      <a:lvl8pPr marL="1371600" algn="l" rtl="0" fontAlgn="base">
        <a:spcBef>
          <a:spcPct val="0"/>
        </a:spcBef>
        <a:spcAft>
          <a:spcPct val="0"/>
        </a:spcAft>
        <a:defRPr sz="4400">
          <a:solidFill>
            <a:srgbClr val="003F7B"/>
          </a:solidFill>
          <a:latin typeface="Arial" charset="0"/>
          <a:ea typeface="ＭＳ Ｐゴシック" charset="-128"/>
        </a:defRPr>
      </a:lvl8pPr>
      <a:lvl9pPr marL="1828800" algn="l" rtl="0" fontAlgn="base">
        <a:spcBef>
          <a:spcPct val="0"/>
        </a:spcBef>
        <a:spcAft>
          <a:spcPct val="0"/>
        </a:spcAft>
        <a:defRPr sz="4400">
          <a:solidFill>
            <a:srgbClr val="003F7B"/>
          </a:solidFill>
          <a:latin typeface="Arial" charset="0"/>
          <a:ea typeface="ＭＳ Ｐゴシック" charset="-128"/>
        </a:defRPr>
      </a:lvl9pPr>
    </p:titleStyle>
    <p:bodyStyle>
      <a:lvl1pPr marL="342900" indent="-342900" algn="l" rtl="0" eaLnBrk="0" fontAlgn="base" hangingPunct="0">
        <a:lnSpc>
          <a:spcPct val="80000"/>
        </a:lnSpc>
        <a:spcBef>
          <a:spcPct val="20000"/>
        </a:spcBef>
        <a:spcAft>
          <a:spcPct val="0"/>
        </a:spcAft>
        <a:buClr>
          <a:srgbClr val="003F7B"/>
        </a:buClr>
        <a:buFont typeface="Wingdings" pitchFamily="2" charset="2"/>
        <a:buChar char="§"/>
        <a:defRPr sz="3200">
          <a:solidFill>
            <a:schemeClr val="tx1"/>
          </a:solidFill>
          <a:latin typeface="+mn-lt"/>
          <a:ea typeface="+mn-ea"/>
          <a:cs typeface="+mn-cs"/>
        </a:defRPr>
      </a:lvl1pPr>
      <a:lvl2pPr marL="742950" indent="-285750" algn="l" rtl="0" eaLnBrk="0" fontAlgn="base" hangingPunct="0">
        <a:lnSpc>
          <a:spcPct val="80000"/>
        </a:lnSpc>
        <a:spcBef>
          <a:spcPct val="20000"/>
        </a:spcBef>
        <a:spcAft>
          <a:spcPct val="0"/>
        </a:spcAft>
        <a:buClr>
          <a:srgbClr val="003F7B"/>
        </a:buClr>
        <a:buFont typeface="Wingdings" pitchFamily="2" charset="2"/>
        <a:buChar char="§"/>
        <a:defRPr sz="2800">
          <a:solidFill>
            <a:schemeClr val="tx1"/>
          </a:solidFill>
          <a:latin typeface="+mn-lt"/>
          <a:ea typeface="+mn-ea"/>
        </a:defRPr>
      </a:lvl2pPr>
      <a:lvl3pPr marL="1143000" indent="-228600" algn="l" rtl="0" eaLnBrk="0" fontAlgn="base" hangingPunct="0">
        <a:lnSpc>
          <a:spcPct val="80000"/>
        </a:lnSpc>
        <a:spcBef>
          <a:spcPct val="20000"/>
        </a:spcBef>
        <a:spcAft>
          <a:spcPct val="0"/>
        </a:spcAft>
        <a:buClr>
          <a:srgbClr val="003F7B"/>
        </a:buClr>
        <a:buFont typeface="Wingdings" pitchFamily="2" charset="2"/>
        <a:buChar char="§"/>
        <a:defRPr sz="2400">
          <a:solidFill>
            <a:schemeClr val="tx1"/>
          </a:solidFill>
          <a:latin typeface="+mn-lt"/>
          <a:ea typeface="+mn-ea"/>
        </a:defRPr>
      </a:lvl3pPr>
      <a:lvl4pPr marL="16002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4pPr>
      <a:lvl5pPr marL="2057400" indent="-228600" algn="l" rtl="0" eaLnBrk="0" fontAlgn="base" hangingPunct="0">
        <a:lnSpc>
          <a:spcPct val="80000"/>
        </a:lnSpc>
        <a:spcBef>
          <a:spcPct val="20000"/>
        </a:spcBef>
        <a:spcAft>
          <a:spcPct val="0"/>
        </a:spcAft>
        <a:buClr>
          <a:srgbClr val="003F7B"/>
        </a:buClr>
        <a:buFont typeface="Wingdings" pitchFamily="2" charset="2"/>
        <a:buChar char="§"/>
        <a:defRPr sz="2000">
          <a:solidFill>
            <a:schemeClr val="tx1"/>
          </a:solidFill>
          <a:latin typeface="+mn-lt"/>
          <a:ea typeface="+mn-ea"/>
        </a:defRPr>
      </a:lvl5pPr>
      <a:lvl6pPr marL="25146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6pPr>
      <a:lvl7pPr marL="29718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7pPr>
      <a:lvl8pPr marL="34290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8pPr>
      <a:lvl9pPr marL="3886200" indent="-228600" algn="l" rtl="0" fontAlgn="base">
        <a:lnSpc>
          <a:spcPct val="80000"/>
        </a:lnSpc>
        <a:spcBef>
          <a:spcPct val="20000"/>
        </a:spcBef>
        <a:spcAft>
          <a:spcPct val="0"/>
        </a:spcAft>
        <a:buClr>
          <a:srgbClr val="003F7B"/>
        </a:buClr>
        <a:buFont typeface="Wingdings"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image" Target="../media/image3.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3.xml"/><Relationship Id="rId1" Type="http://schemas.openxmlformats.org/officeDocument/2006/relationships/vmlDrawing" Target="../drawings/vmlDrawing3.vml"/><Relationship Id="rId6" Type="http://schemas.openxmlformats.org/officeDocument/2006/relationships/image" Target="../media/image7.wmf"/><Relationship Id="rId5" Type="http://schemas.openxmlformats.org/officeDocument/2006/relationships/image" Target="../media/image3.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2.wmf"/><Relationship Id="rId3" Type="http://schemas.openxmlformats.org/officeDocument/2006/relationships/slideLayout" Target="../slideLayouts/slideLayout4.xml"/><Relationship Id="rId7" Type="http://schemas.openxmlformats.org/officeDocument/2006/relationships/image" Target="../media/image9.wmf"/><Relationship Id="rId12" Type="http://schemas.openxmlformats.org/officeDocument/2006/relationships/oleObject" Target="../embeddings/oleObject4.bin"/><Relationship Id="rId2" Type="http://schemas.openxmlformats.org/officeDocument/2006/relationships/control" Target="../activeX/activeX4.xml"/><Relationship Id="rId16" Type="http://schemas.openxmlformats.org/officeDocument/2006/relationships/image" Target="../media/image14.wmf"/><Relationship Id="rId1" Type="http://schemas.openxmlformats.org/officeDocument/2006/relationships/vmlDrawing" Target="../drawings/vmlDrawing4.vml"/><Relationship Id="rId6" Type="http://schemas.openxmlformats.org/officeDocument/2006/relationships/oleObject" Target="../embeddings/oleObject1.bin"/><Relationship Id="rId11" Type="http://schemas.openxmlformats.org/officeDocument/2006/relationships/image" Target="../media/image11.wmf"/><Relationship Id="rId5" Type="http://schemas.openxmlformats.org/officeDocument/2006/relationships/image" Target="../media/image3.jpeg"/><Relationship Id="rId15" Type="http://schemas.openxmlformats.org/officeDocument/2006/relationships/image" Target="../media/image13.wmf"/><Relationship Id="rId10" Type="http://schemas.openxmlformats.org/officeDocument/2006/relationships/oleObject" Target="../embeddings/oleObject3.bin"/><Relationship Id="rId4" Type="http://schemas.openxmlformats.org/officeDocument/2006/relationships/notesSlide" Target="../notesSlides/notesSlide5.xml"/><Relationship Id="rId9" Type="http://schemas.openxmlformats.org/officeDocument/2006/relationships/image" Target="../media/image10.wmf"/><Relationship Id="rId1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slideLayout" Target="../slideLayouts/slideLayout4.xml"/><Relationship Id="rId7" Type="http://schemas.openxmlformats.org/officeDocument/2006/relationships/oleObject" Target="../embeddings/oleObject6.bin"/><Relationship Id="rId2" Type="http://schemas.openxmlformats.org/officeDocument/2006/relationships/control" Target="../activeX/activeX5.xml"/><Relationship Id="rId1" Type="http://schemas.openxmlformats.org/officeDocument/2006/relationships/vmlDrawing" Target="../drawings/vmlDrawing5.vml"/><Relationship Id="rId6" Type="http://schemas.openxmlformats.org/officeDocument/2006/relationships/image" Target="../media/image18.png"/><Relationship Id="rId11" Type="http://schemas.openxmlformats.org/officeDocument/2006/relationships/image" Target="../media/image19.wmf"/><Relationship Id="rId5" Type="http://schemas.openxmlformats.org/officeDocument/2006/relationships/image" Target="../media/image3.jpeg"/><Relationship Id="rId10" Type="http://schemas.openxmlformats.org/officeDocument/2006/relationships/image" Target="../media/image17.wmf"/><Relationship Id="rId4" Type="http://schemas.openxmlformats.org/officeDocument/2006/relationships/notesSlide" Target="../notesSlides/notesSlide6.xml"/><Relationship Id="rId9"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6.xml"/><Relationship Id="rId1" Type="http://schemas.openxmlformats.org/officeDocument/2006/relationships/vmlDrawing" Target="../drawings/vmlDrawing6.vml"/><Relationship Id="rId6" Type="http://schemas.openxmlformats.org/officeDocument/2006/relationships/image" Target="../media/image21.wmf"/><Relationship Id="rId5" Type="http://schemas.openxmlformats.org/officeDocument/2006/relationships/image" Target="../media/image3.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control" Target="../activeX/activeX7.xml"/><Relationship Id="rId1" Type="http://schemas.openxmlformats.org/officeDocument/2006/relationships/vmlDrawing" Target="../drawings/vmlDrawing7.vml"/><Relationship Id="rId6" Type="http://schemas.openxmlformats.org/officeDocument/2006/relationships/image" Target="../media/image23.wmf"/><Relationship Id="rId5" Type="http://schemas.openxmlformats.org/officeDocument/2006/relationships/image" Target="../media/image3.jpe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4213" y="2214563"/>
            <a:ext cx="8424862" cy="1646237"/>
          </a:xfrm>
        </p:spPr>
        <p:txBody>
          <a:bodyPr/>
          <a:lstStyle/>
          <a:p>
            <a:pPr eaLnBrk="1" hangingPunct="1"/>
            <a:r>
              <a:rPr lang="en-GB" sz="5400" smtClean="0"/>
              <a:t>Physiochemical properties of drugs</a:t>
            </a:r>
          </a:p>
        </p:txBody>
      </p:sp>
      <p:pic>
        <p:nvPicPr>
          <p:cNvPr id="3075" name="Picture 5" descr="Corporate_brand_logo_CMYK.jpg"/>
          <p:cNvPicPr>
            <a:picLocks noChangeAspect="1"/>
          </p:cNvPicPr>
          <p:nvPr/>
        </p:nvPicPr>
        <p:blipFill>
          <a:blip r:embed="rId3" cstate="print"/>
          <a:srcRect/>
          <a:stretch>
            <a:fillRect/>
          </a:stretch>
        </p:blipFill>
        <p:spPr bwMode="auto">
          <a:xfrm>
            <a:off x="7812088" y="6227763"/>
            <a:ext cx="1008062" cy="441325"/>
          </a:xfrm>
          <a:prstGeom prst="rect">
            <a:avLst/>
          </a:prstGeom>
          <a:noFill/>
          <a:ln w="9525">
            <a:noFill/>
            <a:miter lim="800000"/>
            <a:headEnd/>
            <a:tailEnd/>
          </a:ln>
        </p:spPr>
      </p:pic>
      <p:sp>
        <p:nvSpPr>
          <p:cNvPr id="3076" name="TextBox 3"/>
          <p:cNvSpPr txBox="1">
            <a:spLocks noChangeArrowheads="1"/>
          </p:cNvSpPr>
          <p:nvPr/>
        </p:nvSpPr>
        <p:spPr bwMode="auto">
          <a:xfrm>
            <a:off x="684213" y="4191000"/>
            <a:ext cx="8064500" cy="461963"/>
          </a:xfrm>
          <a:prstGeom prst="rect">
            <a:avLst/>
          </a:prstGeom>
          <a:noFill/>
          <a:ln w="9525">
            <a:noFill/>
            <a:miter lim="800000"/>
            <a:headEnd/>
            <a:tailEnd/>
          </a:ln>
        </p:spPr>
        <p:txBody>
          <a:bodyPr>
            <a:spAutoFit/>
          </a:bodyPr>
          <a:lstStyle/>
          <a:p>
            <a:r>
              <a:rPr lang="en-GB">
                <a:solidFill>
                  <a:schemeClr val="bg1"/>
                </a:solidFill>
              </a:rPr>
              <a:t>Using the Sirius T3 to make measurements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168650" cy="4464050"/>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Physiochemical properties</a:t>
            </a:r>
          </a:p>
          <a:p>
            <a:pPr>
              <a:defRPr/>
            </a:pPr>
            <a:endParaRPr lang="en-GB" sz="1200" dirty="0">
              <a:ea typeface="ＭＳ Ｐゴシック" charset="-128"/>
            </a:endParaRPr>
          </a:p>
          <a:p>
            <a:pPr>
              <a:defRPr/>
            </a:pPr>
            <a:r>
              <a:rPr lang="en-GB" sz="1200" dirty="0">
                <a:ea typeface="ＭＳ Ｐゴシック" charset="-128"/>
              </a:rPr>
              <a:t>A drug’s physiochemical properties affect its liberation, absorption and distribution.</a:t>
            </a:r>
          </a:p>
          <a:p>
            <a:pPr>
              <a:defRPr/>
            </a:pPr>
            <a:endParaRPr lang="en-GB" sz="1200" dirty="0">
              <a:ea typeface="ＭＳ Ｐゴシック" charset="-128"/>
            </a:endParaRPr>
          </a:p>
          <a:p>
            <a:pPr>
              <a:defRPr/>
            </a:pPr>
            <a:r>
              <a:rPr lang="en-GB" sz="1200" dirty="0">
                <a:ea typeface="ＭＳ Ｐゴシック" charset="-128"/>
              </a:rPr>
              <a:t>Four important physiochemical properties are:</a:t>
            </a: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acid dissociation constants and </a:t>
            </a:r>
            <a:r>
              <a:rPr lang="en-GB" sz="1200" dirty="0" err="1" smtClean="0">
                <a:ea typeface="ＭＳ Ｐゴシック" charset="-128"/>
              </a:rPr>
              <a:t>p</a:t>
            </a:r>
            <a:r>
              <a:rPr lang="en-GB" sz="1200" i="1" dirty="0" err="1" smtClean="0">
                <a:ea typeface="ＭＳ Ｐゴシック" charset="-128"/>
              </a:rPr>
              <a:t>K</a:t>
            </a:r>
            <a:r>
              <a:rPr lang="en-GB" sz="1200" baseline="-25000" dirty="0" err="1" smtClean="0">
                <a:ea typeface="ＭＳ Ｐゴシック" charset="-128"/>
              </a:rPr>
              <a:t>a</a:t>
            </a:r>
            <a:r>
              <a:rPr lang="en-GB" sz="1200" dirty="0" smtClean="0">
                <a:ea typeface="ＭＳ Ｐゴシック" charset="-128"/>
              </a:rPr>
              <a:t>;</a:t>
            </a: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partition and distribution coefficients and </a:t>
            </a:r>
            <a:r>
              <a:rPr lang="en-GB" sz="1200" dirty="0" err="1">
                <a:ea typeface="ＭＳ Ｐゴシック" charset="-128"/>
              </a:rPr>
              <a:t>log</a:t>
            </a:r>
            <a:r>
              <a:rPr lang="en-GB" sz="1200" i="1" dirty="0" err="1">
                <a:ea typeface="ＭＳ Ｐゴシック" charset="-128"/>
              </a:rPr>
              <a:t>P</a:t>
            </a:r>
            <a:r>
              <a:rPr lang="en-GB" sz="1200" dirty="0">
                <a:ea typeface="ＭＳ Ｐゴシック" charset="-128"/>
              </a:rPr>
              <a:t> and </a:t>
            </a:r>
            <a:r>
              <a:rPr lang="en-GB" sz="1200" dirty="0" err="1" smtClean="0">
                <a:ea typeface="ＭＳ Ｐゴシック" charset="-128"/>
              </a:rPr>
              <a:t>log</a:t>
            </a:r>
            <a:r>
              <a:rPr lang="en-GB" sz="1200" i="1" dirty="0" err="1" smtClean="0">
                <a:ea typeface="ＭＳ Ｐゴシック" charset="-128"/>
              </a:rPr>
              <a:t>D</a:t>
            </a:r>
            <a:r>
              <a:rPr lang="en-GB" sz="1200" dirty="0" smtClean="0">
                <a:ea typeface="ＭＳ Ｐゴシック" charset="-128"/>
              </a:rPr>
              <a:t>;</a:t>
            </a: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solubility and </a:t>
            </a:r>
            <a:r>
              <a:rPr lang="en-GB" sz="1200" dirty="0" smtClean="0">
                <a:ea typeface="ＭＳ Ｐゴシック" charset="-128"/>
              </a:rPr>
              <a:t>log</a:t>
            </a:r>
            <a:r>
              <a:rPr lang="en-GB" sz="1200" i="1" dirty="0" smtClean="0">
                <a:ea typeface="ＭＳ Ｐゴシック" charset="-128"/>
              </a:rPr>
              <a:t>s</a:t>
            </a:r>
            <a:r>
              <a:rPr lang="en-GB" sz="1200" dirty="0" smtClean="0">
                <a:ea typeface="ＭＳ Ｐゴシック" charset="-128"/>
              </a:rPr>
              <a:t>;</a:t>
            </a: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dissolution </a:t>
            </a:r>
            <a:r>
              <a:rPr lang="en-GB" sz="1200" dirty="0" smtClean="0">
                <a:ea typeface="ＭＳ Ｐゴシック" charset="-128"/>
              </a:rPr>
              <a:t>rates.</a:t>
            </a:r>
            <a:endParaRPr lang="en-GB" sz="1200" dirty="0">
              <a:ea typeface="ＭＳ Ｐゴシック" charset="-128"/>
            </a:endParaRPr>
          </a:p>
          <a:p>
            <a:pPr marL="228600" indent="-228600">
              <a:buFont typeface="Arial" pitchFamily="34" charset="0"/>
              <a:buChar char="•"/>
              <a:defRPr/>
            </a:pPr>
            <a:endParaRPr lang="en-GB" sz="1200" dirty="0">
              <a:ea typeface="ＭＳ Ｐゴシック" charset="-128"/>
            </a:endParaRPr>
          </a:p>
          <a:p>
            <a:pPr>
              <a:defRPr/>
            </a:pPr>
            <a:r>
              <a:rPr lang="en-GB" sz="1200" dirty="0">
                <a:ea typeface="ＭＳ Ｐゴシック" charset="-128"/>
              </a:rPr>
              <a:t>These may be determined experimentally. Sometimes they are calculated using molecular modelling.</a:t>
            </a:r>
          </a:p>
          <a:p>
            <a:pPr>
              <a:defRPr/>
            </a:pPr>
            <a:endParaRPr lang="en-GB" sz="1200" dirty="0">
              <a:ea typeface="ＭＳ Ｐゴシック" charset="-128"/>
            </a:endParaRPr>
          </a:p>
          <a:p>
            <a:pPr>
              <a:defRPr/>
            </a:pPr>
            <a:r>
              <a:rPr lang="en-GB" sz="1200" dirty="0">
                <a:ea typeface="ＭＳ Ｐゴシック" charset="-128"/>
              </a:rPr>
              <a:t>They do not provide information about a compound’s effect as a drug, but they do tell us about what might happen to the compound in the body.</a:t>
            </a:r>
          </a:p>
          <a:p>
            <a:pPr>
              <a:defRPr/>
            </a:pPr>
            <a:endParaRPr lang="en-GB" sz="1200" dirty="0">
              <a:ea typeface="ＭＳ Ｐゴシック" charset="-128"/>
            </a:endParaRPr>
          </a:p>
          <a:p>
            <a:pPr>
              <a:defRPr/>
            </a:pPr>
            <a:r>
              <a:rPr lang="en-GB" sz="1200" dirty="0">
                <a:ea typeface="ＭＳ Ｐゴシック" charset="-128"/>
              </a:rPr>
              <a:t> </a:t>
            </a:r>
          </a:p>
          <a:p>
            <a:pPr marL="228600" indent="-228600">
              <a:defRPr/>
            </a:pPr>
            <a:endParaRPr lang="en-GB" sz="800" dirty="0">
              <a:ea typeface="ＭＳ Ｐゴシック" charset="-128"/>
            </a:endParaRPr>
          </a:p>
          <a:p>
            <a:pPr marL="228600" indent="-228600">
              <a:buFont typeface="Arial" pitchFamily="34" charset="0"/>
              <a:buChar char="•"/>
              <a:defRPr/>
            </a:pPr>
            <a:endParaRPr lang="en-GB" sz="1200" dirty="0">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5125" name="Rectangle 8"/>
          <p:cNvSpPr txBox="1">
            <a:spLocks noChangeArrowheads="1"/>
          </p:cNvSpPr>
          <p:nvPr/>
        </p:nvSpPr>
        <p:spPr bwMode="auto">
          <a:xfrm>
            <a:off x="4803775" y="1052513"/>
            <a:ext cx="3800475" cy="4752975"/>
          </a:xfrm>
          <a:prstGeom prst="rect">
            <a:avLst/>
          </a:prstGeom>
          <a:noFill/>
          <a:ln w="9525">
            <a:noFill/>
            <a:miter lim="800000"/>
            <a:headEnd/>
            <a:tailEnd/>
          </a:ln>
        </p:spPr>
        <p:txBody>
          <a:bodyPr/>
          <a:lstStyle/>
          <a:p>
            <a:endParaRPr lang="en-GB" sz="1200"/>
          </a:p>
          <a:p>
            <a:endParaRPr lang="en-GB" sz="1200"/>
          </a:p>
          <a:p>
            <a:endParaRPr lang="en-GB" sz="1200"/>
          </a:p>
          <a:p>
            <a:endParaRPr lang="en-GB" sz="1200" i="1"/>
          </a:p>
          <a:p>
            <a:endParaRPr lang="en-GB" sz="1200"/>
          </a:p>
        </p:txBody>
      </p:sp>
      <p:sp>
        <p:nvSpPr>
          <p:cNvPr id="5126"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
        <p:nvSpPr>
          <p:cNvPr id="5127" name="Rectangle 8"/>
          <p:cNvSpPr txBox="1">
            <a:spLocks noChangeArrowheads="1"/>
          </p:cNvSpPr>
          <p:nvPr/>
        </p:nvSpPr>
        <p:spPr bwMode="auto">
          <a:xfrm>
            <a:off x="4356100" y="1052513"/>
            <a:ext cx="4303713" cy="5113337"/>
          </a:xfrm>
          <a:prstGeom prst="rect">
            <a:avLst/>
          </a:prstGeom>
          <a:noFill/>
          <a:ln w="9525">
            <a:noFill/>
            <a:miter lim="800000"/>
            <a:headEnd/>
            <a:tailEnd/>
          </a:ln>
        </p:spPr>
        <p:txBody>
          <a:bodyPr/>
          <a:lstStyle/>
          <a:p>
            <a:endParaRPr lang="en-GB" sz="1200" b="1">
              <a:solidFill>
                <a:srgbClr val="003F7B"/>
              </a:solidFill>
            </a:endParaRPr>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a:p>
          <a:p>
            <a:endParaRPr lang="en-GB" sz="1200" i="1"/>
          </a:p>
          <a:p>
            <a:endParaRPr lang="en-GB" sz="1200"/>
          </a:p>
        </p:txBody>
      </p:sp>
      <p:sp>
        <p:nvSpPr>
          <p:cNvPr id="38" name="Rectangle 8"/>
          <p:cNvSpPr txBox="1">
            <a:spLocks noChangeArrowheads="1"/>
          </p:cNvSpPr>
          <p:nvPr/>
        </p:nvSpPr>
        <p:spPr bwMode="auto">
          <a:xfrm>
            <a:off x="3995738" y="1052513"/>
            <a:ext cx="4608512" cy="360362"/>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Instrumentation</a:t>
            </a:r>
          </a:p>
          <a:p>
            <a:pPr>
              <a:defRPr/>
            </a:pP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endParaRPr lang="en-GB" sz="1200" dirty="0">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5129" name="TextBox 12"/>
          <p:cNvSpPr txBox="1">
            <a:spLocks noChangeArrowheads="1"/>
          </p:cNvSpPr>
          <p:nvPr/>
        </p:nvSpPr>
        <p:spPr bwMode="auto">
          <a:xfrm>
            <a:off x="684213" y="5651500"/>
            <a:ext cx="8135937" cy="585788"/>
          </a:xfrm>
          <a:prstGeom prst="rect">
            <a:avLst/>
          </a:prstGeom>
          <a:noFill/>
          <a:ln w="9525">
            <a:noFill/>
            <a:miter lim="800000"/>
            <a:headEnd/>
            <a:tailEnd/>
          </a:ln>
        </p:spPr>
        <p:txBody>
          <a:bodyPr>
            <a:spAutoFit/>
          </a:bodyPr>
          <a:lstStyle/>
          <a:p>
            <a:r>
              <a:rPr lang="en-GB" sz="1200" b="1">
                <a:solidFill>
                  <a:srgbClr val="003F7B"/>
                </a:solidFill>
              </a:rPr>
              <a:t>Reminder:	LADME</a:t>
            </a:r>
            <a:r>
              <a:rPr lang="en-GB" sz="1200">
                <a:solidFill>
                  <a:srgbClr val="003F7B"/>
                </a:solidFill>
              </a:rPr>
              <a:t> are the stages that happen when a medicinal drug is taken (usually in a formulation): </a:t>
            </a:r>
          </a:p>
          <a:p>
            <a:endParaRPr lang="en-GB" sz="800" b="1">
              <a:solidFill>
                <a:srgbClr val="003F7B"/>
              </a:solidFill>
            </a:endParaRPr>
          </a:p>
          <a:p>
            <a:pPr algn="ctr"/>
            <a:r>
              <a:rPr lang="en-GB" sz="1200" b="1">
                <a:solidFill>
                  <a:srgbClr val="003F7B"/>
                </a:solidFill>
              </a:rPr>
              <a:t>L</a:t>
            </a:r>
            <a:r>
              <a:rPr lang="en-GB" sz="1200">
                <a:solidFill>
                  <a:srgbClr val="003F7B"/>
                </a:solidFill>
              </a:rPr>
              <a:t>iberation    –    </a:t>
            </a:r>
            <a:r>
              <a:rPr lang="en-GB" sz="1200" b="1">
                <a:solidFill>
                  <a:srgbClr val="003F7B"/>
                </a:solidFill>
              </a:rPr>
              <a:t>A</a:t>
            </a:r>
            <a:r>
              <a:rPr lang="en-GB" sz="1200">
                <a:solidFill>
                  <a:srgbClr val="003F7B"/>
                </a:solidFill>
              </a:rPr>
              <a:t>bsorption    –    </a:t>
            </a:r>
            <a:r>
              <a:rPr lang="en-GB" sz="1200" b="1">
                <a:solidFill>
                  <a:srgbClr val="003F7B"/>
                </a:solidFill>
              </a:rPr>
              <a:t>D</a:t>
            </a:r>
            <a:r>
              <a:rPr lang="en-GB" sz="1200">
                <a:solidFill>
                  <a:srgbClr val="003F7B"/>
                </a:solidFill>
              </a:rPr>
              <a:t>istribution    –    </a:t>
            </a:r>
            <a:r>
              <a:rPr lang="en-GB" sz="1200" b="1">
                <a:solidFill>
                  <a:srgbClr val="003F7B"/>
                </a:solidFill>
              </a:rPr>
              <a:t>M</a:t>
            </a:r>
            <a:r>
              <a:rPr lang="en-GB" sz="1200">
                <a:solidFill>
                  <a:srgbClr val="003F7B"/>
                </a:solidFill>
              </a:rPr>
              <a:t>etabolism    –    </a:t>
            </a:r>
            <a:r>
              <a:rPr lang="en-GB" sz="1200" b="1">
                <a:solidFill>
                  <a:srgbClr val="003F7B"/>
                </a:solidFill>
              </a:rPr>
              <a:t>E</a:t>
            </a:r>
            <a:r>
              <a:rPr lang="en-GB" sz="1200">
                <a:solidFill>
                  <a:srgbClr val="003F7B"/>
                </a:solidFill>
              </a:rPr>
              <a:t>xcretion</a:t>
            </a:r>
          </a:p>
        </p:txBody>
      </p:sp>
      <p:sp>
        <p:nvSpPr>
          <p:cNvPr id="27" name="TextBox 26"/>
          <p:cNvSpPr txBox="1"/>
          <p:nvPr/>
        </p:nvSpPr>
        <p:spPr>
          <a:xfrm>
            <a:off x="3995738" y="1404938"/>
            <a:ext cx="4537075" cy="1384300"/>
          </a:xfrm>
          <a:prstGeom prst="rect">
            <a:avLst/>
          </a:prstGeom>
          <a:solidFill>
            <a:schemeClr val="bg1"/>
          </a:solidFill>
        </p:spPr>
        <p:txBody>
          <a:bodyPr>
            <a:spAutoFit/>
          </a:bodyPr>
          <a:lstStyle/>
          <a:p>
            <a:pPr>
              <a:defRPr/>
            </a:pPr>
            <a:r>
              <a:rPr lang="en-GB" sz="1200" dirty="0">
                <a:ea typeface="ＭＳ Ｐゴシック" charset="-128"/>
              </a:rPr>
              <a:t>Various experimental techniques may be used. Developments in</a:t>
            </a:r>
          </a:p>
          <a:p>
            <a:pPr>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computer-controlled (robotic) </a:t>
            </a:r>
            <a:r>
              <a:rPr lang="en-GB" sz="1200" dirty="0" smtClean="0">
                <a:ea typeface="ＭＳ Ｐゴシック" charset="-128"/>
              </a:rPr>
              <a:t>instruments, and</a:t>
            </a: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computer programmes (to carry out complex calculations</a:t>
            </a:r>
            <a:r>
              <a:rPr lang="en-GB" sz="1200" dirty="0" smtClean="0">
                <a:ea typeface="ＭＳ Ｐゴシック" charset="-128"/>
              </a:rPr>
              <a:t>)</a:t>
            </a:r>
            <a:endParaRPr lang="en-GB" sz="1200" dirty="0">
              <a:ea typeface="ＭＳ Ｐゴシック" charset="-128"/>
            </a:endParaRPr>
          </a:p>
          <a:p>
            <a:pPr marL="228600" indent="-228600">
              <a:defRPr/>
            </a:pPr>
            <a:endParaRPr lang="en-GB" sz="800" dirty="0">
              <a:ea typeface="ＭＳ Ｐゴシック" charset="-128"/>
            </a:endParaRPr>
          </a:p>
          <a:p>
            <a:pPr>
              <a:defRPr/>
            </a:pPr>
            <a:r>
              <a:rPr lang="en-GB" sz="1200" dirty="0">
                <a:ea typeface="ＭＳ Ｐゴシック" charset="-128"/>
              </a:rPr>
              <a:t>have streamlined the measurements. Click below for more information.</a:t>
            </a:r>
          </a:p>
        </p:txBody>
      </p:sp>
      <p:grpSp>
        <p:nvGrpSpPr>
          <p:cNvPr id="5131" name="Group 20"/>
          <p:cNvGrpSpPr>
            <a:grpSpLocks/>
          </p:cNvGrpSpPr>
          <p:nvPr/>
        </p:nvGrpSpPr>
        <p:grpSpPr bwMode="auto">
          <a:xfrm>
            <a:off x="4932363" y="4005263"/>
            <a:ext cx="2663825" cy="360362"/>
            <a:chOff x="4932412" y="3933056"/>
            <a:chExt cx="2663924" cy="360363"/>
          </a:xfrm>
        </p:grpSpPr>
        <p:sp>
          <p:nvSpPr>
            <p:cNvPr id="5132" name="Action Button: Movie 10">
              <a:hlinkClick r:id="" action="ppaction://noaction" highlightClick="1"/>
            </p:cNvPr>
            <p:cNvSpPr>
              <a:spLocks noChangeArrowheads="1"/>
            </p:cNvSpPr>
            <p:nvPr/>
          </p:nvSpPr>
          <p:spPr bwMode="auto">
            <a:xfrm>
              <a:off x="6948636" y="3933056"/>
              <a:ext cx="647700" cy="360363"/>
            </a:xfrm>
            <a:prstGeom prst="actionButtonMovie">
              <a:avLst/>
            </a:prstGeom>
            <a:solidFill>
              <a:schemeClr val="accent1"/>
            </a:solidFill>
            <a:ln w="9525" algn="ctr">
              <a:solidFill>
                <a:schemeClr val="tx1"/>
              </a:solidFill>
              <a:round/>
              <a:headEnd/>
              <a:tailEnd/>
            </a:ln>
          </p:spPr>
          <p:txBody>
            <a:bodyPr/>
            <a:lstStyle/>
            <a:p>
              <a:endParaRPr lang="en-US"/>
            </a:p>
          </p:txBody>
        </p:sp>
        <p:sp>
          <p:nvSpPr>
            <p:cNvPr id="5133" name="TextBox 19"/>
            <p:cNvSpPr txBox="1">
              <a:spLocks noChangeArrowheads="1"/>
            </p:cNvSpPr>
            <p:nvPr/>
          </p:nvSpPr>
          <p:spPr bwMode="auto">
            <a:xfrm>
              <a:off x="4932412" y="3971156"/>
              <a:ext cx="2016224" cy="276999"/>
            </a:xfrm>
            <a:prstGeom prst="rect">
              <a:avLst/>
            </a:prstGeom>
            <a:noFill/>
            <a:ln w="9525">
              <a:noFill/>
              <a:miter lim="800000"/>
              <a:headEnd/>
              <a:tailEnd/>
            </a:ln>
          </p:spPr>
          <p:txBody>
            <a:bodyPr>
              <a:spAutoFit/>
            </a:bodyPr>
            <a:lstStyle/>
            <a:p>
              <a:r>
                <a:rPr lang="en-GB" sz="1200">
                  <a:solidFill>
                    <a:schemeClr val="bg1"/>
                  </a:solidFill>
                </a:rPr>
                <a:t>Physiochemical properties</a:t>
              </a:r>
            </a:p>
          </p:txBody>
        </p:sp>
      </p:grpSp>
    </p:spTree>
    <p:controls>
      <mc:AlternateContent xmlns:mc="http://schemas.openxmlformats.org/markup-compatibility/2006">
        <mc:Choice xmlns:v="urn:schemas-microsoft-com:vml" Requires="v">
          <p:control spid="14337" name="ShockwaveFlash1" r:id="rId2" imgW="4465800" imgH="2592360"/>
        </mc:Choice>
        <mc:Fallback>
          <p:control name="ShockwaveFlash1" r:id="rId2" imgW="4465800" imgH="2592360">
            <p:pic>
              <p:nvPicPr>
                <p:cNvPr id="0"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4067175" y="2924175"/>
                  <a:ext cx="4465638" cy="2592388"/>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095625" cy="4392612"/>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Samples for analysis</a:t>
            </a:r>
          </a:p>
          <a:p>
            <a:pPr>
              <a:defRPr/>
            </a:pPr>
            <a:endParaRPr lang="en-GB" sz="1200" b="1" dirty="0">
              <a:solidFill>
                <a:srgbClr val="003F7B"/>
              </a:solidFill>
              <a:ea typeface="ＭＳ Ｐゴシック" charset="-128"/>
            </a:endParaRPr>
          </a:p>
          <a:p>
            <a:pPr>
              <a:defRPr/>
            </a:pPr>
            <a:r>
              <a:rPr lang="en-GB" sz="1200" b="1" dirty="0">
                <a:ea typeface="ＭＳ Ｐゴシック" charset="-128"/>
              </a:rPr>
              <a:t>Who for?</a:t>
            </a:r>
            <a:endParaRPr lang="en-GB" sz="1200" dirty="0">
              <a:ea typeface="ＭＳ Ｐゴシック" charset="-128"/>
            </a:endParaRPr>
          </a:p>
          <a:p>
            <a:pPr>
              <a:defRPr/>
            </a:pPr>
            <a:r>
              <a:rPr lang="en-GB" sz="1200" dirty="0">
                <a:ea typeface="ＭＳ Ｐゴシック" charset="-128"/>
              </a:rPr>
              <a:t>Samples come from pharmaceutical companies and university research departments.</a:t>
            </a:r>
          </a:p>
          <a:p>
            <a:pPr>
              <a:defRPr/>
            </a:pPr>
            <a:endParaRPr lang="en-GB" sz="1200" b="1" dirty="0">
              <a:ea typeface="ＭＳ Ｐゴシック" charset="-128"/>
            </a:endParaRPr>
          </a:p>
          <a:p>
            <a:pPr>
              <a:defRPr/>
            </a:pPr>
            <a:r>
              <a:rPr lang="en-GB" sz="1200" b="1" dirty="0">
                <a:ea typeface="ＭＳ Ｐゴシック" charset="-128"/>
              </a:rPr>
              <a:t>What types of samples?</a:t>
            </a:r>
          </a:p>
          <a:p>
            <a:pPr>
              <a:defRPr/>
            </a:pPr>
            <a:endParaRPr lang="en-GB" sz="1200" b="1" dirty="0">
              <a:ea typeface="ＭＳ Ｐゴシック" charset="-128"/>
            </a:endParaRPr>
          </a:p>
          <a:p>
            <a:pPr>
              <a:defRPr/>
            </a:pPr>
            <a:r>
              <a:rPr lang="en-GB" sz="1200" dirty="0">
                <a:ea typeface="ＭＳ Ｐゴシック" charset="-128"/>
              </a:rPr>
              <a:t>Two types are received:</a:t>
            </a:r>
          </a:p>
          <a:p>
            <a:pPr>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Large numbers of structurally similar compounds.  The clients are trying to find answers to questions such as “How do structural differences affect </a:t>
            </a:r>
            <a:r>
              <a:rPr lang="en-GB" sz="1200" dirty="0" err="1">
                <a:ea typeface="ＭＳ Ｐゴシック" charset="-128"/>
              </a:rPr>
              <a:t>log</a:t>
            </a:r>
            <a:r>
              <a:rPr lang="en-GB" sz="1200" i="1" dirty="0" err="1">
                <a:ea typeface="ＭＳ Ｐゴシック" charset="-128"/>
              </a:rPr>
              <a:t>P</a:t>
            </a:r>
            <a:r>
              <a:rPr lang="en-GB" sz="1200" dirty="0">
                <a:ea typeface="ＭＳ Ｐゴシック" charset="-128"/>
              </a:rPr>
              <a:t> values?” This is important since the drug must stick to cell membranes, but not too tightly.</a:t>
            </a:r>
          </a:p>
          <a:p>
            <a:pPr marL="228600" indent="-228600">
              <a:buFont typeface="Arial" pitchFamily="34" charset="0"/>
              <a:buChar char="•"/>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One or two formulations containing the medicinal drug. The clients want to know how their physiochemical properties compare so that the optimum formulation can be found.</a:t>
            </a: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6148" name="Rectangle 8"/>
          <p:cNvSpPr txBox="1">
            <a:spLocks noChangeArrowheads="1"/>
          </p:cNvSpPr>
          <p:nvPr/>
        </p:nvSpPr>
        <p:spPr bwMode="auto">
          <a:xfrm>
            <a:off x="3924300" y="1052513"/>
            <a:ext cx="4679950" cy="4968875"/>
          </a:xfrm>
          <a:prstGeom prst="rect">
            <a:avLst/>
          </a:prstGeom>
          <a:noFill/>
          <a:ln w="9525">
            <a:noFill/>
            <a:miter lim="800000"/>
            <a:headEnd/>
            <a:tailEnd/>
          </a:ln>
        </p:spPr>
        <p:txBody>
          <a:bodyPr/>
          <a:lstStyle/>
          <a:p>
            <a:r>
              <a:rPr lang="en-GB" sz="1200" b="1">
                <a:solidFill>
                  <a:srgbClr val="003F7B"/>
                </a:solidFill>
              </a:rPr>
              <a:t>The start of the analytical journey</a:t>
            </a:r>
            <a:endParaRPr lang="en-GB" sz="1200"/>
          </a:p>
          <a:p>
            <a:endParaRPr lang="en-GB" sz="800"/>
          </a:p>
          <a:p>
            <a:r>
              <a:rPr lang="en-GB" sz="1200"/>
              <a:t>Samples arrive at Sirius Analytical Services from all over the globe.</a:t>
            </a:r>
          </a:p>
          <a:p>
            <a:endParaRPr lang="en-GB" sz="800"/>
          </a:p>
          <a:p>
            <a:r>
              <a:rPr lang="en-GB" sz="1200"/>
              <a:t>They arrive carefully packaged and with instructions about what analyses the client wants.</a:t>
            </a:r>
          </a:p>
          <a:p>
            <a:endParaRPr lang="en-GB" sz="800"/>
          </a:p>
          <a:p>
            <a:r>
              <a:rPr lang="en-GB" sz="1200"/>
              <a:t>Information about the samples and analytical requests are logged on a computerised system.</a:t>
            </a:r>
          </a:p>
          <a:p>
            <a:endParaRPr lang="en-GB" sz="1200"/>
          </a:p>
          <a:p>
            <a:endParaRPr lang="en-GB" sz="1200"/>
          </a:p>
          <a:p>
            <a:endParaRPr lang="en-GB" sz="1200"/>
          </a:p>
          <a:p>
            <a:endParaRPr lang="en-GB" sz="1200" i="1"/>
          </a:p>
          <a:p>
            <a:endParaRPr lang="en-GB" sz="1200"/>
          </a:p>
        </p:txBody>
      </p:sp>
      <p:sp>
        <p:nvSpPr>
          <p:cNvPr id="6149"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grpSp>
        <p:nvGrpSpPr>
          <p:cNvPr id="6151" name="Group 8"/>
          <p:cNvGrpSpPr>
            <a:grpSpLocks/>
          </p:cNvGrpSpPr>
          <p:nvPr/>
        </p:nvGrpSpPr>
        <p:grpSpPr bwMode="auto">
          <a:xfrm>
            <a:off x="5156200" y="4005263"/>
            <a:ext cx="2663825" cy="360362"/>
            <a:chOff x="4932412" y="3933056"/>
            <a:chExt cx="2663924" cy="360363"/>
          </a:xfrm>
        </p:grpSpPr>
        <p:sp>
          <p:nvSpPr>
            <p:cNvPr id="6153" name="Action Button: Movie 10">
              <a:hlinkClick r:id="" action="ppaction://noaction" highlightClick="1"/>
            </p:cNvPr>
            <p:cNvSpPr>
              <a:spLocks noChangeArrowheads="1"/>
            </p:cNvSpPr>
            <p:nvPr/>
          </p:nvSpPr>
          <p:spPr bwMode="auto">
            <a:xfrm>
              <a:off x="6948636" y="3933056"/>
              <a:ext cx="647700" cy="360363"/>
            </a:xfrm>
            <a:prstGeom prst="actionButtonMovie">
              <a:avLst/>
            </a:prstGeom>
            <a:solidFill>
              <a:schemeClr val="accent1"/>
            </a:solidFill>
            <a:ln w="9525" algn="ctr">
              <a:solidFill>
                <a:schemeClr val="tx1"/>
              </a:solidFill>
              <a:round/>
              <a:headEnd/>
              <a:tailEnd/>
            </a:ln>
          </p:spPr>
          <p:txBody>
            <a:bodyPr/>
            <a:lstStyle/>
            <a:p>
              <a:endParaRPr lang="en-US"/>
            </a:p>
          </p:txBody>
        </p:sp>
        <p:sp>
          <p:nvSpPr>
            <p:cNvPr id="6154" name="TextBox 10"/>
            <p:cNvSpPr txBox="1">
              <a:spLocks noChangeArrowheads="1"/>
            </p:cNvSpPr>
            <p:nvPr/>
          </p:nvSpPr>
          <p:spPr bwMode="auto">
            <a:xfrm>
              <a:off x="4932412" y="3971156"/>
              <a:ext cx="2016224" cy="276999"/>
            </a:xfrm>
            <a:prstGeom prst="rect">
              <a:avLst/>
            </a:prstGeom>
            <a:noFill/>
            <a:ln w="9525">
              <a:noFill/>
              <a:miter lim="800000"/>
              <a:headEnd/>
              <a:tailEnd/>
            </a:ln>
          </p:spPr>
          <p:txBody>
            <a:bodyPr>
              <a:spAutoFit/>
            </a:bodyPr>
            <a:lstStyle/>
            <a:p>
              <a:r>
                <a:rPr lang="en-GB" sz="1200">
                  <a:solidFill>
                    <a:schemeClr val="bg1"/>
                  </a:solidFill>
                </a:rPr>
                <a:t>Receiving samples</a:t>
              </a:r>
            </a:p>
          </p:txBody>
        </p:sp>
      </p:grpSp>
      <p:sp>
        <p:nvSpPr>
          <p:cNvPr id="6152" name="TextBox 12"/>
          <p:cNvSpPr txBox="1">
            <a:spLocks noChangeArrowheads="1"/>
          </p:cNvSpPr>
          <p:nvPr/>
        </p:nvSpPr>
        <p:spPr bwMode="auto">
          <a:xfrm>
            <a:off x="684213" y="5591175"/>
            <a:ext cx="8135937" cy="646113"/>
          </a:xfrm>
          <a:prstGeom prst="rect">
            <a:avLst/>
          </a:prstGeom>
          <a:noFill/>
          <a:ln w="9525">
            <a:noFill/>
            <a:miter lim="800000"/>
            <a:headEnd/>
            <a:tailEnd/>
          </a:ln>
        </p:spPr>
        <p:txBody>
          <a:bodyPr>
            <a:spAutoFit/>
          </a:bodyPr>
          <a:lstStyle/>
          <a:p>
            <a:r>
              <a:rPr lang="en-GB" sz="1200" b="1">
                <a:solidFill>
                  <a:srgbClr val="003F7B"/>
                </a:solidFill>
              </a:rPr>
              <a:t>Reminder:	</a:t>
            </a:r>
            <a:r>
              <a:rPr lang="en-GB" sz="1200">
                <a:solidFill>
                  <a:srgbClr val="003F7B"/>
                </a:solidFill>
              </a:rPr>
              <a:t>A medicinal drug needs the optimum physiochemical properties so that the processes of liberation, absorption, distribution, metabolism and excretion can happen effectively. Formulations are mixtures of the drug with other ingredients. These can physiochemical properties such as dissolution rates.</a:t>
            </a:r>
          </a:p>
        </p:txBody>
      </p:sp>
    </p:spTree>
    <p:controls>
      <mc:AlternateContent xmlns:mc="http://schemas.openxmlformats.org/markup-compatibility/2006">
        <mc:Choice xmlns:v="urn:schemas-microsoft-com:vml" Requires="v">
          <p:control spid="12289" name="ShockwaveFlash1" r:id="rId2" imgW="4465800" imgH="2592360"/>
        </mc:Choice>
        <mc:Fallback>
          <p:control name="ShockwaveFlash1" r:id="rId2" imgW="4465800" imgH="2592360">
            <p:pic>
              <p:nvPicPr>
                <p:cNvPr id="0"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4067175" y="2852738"/>
                  <a:ext cx="4465638" cy="2592387"/>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095625" cy="4392612"/>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Preparing for analysis</a:t>
            </a:r>
          </a:p>
          <a:p>
            <a:pPr>
              <a:defRPr/>
            </a:pPr>
            <a:endParaRPr lang="en-GB" sz="1200" b="1" dirty="0">
              <a:solidFill>
                <a:srgbClr val="003F7B"/>
              </a:solidFill>
              <a:ea typeface="ＭＳ Ｐゴシック" charset="-128"/>
            </a:endParaRPr>
          </a:p>
          <a:p>
            <a:pPr>
              <a:defRPr/>
            </a:pPr>
            <a:r>
              <a:rPr lang="en-GB" sz="1200" b="1" dirty="0">
                <a:ea typeface="ＭＳ Ｐゴシック" charset="-128"/>
              </a:rPr>
              <a:t>Tiny quantities</a:t>
            </a:r>
            <a:endParaRPr lang="en-GB" sz="1200" dirty="0">
              <a:ea typeface="ＭＳ Ｐゴシック" charset="-128"/>
            </a:endParaRPr>
          </a:p>
          <a:p>
            <a:pPr>
              <a:defRPr/>
            </a:pPr>
            <a:endParaRPr lang="en-GB" sz="800" dirty="0">
              <a:ea typeface="ＭＳ Ｐゴシック" charset="-128"/>
            </a:endParaRPr>
          </a:p>
          <a:p>
            <a:pPr>
              <a:defRPr/>
            </a:pPr>
            <a:r>
              <a:rPr lang="en-GB" sz="1200" dirty="0">
                <a:ea typeface="ＭＳ Ｐゴシック" charset="-128"/>
              </a:rPr>
              <a:t>No matter what physiochemical property is being determined the first step is to weigh a suitable quantity of the compound.</a:t>
            </a:r>
          </a:p>
          <a:p>
            <a:pPr>
              <a:defRPr/>
            </a:pPr>
            <a:endParaRPr lang="en-GB" sz="800" dirty="0">
              <a:ea typeface="ＭＳ Ｐゴシック" charset="-128"/>
            </a:endParaRPr>
          </a:p>
          <a:p>
            <a:pPr>
              <a:defRPr/>
            </a:pPr>
            <a:r>
              <a:rPr lang="en-GB" sz="1200" dirty="0">
                <a:ea typeface="ＭＳ Ｐゴシック" charset="-128"/>
              </a:rPr>
              <a:t>Less than a milligram (0.001 g) is needed.</a:t>
            </a:r>
          </a:p>
          <a:p>
            <a:pPr>
              <a:defRPr/>
            </a:pPr>
            <a:endParaRPr lang="en-GB" sz="1200" b="1" dirty="0">
              <a:ea typeface="ＭＳ Ｐゴシック" charset="-128"/>
            </a:endParaRPr>
          </a:p>
          <a:p>
            <a:pPr>
              <a:defRPr/>
            </a:pPr>
            <a:endParaRPr lang="en-GB" sz="1200" b="1" dirty="0">
              <a:ea typeface="ＭＳ Ｐゴシック" charset="-128"/>
            </a:endParaRPr>
          </a:p>
          <a:p>
            <a:pPr>
              <a:defRPr/>
            </a:pPr>
            <a:r>
              <a:rPr lang="en-GB" sz="1200" b="1" dirty="0">
                <a:ea typeface="ＭＳ Ｐゴシック" charset="-128"/>
              </a:rPr>
              <a:t>Setting up the instrument</a:t>
            </a:r>
            <a:endParaRPr lang="en-GB" sz="1200" dirty="0">
              <a:ea typeface="ＭＳ Ｐゴシック" charset="-128"/>
            </a:endParaRPr>
          </a:p>
          <a:p>
            <a:pPr>
              <a:defRPr/>
            </a:pPr>
            <a:endParaRPr lang="en-GB" sz="800" dirty="0">
              <a:ea typeface="ＭＳ Ｐゴシック" charset="-128"/>
            </a:endParaRPr>
          </a:p>
          <a:p>
            <a:pPr>
              <a:defRPr/>
            </a:pPr>
            <a:r>
              <a:rPr lang="en-GB" sz="1200" dirty="0">
                <a:ea typeface="ＭＳ Ｐゴシック" charset="-128"/>
              </a:rPr>
              <a:t>Regular calibration checks are made on the instrument.</a:t>
            </a:r>
          </a:p>
          <a:p>
            <a:pPr>
              <a:defRPr/>
            </a:pPr>
            <a:endParaRPr lang="en-GB" sz="800" dirty="0">
              <a:ea typeface="ＭＳ Ｐゴシック" charset="-128"/>
            </a:endParaRPr>
          </a:p>
          <a:p>
            <a:pPr>
              <a:defRPr/>
            </a:pPr>
            <a:r>
              <a:rPr lang="en-GB" sz="1200" dirty="0">
                <a:ea typeface="ＭＳ Ｐゴシック" charset="-128"/>
              </a:rPr>
              <a:t>Apart from weighing the sample all other operations are carried out by a computer-controlled robot.</a:t>
            </a:r>
          </a:p>
          <a:p>
            <a:pPr>
              <a:defRPr/>
            </a:pPr>
            <a:endParaRPr lang="en-GB" sz="1200" dirty="0">
              <a:ea typeface="ＭＳ Ｐゴシック" charset="-128"/>
            </a:endParaRPr>
          </a:p>
          <a:p>
            <a:pPr>
              <a:defRPr/>
            </a:pPr>
            <a:r>
              <a:rPr lang="en-GB" sz="1200" dirty="0">
                <a:ea typeface="ＭＳ Ｐゴシック" charset="-128"/>
              </a:rPr>
              <a:t>For a given physiochemical property determination, such as </a:t>
            </a:r>
            <a:r>
              <a:rPr lang="en-GB" sz="1200" dirty="0" err="1">
                <a:ea typeface="ＭＳ Ｐゴシック" charset="-128"/>
              </a:rPr>
              <a:t>p</a:t>
            </a:r>
            <a:r>
              <a:rPr lang="en-GB" sz="1200" i="1" dirty="0" err="1">
                <a:ea typeface="ＭＳ Ｐゴシック" charset="-128"/>
              </a:rPr>
              <a:t>K</a:t>
            </a:r>
            <a:r>
              <a:rPr lang="en-GB" sz="1200" baseline="-25000" dirty="0" err="1">
                <a:ea typeface="ＭＳ Ｐゴシック" charset="-128"/>
              </a:rPr>
              <a:t>a</a:t>
            </a:r>
            <a:r>
              <a:rPr lang="en-GB" sz="1200" dirty="0">
                <a:ea typeface="ＭＳ Ｐゴシック" charset="-128"/>
              </a:rPr>
              <a:t> or </a:t>
            </a:r>
            <a:r>
              <a:rPr lang="en-GB" sz="1200" dirty="0" err="1">
                <a:ea typeface="ＭＳ Ｐゴシック" charset="-128"/>
              </a:rPr>
              <a:t>log</a:t>
            </a:r>
            <a:r>
              <a:rPr lang="en-GB" sz="1200" i="1" dirty="0" err="1">
                <a:ea typeface="ＭＳ Ｐゴシック" charset="-128"/>
              </a:rPr>
              <a:t>P</a:t>
            </a:r>
            <a:r>
              <a:rPr lang="en-GB" sz="1200" dirty="0">
                <a:ea typeface="ＭＳ Ｐゴシック" charset="-128"/>
              </a:rPr>
              <a:t>,  the appropriate programme must be selected to ensure the correct sequence of operations.</a:t>
            </a: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7173" name="Rectangle 8"/>
          <p:cNvSpPr txBox="1">
            <a:spLocks noChangeArrowheads="1"/>
          </p:cNvSpPr>
          <p:nvPr/>
        </p:nvSpPr>
        <p:spPr bwMode="auto">
          <a:xfrm>
            <a:off x="3924300" y="1052513"/>
            <a:ext cx="4679950" cy="4464050"/>
          </a:xfrm>
          <a:prstGeom prst="rect">
            <a:avLst/>
          </a:prstGeom>
          <a:noFill/>
          <a:ln w="9525">
            <a:noFill/>
            <a:miter lim="800000"/>
            <a:headEnd/>
            <a:tailEnd/>
          </a:ln>
        </p:spPr>
        <p:txBody>
          <a:bodyPr/>
          <a:lstStyle/>
          <a:p>
            <a:r>
              <a:rPr lang="en-GB" sz="1200" b="1">
                <a:solidFill>
                  <a:srgbClr val="003F7B"/>
                </a:solidFill>
              </a:rPr>
              <a:t>The instrument</a:t>
            </a:r>
          </a:p>
          <a:p>
            <a:endParaRPr lang="en-GB" sz="1200" b="1">
              <a:solidFill>
                <a:srgbClr val="003F7B"/>
              </a:solidFill>
            </a:endParaRPr>
          </a:p>
          <a:p>
            <a:r>
              <a:rPr lang="en-GB" sz="1200"/>
              <a:t>The analytical unit is described in an earlier video clip. It contains a pH electrode, a UV detector, a variable speed stirrer and a bundle of tiny plastic tubes.</a:t>
            </a:r>
          </a:p>
          <a:p>
            <a:endParaRPr lang="en-GB" sz="800"/>
          </a:p>
          <a:p>
            <a:r>
              <a:rPr lang="en-GB" sz="1200"/>
              <a:t>The tubes deliver measured volumes of liquids such as water, acid, base and octan-1-ol. Volumes as small as 0.0004 cm</a:t>
            </a:r>
            <a:r>
              <a:rPr lang="en-GB" sz="1200" baseline="30000"/>
              <a:t>3</a:t>
            </a:r>
            <a:r>
              <a:rPr lang="en-GB" sz="1200"/>
              <a:t> can be measured out.</a:t>
            </a:r>
          </a:p>
          <a:p>
            <a:endParaRPr lang="en-GB" sz="800"/>
          </a:p>
          <a:p>
            <a:endParaRPr lang="en-GB" sz="800"/>
          </a:p>
          <a:p>
            <a:endParaRPr lang="en-GB" sz="1200"/>
          </a:p>
          <a:p>
            <a:endParaRPr lang="en-GB" sz="1200"/>
          </a:p>
          <a:p>
            <a:endParaRPr lang="en-GB" sz="1200"/>
          </a:p>
          <a:p>
            <a:endParaRPr lang="en-GB" sz="1200" i="1"/>
          </a:p>
          <a:p>
            <a:endParaRPr lang="en-GB" sz="1200"/>
          </a:p>
        </p:txBody>
      </p:sp>
      <p:sp>
        <p:nvSpPr>
          <p:cNvPr id="7174"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
        <p:nvSpPr>
          <p:cNvPr id="7176" name="TextBox 12"/>
          <p:cNvSpPr txBox="1">
            <a:spLocks noChangeArrowheads="1"/>
          </p:cNvSpPr>
          <p:nvPr/>
        </p:nvSpPr>
        <p:spPr bwMode="auto">
          <a:xfrm>
            <a:off x="539750" y="5641975"/>
            <a:ext cx="8135938" cy="523875"/>
          </a:xfrm>
          <a:prstGeom prst="rect">
            <a:avLst/>
          </a:prstGeom>
          <a:noFill/>
          <a:ln w="9525">
            <a:noFill/>
            <a:miter lim="800000"/>
            <a:headEnd/>
            <a:tailEnd/>
          </a:ln>
        </p:spPr>
        <p:txBody>
          <a:bodyPr>
            <a:spAutoFit/>
          </a:bodyPr>
          <a:lstStyle/>
          <a:p>
            <a:r>
              <a:rPr lang="en-GB" sz="1200" b="1">
                <a:solidFill>
                  <a:srgbClr val="003F7B"/>
                </a:solidFill>
              </a:rPr>
              <a:t>Reminder:	</a:t>
            </a:r>
            <a:r>
              <a:rPr lang="en-GB" sz="1200">
                <a:solidFill>
                  <a:srgbClr val="003F7B"/>
                </a:solidFill>
              </a:rPr>
              <a:t>Key physiochemical properties of a medicinal drug or formulation  that are determined are:</a:t>
            </a:r>
          </a:p>
          <a:p>
            <a:r>
              <a:rPr lang="en-GB" sz="1600"/>
              <a:t>•</a:t>
            </a:r>
            <a:r>
              <a:rPr lang="en-GB" sz="1200"/>
              <a:t>   </a:t>
            </a:r>
            <a:r>
              <a:rPr lang="en-GB" sz="1200">
                <a:solidFill>
                  <a:srgbClr val="003F7B"/>
                </a:solidFill>
              </a:rPr>
              <a:t>acid dissociation constants and p</a:t>
            </a:r>
            <a:r>
              <a:rPr lang="en-GB" sz="1200" i="1">
                <a:solidFill>
                  <a:srgbClr val="003F7B"/>
                </a:solidFill>
              </a:rPr>
              <a:t>K</a:t>
            </a:r>
            <a:r>
              <a:rPr lang="en-GB" sz="1200" i="1" baseline="-25000">
                <a:solidFill>
                  <a:srgbClr val="003F7B"/>
                </a:solidFill>
              </a:rPr>
              <a:t>a</a:t>
            </a:r>
            <a:r>
              <a:rPr lang="en-GB" sz="1200" baseline="-25000">
                <a:solidFill>
                  <a:srgbClr val="003F7B"/>
                </a:solidFill>
              </a:rPr>
              <a:t> </a:t>
            </a:r>
            <a:r>
              <a:rPr lang="en-GB" sz="1200">
                <a:solidFill>
                  <a:srgbClr val="003F7B"/>
                </a:solidFill>
              </a:rPr>
              <a:t>   </a:t>
            </a:r>
            <a:r>
              <a:rPr lang="en-GB" sz="1600"/>
              <a:t>•</a:t>
            </a:r>
            <a:r>
              <a:rPr lang="en-GB" sz="1200">
                <a:solidFill>
                  <a:srgbClr val="003F7B"/>
                </a:solidFill>
              </a:rPr>
              <a:t>   partition coefficients and log</a:t>
            </a:r>
            <a:r>
              <a:rPr lang="en-GB" sz="1200" i="1">
                <a:solidFill>
                  <a:srgbClr val="003F7B"/>
                </a:solidFill>
              </a:rPr>
              <a:t>P</a:t>
            </a:r>
            <a:r>
              <a:rPr lang="en-GB" sz="1200">
                <a:solidFill>
                  <a:srgbClr val="003F7B"/>
                </a:solidFill>
              </a:rPr>
              <a:t>   </a:t>
            </a:r>
            <a:r>
              <a:rPr lang="en-GB" sz="1600"/>
              <a:t>•</a:t>
            </a:r>
            <a:r>
              <a:rPr lang="en-GB" sz="1200"/>
              <a:t>   </a:t>
            </a:r>
            <a:r>
              <a:rPr lang="en-GB" sz="1200">
                <a:solidFill>
                  <a:srgbClr val="003F7B"/>
                </a:solidFill>
              </a:rPr>
              <a:t>solubility and log</a:t>
            </a:r>
            <a:r>
              <a:rPr lang="en-GB" sz="1200" i="1">
                <a:solidFill>
                  <a:srgbClr val="003F7B"/>
                </a:solidFill>
              </a:rPr>
              <a:t>s    </a:t>
            </a:r>
            <a:r>
              <a:rPr lang="en-GB" sz="1600"/>
              <a:t>•</a:t>
            </a:r>
            <a:r>
              <a:rPr lang="en-GB" sz="1200">
                <a:solidFill>
                  <a:srgbClr val="003F7B"/>
                </a:solidFill>
              </a:rPr>
              <a:t>   dissolution rates</a:t>
            </a:r>
          </a:p>
        </p:txBody>
      </p:sp>
    </p:spTree>
    <p:controls>
      <mc:AlternateContent xmlns:mc="http://schemas.openxmlformats.org/markup-compatibility/2006">
        <mc:Choice xmlns:v="urn:schemas-microsoft-com:vml" Requires="v">
          <p:control spid="10241" name="ShockwaveFlash1" r:id="rId2" imgW="4537080" imgH="2592360"/>
        </mc:Choice>
        <mc:Fallback>
          <p:control name="ShockwaveFlash1" r:id="rId2" imgW="4537080" imgH="2592360">
            <p:pic>
              <p:nvPicPr>
                <p:cNvPr id="0"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3995738" y="2852738"/>
                  <a:ext cx="4537075" cy="2592387"/>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981075"/>
            <a:ext cx="3600450" cy="2303463"/>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Determining </a:t>
            </a:r>
            <a:r>
              <a:rPr lang="en-GB" sz="1200" b="1" dirty="0" err="1">
                <a:solidFill>
                  <a:srgbClr val="003F7B"/>
                </a:solidFill>
                <a:ea typeface="ＭＳ Ｐゴシック" charset="-128"/>
              </a:rPr>
              <a:t>p</a:t>
            </a:r>
            <a:r>
              <a:rPr lang="en-GB" sz="1200" b="1" i="1" dirty="0" err="1">
                <a:solidFill>
                  <a:srgbClr val="003F7B"/>
                </a:solidFill>
                <a:ea typeface="ＭＳ Ｐゴシック" charset="-128"/>
              </a:rPr>
              <a:t>K</a:t>
            </a:r>
            <a:r>
              <a:rPr lang="en-GB" sz="1200" b="1" baseline="-25000" dirty="0" err="1">
                <a:solidFill>
                  <a:srgbClr val="003F7B"/>
                </a:solidFill>
                <a:ea typeface="ＭＳ Ｐゴシック" charset="-128"/>
              </a:rPr>
              <a:t>a</a:t>
            </a:r>
            <a:endParaRPr lang="en-GB" sz="1200" b="1" baseline="-25000" dirty="0">
              <a:solidFill>
                <a:srgbClr val="003F7B"/>
              </a:solidFill>
              <a:ea typeface="ＭＳ Ｐゴシック" charset="-128"/>
            </a:endParaRPr>
          </a:p>
          <a:p>
            <a:pPr>
              <a:defRPr/>
            </a:pPr>
            <a:endParaRPr lang="en-GB" sz="800" b="1" dirty="0">
              <a:ea typeface="ＭＳ Ｐゴシック" charset="-128"/>
            </a:endParaRPr>
          </a:p>
          <a:p>
            <a:pPr>
              <a:defRPr/>
            </a:pPr>
            <a:r>
              <a:rPr lang="en-GB" sz="1200" dirty="0">
                <a:ea typeface="ＭＳ Ｐゴシック" charset="-128"/>
              </a:rPr>
              <a:t>Most drugs ionise in aqueous solution. They are weak acids or weak bases. The dissociation constant, </a:t>
            </a:r>
            <a:r>
              <a:rPr lang="en-GB" sz="1200" i="1" dirty="0">
                <a:ea typeface="ＭＳ Ｐゴシック" charset="-128"/>
              </a:rPr>
              <a:t>K</a:t>
            </a:r>
            <a:r>
              <a:rPr lang="en-GB" sz="1200" baseline="-25000" dirty="0">
                <a:ea typeface="ＭＳ Ｐゴシック" charset="-128"/>
              </a:rPr>
              <a:t>a</a:t>
            </a:r>
            <a:r>
              <a:rPr lang="en-GB" sz="1200" dirty="0">
                <a:ea typeface="ＭＳ Ｐゴシック" charset="-128"/>
              </a:rPr>
              <a:t>, for a weak acid is given </a:t>
            </a:r>
            <a:r>
              <a:rPr lang="en-GB" sz="1200" dirty="0" smtClean="0">
                <a:ea typeface="ＭＳ Ｐゴシック" charset="-128"/>
              </a:rPr>
              <a:t>by:</a:t>
            </a:r>
            <a:endParaRPr lang="en-GB" sz="1200" dirty="0">
              <a:ea typeface="ＭＳ Ｐゴシック" charset="-128"/>
            </a:endParaRPr>
          </a:p>
          <a:p>
            <a:pPr>
              <a:defRPr/>
            </a:pPr>
            <a:endParaRPr lang="en-GB" sz="800" dirty="0">
              <a:ea typeface="ＭＳ Ｐゴシック" charset="-128"/>
            </a:endParaRPr>
          </a:p>
          <a:p>
            <a:pPr>
              <a:defRPr/>
            </a:pPr>
            <a:r>
              <a:rPr lang="en-GB" sz="1200" dirty="0">
                <a:ea typeface="ＭＳ Ｐゴシック" charset="-128"/>
              </a:rPr>
              <a:t>	      </a:t>
            </a:r>
            <a:r>
              <a:rPr lang="en-GB" sz="1200" dirty="0" smtClean="0">
                <a:ea typeface="ＭＳ Ｐゴシック" charset="-128"/>
              </a:rPr>
              <a:t>   and</a:t>
            </a:r>
            <a:endParaRPr lang="en-GB" sz="1200" dirty="0">
              <a:ea typeface="ＭＳ Ｐゴシック" charset="-128"/>
            </a:endParaRPr>
          </a:p>
          <a:p>
            <a:pPr>
              <a:defRPr/>
            </a:pPr>
            <a:r>
              <a:rPr lang="en-GB" sz="1200" dirty="0">
                <a:ea typeface="ＭＳ Ｐゴシック" charset="-128"/>
              </a:rPr>
              <a:t>         </a:t>
            </a:r>
          </a:p>
          <a:p>
            <a:pPr>
              <a:defRPr/>
            </a:pPr>
            <a:endParaRPr lang="en-GB" sz="800" dirty="0">
              <a:ea typeface="ＭＳ Ｐゴシック" charset="-128"/>
            </a:endParaRPr>
          </a:p>
          <a:p>
            <a:pPr>
              <a:defRPr/>
            </a:pPr>
            <a:r>
              <a:rPr lang="en-GB" sz="1200" dirty="0">
                <a:ea typeface="ＭＳ Ｐゴシック" charset="-128"/>
              </a:rPr>
              <a:t>Using these equations we can derive:</a:t>
            </a:r>
          </a:p>
          <a:p>
            <a:pPr>
              <a:defRPr/>
            </a:pPr>
            <a:endParaRPr lang="en-GB" sz="8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8197" name="Rectangle 8"/>
          <p:cNvSpPr txBox="1">
            <a:spLocks noChangeArrowheads="1"/>
          </p:cNvSpPr>
          <p:nvPr/>
        </p:nvSpPr>
        <p:spPr bwMode="auto">
          <a:xfrm>
            <a:off x="3924300" y="1052513"/>
            <a:ext cx="4679950" cy="4464050"/>
          </a:xfrm>
          <a:prstGeom prst="rect">
            <a:avLst/>
          </a:prstGeom>
          <a:noFill/>
          <a:ln w="9525">
            <a:noFill/>
            <a:miter lim="800000"/>
            <a:headEnd/>
            <a:tailEnd/>
          </a:ln>
        </p:spPr>
        <p:txBody>
          <a:bodyPr/>
          <a:lstStyle/>
          <a:p>
            <a:endParaRPr lang="en-GB" sz="1200" b="1">
              <a:solidFill>
                <a:srgbClr val="003F7B"/>
              </a:solidFill>
            </a:endParaRPr>
          </a:p>
          <a:p>
            <a:endParaRPr lang="en-GB" sz="1200" b="1">
              <a:solidFill>
                <a:srgbClr val="003F7B"/>
              </a:solidFill>
            </a:endParaRPr>
          </a:p>
          <a:p>
            <a:r>
              <a:rPr lang="en-GB" sz="1200" b="1">
                <a:solidFill>
                  <a:srgbClr val="003F7B"/>
                </a:solidFill>
              </a:rPr>
              <a:t> </a:t>
            </a:r>
          </a:p>
          <a:p>
            <a:endParaRPr lang="en-GB" sz="800"/>
          </a:p>
          <a:p>
            <a:endParaRPr lang="en-GB" sz="800"/>
          </a:p>
          <a:p>
            <a:endParaRPr lang="en-GB" sz="1200"/>
          </a:p>
          <a:p>
            <a:endParaRPr lang="en-GB" sz="1200"/>
          </a:p>
          <a:p>
            <a:endParaRPr lang="en-GB" sz="1200"/>
          </a:p>
          <a:p>
            <a:endParaRPr lang="en-GB" sz="1200" i="1"/>
          </a:p>
          <a:p>
            <a:endParaRPr lang="en-GB" sz="1200"/>
          </a:p>
        </p:txBody>
      </p:sp>
      <p:sp>
        <p:nvSpPr>
          <p:cNvPr id="8198"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
        <p:nvSpPr>
          <p:cNvPr id="8200" name="TextBox 41"/>
          <p:cNvSpPr txBox="1">
            <a:spLocks noChangeArrowheads="1"/>
          </p:cNvSpPr>
          <p:nvPr/>
        </p:nvSpPr>
        <p:spPr bwMode="auto">
          <a:xfrm>
            <a:off x="5292725" y="1138238"/>
            <a:ext cx="3382963" cy="5078313"/>
          </a:xfrm>
          <a:prstGeom prst="rect">
            <a:avLst/>
          </a:prstGeom>
          <a:noFill/>
          <a:ln w="9525">
            <a:noFill/>
            <a:miter lim="800000"/>
            <a:headEnd/>
            <a:tailEnd/>
          </a:ln>
        </p:spPr>
        <p:txBody>
          <a:bodyPr>
            <a:spAutoFit/>
          </a:bodyPr>
          <a:lstStyle/>
          <a:p>
            <a:r>
              <a:rPr lang="en-GB" sz="1200" dirty="0"/>
              <a:t>So for a solution in </a:t>
            </a:r>
            <a:r>
              <a:rPr lang="en-GB" sz="1200" dirty="0" smtClean="0"/>
              <a:t>which</a:t>
            </a:r>
            <a:endParaRPr lang="en-GB" sz="1200" dirty="0"/>
          </a:p>
          <a:p>
            <a:endParaRPr lang="en-GB" sz="800" dirty="0"/>
          </a:p>
          <a:p>
            <a:endParaRPr lang="en-GB" sz="800" dirty="0" smtClean="0"/>
          </a:p>
          <a:p>
            <a:endParaRPr lang="en-GB" sz="800" dirty="0"/>
          </a:p>
          <a:p>
            <a:endParaRPr lang="en-GB" sz="1200" dirty="0" smtClean="0"/>
          </a:p>
          <a:p>
            <a:r>
              <a:rPr lang="en-GB" sz="1200" dirty="0" smtClean="0"/>
              <a:t>In </a:t>
            </a:r>
            <a:r>
              <a:rPr lang="en-GB" sz="1200" dirty="0"/>
              <a:t>the titration of a monobasic, [</a:t>
            </a:r>
            <a:r>
              <a:rPr lang="en-GB" sz="1200" dirty="0" smtClean="0"/>
              <a:t>A</a:t>
            </a:r>
            <a:r>
              <a:rPr lang="en-GB" sz="1200" baseline="30000" dirty="0" smtClean="0"/>
              <a:t>−</a:t>
            </a:r>
            <a:r>
              <a:rPr lang="en-GB" sz="1200" dirty="0" smtClean="0"/>
              <a:t>] </a:t>
            </a:r>
            <a:r>
              <a:rPr lang="en-GB" sz="1200" dirty="0"/>
              <a:t>= [HA] the pH of the solution at the halfway to the end-point point of the titration graph equals </a:t>
            </a:r>
            <a:r>
              <a:rPr lang="en-GB" sz="1200" dirty="0" err="1"/>
              <a:t>p</a:t>
            </a:r>
            <a:r>
              <a:rPr lang="en-GB" sz="1200" i="1" dirty="0" err="1"/>
              <a:t>K</a:t>
            </a:r>
            <a:r>
              <a:rPr lang="en-GB" sz="1200" baseline="-25000" dirty="0" err="1"/>
              <a:t>a</a:t>
            </a:r>
            <a:r>
              <a:rPr lang="en-GB" sz="1200" dirty="0" smtClean="0"/>
              <a:t>.</a:t>
            </a:r>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smtClean="0"/>
          </a:p>
          <a:p>
            <a:r>
              <a:rPr lang="en-GB" sz="1200" dirty="0" smtClean="0"/>
              <a:t>However</a:t>
            </a:r>
            <a:r>
              <a:rPr lang="en-GB" sz="1200" dirty="0"/>
              <a:t>, a number of assumptions and approximations. Complex computer-programmes used in the instrumental method reduce these considerably and give a more accurate value for </a:t>
            </a:r>
            <a:r>
              <a:rPr lang="en-GB" sz="1200" dirty="0" err="1"/>
              <a:t>p</a:t>
            </a:r>
            <a:r>
              <a:rPr lang="en-GB" sz="1200" i="1" dirty="0" err="1"/>
              <a:t>K</a:t>
            </a:r>
            <a:r>
              <a:rPr lang="en-GB" sz="1200" baseline="-25000" dirty="0" err="1"/>
              <a:t>a</a:t>
            </a:r>
            <a:r>
              <a:rPr lang="en-GB" sz="1200" dirty="0"/>
              <a:t>.</a:t>
            </a:r>
          </a:p>
        </p:txBody>
      </p:sp>
      <p:grpSp>
        <p:nvGrpSpPr>
          <p:cNvPr id="8201" name="Group 42"/>
          <p:cNvGrpSpPr>
            <a:grpSpLocks/>
          </p:cNvGrpSpPr>
          <p:nvPr/>
        </p:nvGrpSpPr>
        <p:grpSpPr bwMode="auto">
          <a:xfrm>
            <a:off x="5436096" y="2708920"/>
            <a:ext cx="2921000" cy="2232025"/>
            <a:chOff x="5659958" y="2348880"/>
            <a:chExt cx="2921005" cy="2232249"/>
          </a:xfrm>
        </p:grpSpPr>
        <p:sp>
          <p:nvSpPr>
            <p:cNvPr id="8202" name="Text Box 3"/>
            <p:cNvSpPr txBox="1">
              <a:spLocks noChangeArrowheads="1"/>
            </p:cNvSpPr>
            <p:nvPr/>
          </p:nvSpPr>
          <p:spPr bwMode="auto">
            <a:xfrm>
              <a:off x="5659958" y="3110985"/>
              <a:ext cx="400050" cy="333421"/>
            </a:xfrm>
            <a:prstGeom prst="rect">
              <a:avLst/>
            </a:prstGeom>
            <a:noFill/>
            <a:ln w="9525">
              <a:noFill/>
              <a:miter lim="800000"/>
              <a:headEnd/>
              <a:tailEnd/>
            </a:ln>
          </p:spPr>
          <p:txBody>
            <a:bodyPr/>
            <a:lstStyle/>
            <a:p>
              <a:pPr>
                <a:spcAft>
                  <a:spcPts val="1000"/>
                </a:spcAft>
              </a:pPr>
              <a:r>
                <a:rPr lang="en-GB" sz="1100">
                  <a:latin typeface="Calibri" pitchFamily="34" charset="0"/>
                </a:rPr>
                <a:t>pH</a:t>
              </a:r>
              <a:endParaRPr lang="en-US"/>
            </a:p>
          </p:txBody>
        </p:sp>
        <p:sp>
          <p:nvSpPr>
            <p:cNvPr id="8203" name="Text Box 4"/>
            <p:cNvSpPr txBox="1">
              <a:spLocks noChangeArrowheads="1"/>
            </p:cNvSpPr>
            <p:nvPr/>
          </p:nvSpPr>
          <p:spPr bwMode="auto">
            <a:xfrm>
              <a:off x="6300192" y="4301139"/>
              <a:ext cx="1728191" cy="279990"/>
            </a:xfrm>
            <a:prstGeom prst="rect">
              <a:avLst/>
            </a:prstGeom>
            <a:noFill/>
            <a:ln w="9525">
              <a:noFill/>
              <a:miter lim="800000"/>
              <a:headEnd/>
              <a:tailEnd/>
            </a:ln>
          </p:spPr>
          <p:txBody>
            <a:bodyPr/>
            <a:lstStyle/>
            <a:p>
              <a:r>
                <a:rPr lang="en-GB" sz="1100" dirty="0" smtClean="0">
                  <a:latin typeface="Calibri" pitchFamily="34" charset="0"/>
                </a:rPr>
                <a:t>Volume </a:t>
              </a:r>
              <a:r>
                <a:rPr lang="en-GB" sz="1100" dirty="0">
                  <a:latin typeface="Calibri" pitchFamily="34" charset="0"/>
                </a:rPr>
                <a:t>of KOH(</a:t>
              </a:r>
              <a:r>
                <a:rPr lang="en-GB" sz="1100" dirty="0" err="1">
                  <a:latin typeface="Calibri" pitchFamily="34" charset="0"/>
                </a:rPr>
                <a:t>aq</a:t>
              </a:r>
              <a:r>
                <a:rPr lang="en-GB" sz="1100" dirty="0">
                  <a:latin typeface="Calibri" pitchFamily="34" charset="0"/>
                </a:rPr>
                <a:t>) added</a:t>
              </a:r>
              <a:endParaRPr lang="en-US" dirty="0"/>
            </a:p>
          </p:txBody>
        </p:sp>
        <p:grpSp>
          <p:nvGrpSpPr>
            <p:cNvPr id="8204" name="Group 5"/>
            <p:cNvGrpSpPr>
              <a:grpSpLocks/>
            </p:cNvGrpSpPr>
            <p:nvPr/>
          </p:nvGrpSpPr>
          <p:grpSpPr bwMode="auto">
            <a:xfrm>
              <a:off x="6000318" y="2349515"/>
              <a:ext cx="1680210" cy="1894465"/>
              <a:chOff x="3924" y="1544"/>
              <a:chExt cx="2646" cy="2983"/>
            </a:xfrm>
          </p:grpSpPr>
          <p:sp>
            <p:nvSpPr>
              <p:cNvPr id="8225" name="Freeform 6"/>
              <p:cNvSpPr>
                <a:spLocks/>
              </p:cNvSpPr>
              <p:nvPr/>
            </p:nvSpPr>
            <p:spPr bwMode="auto">
              <a:xfrm>
                <a:off x="3924" y="1933"/>
                <a:ext cx="2437" cy="2246"/>
              </a:xfrm>
              <a:custGeom>
                <a:avLst/>
                <a:gdLst>
                  <a:gd name="T0" fmla="*/ 0 w 3360"/>
                  <a:gd name="T1" fmla="*/ 2246 h 3722"/>
                  <a:gd name="T2" fmla="*/ 337 w 3360"/>
                  <a:gd name="T3" fmla="*/ 2011 h 3722"/>
                  <a:gd name="T4" fmla="*/ 1012 w 3360"/>
                  <a:gd name="T5" fmla="*/ 1866 h 3722"/>
                  <a:gd name="T6" fmla="*/ 1338 w 3360"/>
                  <a:gd name="T7" fmla="*/ 1576 h 3722"/>
                  <a:gd name="T8" fmla="*/ 1414 w 3360"/>
                  <a:gd name="T9" fmla="*/ 979 h 3722"/>
                  <a:gd name="T10" fmla="*/ 1480 w 3360"/>
                  <a:gd name="T11" fmla="*/ 309 h 3722"/>
                  <a:gd name="T12" fmla="*/ 1588 w 3360"/>
                  <a:gd name="T13" fmla="*/ 65 h 3722"/>
                  <a:gd name="T14" fmla="*/ 1850 w 3360"/>
                  <a:gd name="T15" fmla="*/ 10 h 3722"/>
                  <a:gd name="T16" fmla="*/ 2437 w 3360"/>
                  <a:gd name="T17" fmla="*/ 1 h 37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60"/>
                  <a:gd name="T28" fmla="*/ 0 h 3722"/>
                  <a:gd name="T29" fmla="*/ 3360 w 3360"/>
                  <a:gd name="T30" fmla="*/ 3722 h 37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60" h="3722">
                    <a:moveTo>
                      <a:pt x="0" y="3722"/>
                    </a:moveTo>
                    <a:cubicBezTo>
                      <a:pt x="116" y="3579"/>
                      <a:pt x="233" y="3437"/>
                      <a:pt x="465" y="3332"/>
                    </a:cubicBezTo>
                    <a:cubicBezTo>
                      <a:pt x="697" y="3227"/>
                      <a:pt x="1165" y="3212"/>
                      <a:pt x="1395" y="3092"/>
                    </a:cubicBezTo>
                    <a:cubicBezTo>
                      <a:pt x="1625" y="2972"/>
                      <a:pt x="1752" y="2857"/>
                      <a:pt x="1845" y="2612"/>
                    </a:cubicBezTo>
                    <a:cubicBezTo>
                      <a:pt x="1938" y="2367"/>
                      <a:pt x="1918" y="1972"/>
                      <a:pt x="1950" y="1622"/>
                    </a:cubicBezTo>
                    <a:cubicBezTo>
                      <a:pt x="1982" y="1272"/>
                      <a:pt x="2000" y="764"/>
                      <a:pt x="2040" y="512"/>
                    </a:cubicBezTo>
                    <a:cubicBezTo>
                      <a:pt x="2080" y="260"/>
                      <a:pt x="2105" y="189"/>
                      <a:pt x="2190" y="107"/>
                    </a:cubicBezTo>
                    <a:cubicBezTo>
                      <a:pt x="2275" y="25"/>
                      <a:pt x="2355" y="34"/>
                      <a:pt x="2550" y="17"/>
                    </a:cubicBezTo>
                    <a:cubicBezTo>
                      <a:pt x="2745" y="0"/>
                      <a:pt x="3052" y="1"/>
                      <a:pt x="3360" y="2"/>
                    </a:cubicBezTo>
                  </a:path>
                </a:pathLst>
              </a:custGeom>
              <a:noFill/>
              <a:ln w="9525">
                <a:solidFill>
                  <a:srgbClr val="000000"/>
                </a:solidFill>
                <a:round/>
                <a:headEnd/>
                <a:tailEnd/>
              </a:ln>
            </p:spPr>
            <p:txBody>
              <a:bodyPr/>
              <a:lstStyle/>
              <a:p>
                <a:endParaRPr lang="en-GB"/>
              </a:p>
            </p:txBody>
          </p:sp>
          <p:sp>
            <p:nvSpPr>
              <p:cNvPr id="8226" name="Line 7"/>
              <p:cNvSpPr>
                <a:spLocks noChangeShapeType="1"/>
              </p:cNvSpPr>
              <p:nvPr/>
            </p:nvSpPr>
            <p:spPr bwMode="auto">
              <a:xfrm flipV="1">
                <a:off x="3925" y="4526"/>
                <a:ext cx="2645" cy="1"/>
              </a:xfrm>
              <a:prstGeom prst="line">
                <a:avLst/>
              </a:prstGeom>
              <a:noFill/>
              <a:ln w="12700">
                <a:solidFill>
                  <a:srgbClr val="000000"/>
                </a:solidFill>
                <a:round/>
                <a:headEnd/>
                <a:tailEnd type="triangle" w="med" len="med"/>
              </a:ln>
            </p:spPr>
            <p:txBody>
              <a:bodyPr/>
              <a:lstStyle/>
              <a:p>
                <a:endParaRPr lang="en-GB"/>
              </a:p>
            </p:txBody>
          </p:sp>
          <p:sp>
            <p:nvSpPr>
              <p:cNvPr id="8227" name="Line 8"/>
              <p:cNvSpPr>
                <a:spLocks noChangeShapeType="1"/>
              </p:cNvSpPr>
              <p:nvPr/>
            </p:nvSpPr>
            <p:spPr bwMode="auto">
              <a:xfrm>
                <a:off x="3924" y="1544"/>
                <a:ext cx="1" cy="2982"/>
              </a:xfrm>
              <a:prstGeom prst="line">
                <a:avLst/>
              </a:prstGeom>
              <a:noFill/>
              <a:ln w="12700">
                <a:solidFill>
                  <a:srgbClr val="000000"/>
                </a:solidFill>
                <a:round/>
                <a:headEnd type="triangle" w="med" len="med"/>
                <a:tailEnd/>
              </a:ln>
            </p:spPr>
            <p:txBody>
              <a:bodyPr/>
              <a:lstStyle/>
              <a:p>
                <a:endParaRPr lang="en-GB"/>
              </a:p>
            </p:txBody>
          </p:sp>
          <p:sp>
            <p:nvSpPr>
              <p:cNvPr id="8228" name="Line 9"/>
              <p:cNvSpPr>
                <a:spLocks noChangeShapeType="1"/>
              </p:cNvSpPr>
              <p:nvPr/>
            </p:nvSpPr>
            <p:spPr bwMode="auto">
              <a:xfrm flipV="1">
                <a:off x="5349" y="1670"/>
                <a:ext cx="1" cy="2856"/>
              </a:xfrm>
              <a:prstGeom prst="line">
                <a:avLst/>
              </a:prstGeom>
              <a:noFill/>
              <a:ln w="9525">
                <a:solidFill>
                  <a:srgbClr val="000000"/>
                </a:solidFill>
                <a:prstDash val="dash"/>
                <a:round/>
                <a:headEnd/>
                <a:tailEnd/>
              </a:ln>
            </p:spPr>
            <p:txBody>
              <a:bodyPr/>
              <a:lstStyle/>
              <a:p>
                <a:endParaRPr lang="en-GB"/>
              </a:p>
            </p:txBody>
          </p:sp>
          <p:sp>
            <p:nvSpPr>
              <p:cNvPr id="8229" name="Line 10"/>
              <p:cNvSpPr>
                <a:spLocks noChangeShapeType="1"/>
              </p:cNvSpPr>
              <p:nvPr/>
            </p:nvSpPr>
            <p:spPr bwMode="auto">
              <a:xfrm flipV="1">
                <a:off x="4674" y="1670"/>
                <a:ext cx="1" cy="2856"/>
              </a:xfrm>
              <a:prstGeom prst="line">
                <a:avLst/>
              </a:prstGeom>
              <a:noFill/>
              <a:ln w="9525">
                <a:solidFill>
                  <a:srgbClr val="000000"/>
                </a:solidFill>
                <a:prstDash val="dash"/>
                <a:round/>
                <a:headEnd/>
                <a:tailEnd/>
              </a:ln>
            </p:spPr>
            <p:txBody>
              <a:bodyPr/>
              <a:lstStyle/>
              <a:p>
                <a:endParaRPr lang="en-GB"/>
              </a:p>
            </p:txBody>
          </p:sp>
          <p:sp>
            <p:nvSpPr>
              <p:cNvPr id="8230" name="Line 11"/>
              <p:cNvSpPr>
                <a:spLocks noChangeShapeType="1"/>
              </p:cNvSpPr>
              <p:nvPr/>
            </p:nvSpPr>
            <p:spPr bwMode="auto">
              <a:xfrm flipH="1">
                <a:off x="3928" y="3866"/>
                <a:ext cx="1806" cy="1"/>
              </a:xfrm>
              <a:prstGeom prst="line">
                <a:avLst/>
              </a:prstGeom>
              <a:noFill/>
              <a:ln w="9525">
                <a:solidFill>
                  <a:srgbClr val="000000"/>
                </a:solidFill>
                <a:prstDash val="dash"/>
                <a:round/>
                <a:headEnd/>
                <a:tailEnd/>
              </a:ln>
            </p:spPr>
            <p:txBody>
              <a:bodyPr/>
              <a:lstStyle/>
              <a:p>
                <a:endParaRPr lang="en-GB"/>
              </a:p>
            </p:txBody>
          </p:sp>
        </p:grpSp>
        <p:sp>
          <p:nvSpPr>
            <p:cNvPr id="8205" name="Line 12"/>
            <p:cNvSpPr>
              <a:spLocks noChangeShapeType="1"/>
            </p:cNvSpPr>
            <p:nvPr/>
          </p:nvSpPr>
          <p:spPr bwMode="auto">
            <a:xfrm flipH="1">
              <a:off x="6871538" y="4022970"/>
              <a:ext cx="620395" cy="220375"/>
            </a:xfrm>
            <a:prstGeom prst="line">
              <a:avLst/>
            </a:prstGeom>
            <a:noFill/>
            <a:ln w="9525">
              <a:solidFill>
                <a:srgbClr val="008CCD"/>
              </a:solidFill>
              <a:round/>
              <a:headEnd/>
              <a:tailEnd type="triangle" w="med" len="med"/>
            </a:ln>
          </p:spPr>
          <p:txBody>
            <a:bodyPr/>
            <a:lstStyle/>
            <a:p>
              <a:endParaRPr lang="en-GB"/>
            </a:p>
          </p:txBody>
        </p:sp>
        <p:sp>
          <p:nvSpPr>
            <p:cNvPr id="8206" name="Line 13"/>
            <p:cNvSpPr>
              <a:spLocks noChangeShapeType="1"/>
            </p:cNvSpPr>
            <p:nvPr/>
          </p:nvSpPr>
          <p:spPr bwMode="auto">
            <a:xfrm flipH="1">
              <a:off x="6459423" y="3573017"/>
              <a:ext cx="1064905" cy="670330"/>
            </a:xfrm>
            <a:prstGeom prst="line">
              <a:avLst/>
            </a:prstGeom>
            <a:noFill/>
            <a:ln w="9525">
              <a:solidFill>
                <a:srgbClr val="008CCD"/>
              </a:solidFill>
              <a:round/>
              <a:headEnd/>
              <a:tailEnd type="triangle" w="med" len="med"/>
            </a:ln>
          </p:spPr>
          <p:txBody>
            <a:bodyPr/>
            <a:lstStyle/>
            <a:p>
              <a:endParaRPr lang="en-GB"/>
            </a:p>
          </p:txBody>
        </p:sp>
        <p:sp>
          <p:nvSpPr>
            <p:cNvPr id="8207" name="Line 14"/>
            <p:cNvSpPr>
              <a:spLocks noChangeShapeType="1"/>
            </p:cNvSpPr>
            <p:nvPr/>
          </p:nvSpPr>
          <p:spPr bwMode="auto">
            <a:xfrm flipH="1">
              <a:off x="6000953" y="3083676"/>
              <a:ext cx="1490980" cy="742417"/>
            </a:xfrm>
            <a:prstGeom prst="line">
              <a:avLst/>
            </a:prstGeom>
            <a:noFill/>
            <a:ln w="9525">
              <a:solidFill>
                <a:srgbClr val="008CCD"/>
              </a:solidFill>
              <a:round/>
              <a:headEnd/>
              <a:tailEnd type="triangle" w="med" len="med"/>
            </a:ln>
          </p:spPr>
          <p:txBody>
            <a:bodyPr/>
            <a:lstStyle/>
            <a:p>
              <a:endParaRPr lang="en-GB"/>
            </a:p>
          </p:txBody>
        </p:sp>
        <p:sp>
          <p:nvSpPr>
            <p:cNvPr id="8208" name="Text Box 15"/>
            <p:cNvSpPr txBox="1">
              <a:spLocks noChangeArrowheads="1"/>
            </p:cNvSpPr>
            <p:nvPr/>
          </p:nvSpPr>
          <p:spPr bwMode="auto">
            <a:xfrm>
              <a:off x="7547813" y="2872192"/>
              <a:ext cx="447675" cy="295951"/>
            </a:xfrm>
            <a:prstGeom prst="rect">
              <a:avLst/>
            </a:prstGeom>
            <a:noFill/>
            <a:ln w="9525">
              <a:noFill/>
              <a:miter lim="800000"/>
              <a:headEnd/>
              <a:tailEnd/>
            </a:ln>
          </p:spPr>
          <p:txBody>
            <a:bodyPr/>
            <a:lstStyle/>
            <a:p>
              <a:pPr>
                <a:spcAft>
                  <a:spcPts val="1000"/>
                </a:spcAft>
              </a:pPr>
              <a:r>
                <a:rPr lang="en-GB" sz="1100" dirty="0" err="1">
                  <a:latin typeface="Calibri" pitchFamily="34" charset="0"/>
                </a:rPr>
                <a:t>p</a:t>
              </a:r>
              <a:r>
                <a:rPr lang="en-GB" sz="1100" i="1" dirty="0" err="1">
                  <a:latin typeface="Calibri" pitchFamily="34" charset="0"/>
                </a:rPr>
                <a:t>K</a:t>
              </a:r>
              <a:r>
                <a:rPr lang="en-GB" sz="1100" baseline="-25000" dirty="0" err="1">
                  <a:latin typeface="Calibri" pitchFamily="34" charset="0"/>
                </a:rPr>
                <a:t>a</a:t>
              </a:r>
              <a:endParaRPr lang="en-US" dirty="0"/>
            </a:p>
          </p:txBody>
        </p:sp>
        <p:sp>
          <p:nvSpPr>
            <p:cNvPr id="8209" name="Text Box 16"/>
            <p:cNvSpPr txBox="1">
              <a:spLocks noChangeArrowheads="1"/>
            </p:cNvSpPr>
            <p:nvPr/>
          </p:nvSpPr>
          <p:spPr bwMode="auto">
            <a:xfrm>
              <a:off x="7524328" y="3429000"/>
              <a:ext cx="1056635" cy="216024"/>
            </a:xfrm>
            <a:prstGeom prst="rect">
              <a:avLst/>
            </a:prstGeom>
            <a:noFill/>
            <a:ln w="9525">
              <a:noFill/>
              <a:miter lim="800000"/>
              <a:headEnd/>
              <a:tailEnd/>
            </a:ln>
          </p:spPr>
          <p:txBody>
            <a:bodyPr/>
            <a:lstStyle/>
            <a:p>
              <a:r>
                <a:rPr lang="en-GB" sz="1100" dirty="0">
                  <a:latin typeface="Calibri" pitchFamily="34" charset="0"/>
                </a:rPr>
                <a:t>half-way  point</a:t>
              </a:r>
              <a:endParaRPr lang="en-US" dirty="0"/>
            </a:p>
          </p:txBody>
        </p:sp>
        <p:sp>
          <p:nvSpPr>
            <p:cNvPr id="8210" name="Text Box 17"/>
            <p:cNvSpPr txBox="1">
              <a:spLocks noChangeArrowheads="1"/>
            </p:cNvSpPr>
            <p:nvPr/>
          </p:nvSpPr>
          <p:spPr bwMode="auto">
            <a:xfrm>
              <a:off x="7538288" y="3861048"/>
              <a:ext cx="922144" cy="216024"/>
            </a:xfrm>
            <a:prstGeom prst="rect">
              <a:avLst/>
            </a:prstGeom>
            <a:noFill/>
            <a:ln w="9525">
              <a:noFill/>
              <a:miter lim="800000"/>
              <a:headEnd/>
              <a:tailEnd/>
            </a:ln>
          </p:spPr>
          <p:txBody>
            <a:bodyPr/>
            <a:lstStyle/>
            <a:p>
              <a:pPr>
                <a:spcAft>
                  <a:spcPts val="1000"/>
                </a:spcAft>
              </a:pPr>
              <a:r>
                <a:rPr lang="en-GB" sz="1100">
                  <a:latin typeface="Calibri" pitchFamily="34" charset="0"/>
                </a:rPr>
                <a:t>end  point</a:t>
              </a:r>
              <a:endParaRPr lang="en-US"/>
            </a:p>
          </p:txBody>
        </p:sp>
        <p:grpSp>
          <p:nvGrpSpPr>
            <p:cNvPr id="8211" name="Group 18"/>
            <p:cNvGrpSpPr>
              <a:grpSpLocks/>
            </p:cNvGrpSpPr>
            <p:nvPr/>
          </p:nvGrpSpPr>
          <p:grpSpPr bwMode="auto">
            <a:xfrm>
              <a:off x="6000318" y="2348880"/>
              <a:ext cx="1680210" cy="1894465"/>
              <a:chOff x="3924" y="1544"/>
              <a:chExt cx="2646" cy="2983"/>
            </a:xfrm>
          </p:grpSpPr>
          <p:sp>
            <p:nvSpPr>
              <p:cNvPr id="8219" name="Freeform 19"/>
              <p:cNvSpPr>
                <a:spLocks/>
              </p:cNvSpPr>
              <p:nvPr/>
            </p:nvSpPr>
            <p:spPr bwMode="auto">
              <a:xfrm>
                <a:off x="3924" y="1933"/>
                <a:ext cx="2437" cy="2246"/>
              </a:xfrm>
              <a:custGeom>
                <a:avLst/>
                <a:gdLst>
                  <a:gd name="T0" fmla="*/ 0 w 3360"/>
                  <a:gd name="T1" fmla="*/ 2246 h 3722"/>
                  <a:gd name="T2" fmla="*/ 337 w 3360"/>
                  <a:gd name="T3" fmla="*/ 2011 h 3722"/>
                  <a:gd name="T4" fmla="*/ 1012 w 3360"/>
                  <a:gd name="T5" fmla="*/ 1866 h 3722"/>
                  <a:gd name="T6" fmla="*/ 1338 w 3360"/>
                  <a:gd name="T7" fmla="*/ 1576 h 3722"/>
                  <a:gd name="T8" fmla="*/ 1414 w 3360"/>
                  <a:gd name="T9" fmla="*/ 979 h 3722"/>
                  <a:gd name="T10" fmla="*/ 1480 w 3360"/>
                  <a:gd name="T11" fmla="*/ 309 h 3722"/>
                  <a:gd name="T12" fmla="*/ 1588 w 3360"/>
                  <a:gd name="T13" fmla="*/ 65 h 3722"/>
                  <a:gd name="T14" fmla="*/ 1850 w 3360"/>
                  <a:gd name="T15" fmla="*/ 10 h 3722"/>
                  <a:gd name="T16" fmla="*/ 2437 w 3360"/>
                  <a:gd name="T17" fmla="*/ 1 h 37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60"/>
                  <a:gd name="T28" fmla="*/ 0 h 3722"/>
                  <a:gd name="T29" fmla="*/ 3360 w 3360"/>
                  <a:gd name="T30" fmla="*/ 3722 h 37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60" h="3722">
                    <a:moveTo>
                      <a:pt x="0" y="3722"/>
                    </a:moveTo>
                    <a:cubicBezTo>
                      <a:pt x="116" y="3579"/>
                      <a:pt x="233" y="3437"/>
                      <a:pt x="465" y="3332"/>
                    </a:cubicBezTo>
                    <a:cubicBezTo>
                      <a:pt x="697" y="3227"/>
                      <a:pt x="1165" y="3212"/>
                      <a:pt x="1395" y="3092"/>
                    </a:cubicBezTo>
                    <a:cubicBezTo>
                      <a:pt x="1625" y="2972"/>
                      <a:pt x="1752" y="2857"/>
                      <a:pt x="1845" y="2612"/>
                    </a:cubicBezTo>
                    <a:cubicBezTo>
                      <a:pt x="1938" y="2367"/>
                      <a:pt x="1918" y="1972"/>
                      <a:pt x="1950" y="1622"/>
                    </a:cubicBezTo>
                    <a:cubicBezTo>
                      <a:pt x="1982" y="1272"/>
                      <a:pt x="2000" y="764"/>
                      <a:pt x="2040" y="512"/>
                    </a:cubicBezTo>
                    <a:cubicBezTo>
                      <a:pt x="2080" y="260"/>
                      <a:pt x="2105" y="189"/>
                      <a:pt x="2190" y="107"/>
                    </a:cubicBezTo>
                    <a:cubicBezTo>
                      <a:pt x="2275" y="25"/>
                      <a:pt x="2355" y="34"/>
                      <a:pt x="2550" y="17"/>
                    </a:cubicBezTo>
                    <a:cubicBezTo>
                      <a:pt x="2745" y="0"/>
                      <a:pt x="3052" y="1"/>
                      <a:pt x="3360" y="2"/>
                    </a:cubicBezTo>
                  </a:path>
                </a:pathLst>
              </a:custGeom>
              <a:noFill/>
              <a:ln w="9525">
                <a:solidFill>
                  <a:srgbClr val="000000"/>
                </a:solidFill>
                <a:round/>
                <a:headEnd/>
                <a:tailEnd/>
              </a:ln>
            </p:spPr>
            <p:txBody>
              <a:bodyPr/>
              <a:lstStyle/>
              <a:p>
                <a:endParaRPr lang="en-GB"/>
              </a:p>
            </p:txBody>
          </p:sp>
          <p:sp>
            <p:nvSpPr>
              <p:cNvPr id="8220" name="Line 20"/>
              <p:cNvSpPr>
                <a:spLocks noChangeShapeType="1"/>
              </p:cNvSpPr>
              <p:nvPr/>
            </p:nvSpPr>
            <p:spPr bwMode="auto">
              <a:xfrm flipV="1">
                <a:off x="3925" y="4526"/>
                <a:ext cx="2645" cy="1"/>
              </a:xfrm>
              <a:prstGeom prst="line">
                <a:avLst/>
              </a:prstGeom>
              <a:noFill/>
              <a:ln w="19050">
                <a:solidFill>
                  <a:srgbClr val="000000"/>
                </a:solidFill>
                <a:round/>
                <a:headEnd/>
                <a:tailEnd type="triangle" w="med" len="med"/>
              </a:ln>
            </p:spPr>
            <p:txBody>
              <a:bodyPr/>
              <a:lstStyle/>
              <a:p>
                <a:endParaRPr lang="en-GB"/>
              </a:p>
            </p:txBody>
          </p:sp>
          <p:sp>
            <p:nvSpPr>
              <p:cNvPr id="8221" name="Line 21"/>
              <p:cNvSpPr>
                <a:spLocks noChangeShapeType="1"/>
              </p:cNvSpPr>
              <p:nvPr/>
            </p:nvSpPr>
            <p:spPr bwMode="auto">
              <a:xfrm>
                <a:off x="3924" y="1544"/>
                <a:ext cx="1" cy="2982"/>
              </a:xfrm>
              <a:prstGeom prst="line">
                <a:avLst/>
              </a:prstGeom>
              <a:noFill/>
              <a:ln w="19050">
                <a:solidFill>
                  <a:srgbClr val="000000"/>
                </a:solidFill>
                <a:round/>
                <a:headEnd type="triangle" w="med" len="med"/>
                <a:tailEnd/>
              </a:ln>
            </p:spPr>
            <p:txBody>
              <a:bodyPr/>
              <a:lstStyle/>
              <a:p>
                <a:endParaRPr lang="en-GB"/>
              </a:p>
            </p:txBody>
          </p:sp>
          <p:sp>
            <p:nvSpPr>
              <p:cNvPr id="8222" name="Line 22"/>
              <p:cNvSpPr>
                <a:spLocks noChangeShapeType="1"/>
              </p:cNvSpPr>
              <p:nvPr/>
            </p:nvSpPr>
            <p:spPr bwMode="auto">
              <a:xfrm flipV="1">
                <a:off x="5349" y="1670"/>
                <a:ext cx="1" cy="2856"/>
              </a:xfrm>
              <a:prstGeom prst="line">
                <a:avLst/>
              </a:prstGeom>
              <a:noFill/>
              <a:ln w="9525">
                <a:solidFill>
                  <a:srgbClr val="000000"/>
                </a:solidFill>
                <a:prstDash val="dash"/>
                <a:round/>
                <a:headEnd/>
                <a:tailEnd/>
              </a:ln>
            </p:spPr>
            <p:txBody>
              <a:bodyPr/>
              <a:lstStyle/>
              <a:p>
                <a:endParaRPr lang="en-GB"/>
              </a:p>
            </p:txBody>
          </p:sp>
          <p:sp>
            <p:nvSpPr>
              <p:cNvPr id="8223" name="Line 23"/>
              <p:cNvSpPr>
                <a:spLocks noChangeShapeType="1"/>
              </p:cNvSpPr>
              <p:nvPr/>
            </p:nvSpPr>
            <p:spPr bwMode="auto">
              <a:xfrm flipV="1">
                <a:off x="4674" y="1670"/>
                <a:ext cx="1" cy="2856"/>
              </a:xfrm>
              <a:prstGeom prst="line">
                <a:avLst/>
              </a:prstGeom>
              <a:noFill/>
              <a:ln w="9525">
                <a:solidFill>
                  <a:srgbClr val="000000"/>
                </a:solidFill>
                <a:prstDash val="dash"/>
                <a:round/>
                <a:headEnd/>
                <a:tailEnd/>
              </a:ln>
            </p:spPr>
            <p:txBody>
              <a:bodyPr/>
              <a:lstStyle/>
              <a:p>
                <a:endParaRPr lang="en-GB"/>
              </a:p>
            </p:txBody>
          </p:sp>
          <p:sp>
            <p:nvSpPr>
              <p:cNvPr id="8224" name="Line 24"/>
              <p:cNvSpPr>
                <a:spLocks noChangeShapeType="1"/>
              </p:cNvSpPr>
              <p:nvPr/>
            </p:nvSpPr>
            <p:spPr bwMode="auto">
              <a:xfrm flipH="1">
                <a:off x="3928" y="3866"/>
                <a:ext cx="1806" cy="1"/>
              </a:xfrm>
              <a:prstGeom prst="line">
                <a:avLst/>
              </a:prstGeom>
              <a:noFill/>
              <a:ln w="9525">
                <a:solidFill>
                  <a:srgbClr val="000000"/>
                </a:solidFill>
                <a:prstDash val="dash"/>
                <a:round/>
                <a:headEnd/>
                <a:tailEnd/>
              </a:ln>
            </p:spPr>
            <p:txBody>
              <a:bodyPr/>
              <a:lstStyle/>
              <a:p>
                <a:endParaRPr lang="en-GB"/>
              </a:p>
            </p:txBody>
          </p:sp>
        </p:grpSp>
        <p:grpSp>
          <p:nvGrpSpPr>
            <p:cNvPr id="8212" name="Group 25"/>
            <p:cNvGrpSpPr>
              <a:grpSpLocks/>
            </p:cNvGrpSpPr>
            <p:nvPr/>
          </p:nvGrpSpPr>
          <p:grpSpPr bwMode="auto">
            <a:xfrm>
              <a:off x="6000318" y="2349515"/>
              <a:ext cx="1680210" cy="1894465"/>
              <a:chOff x="3924" y="1544"/>
              <a:chExt cx="2646" cy="2983"/>
            </a:xfrm>
          </p:grpSpPr>
          <p:sp>
            <p:nvSpPr>
              <p:cNvPr id="8213" name="Freeform 26"/>
              <p:cNvSpPr>
                <a:spLocks/>
              </p:cNvSpPr>
              <p:nvPr/>
            </p:nvSpPr>
            <p:spPr bwMode="auto">
              <a:xfrm>
                <a:off x="3924" y="1933"/>
                <a:ext cx="2437" cy="2246"/>
              </a:xfrm>
              <a:custGeom>
                <a:avLst/>
                <a:gdLst>
                  <a:gd name="T0" fmla="*/ 0 w 3360"/>
                  <a:gd name="T1" fmla="*/ 2246 h 3722"/>
                  <a:gd name="T2" fmla="*/ 337 w 3360"/>
                  <a:gd name="T3" fmla="*/ 2011 h 3722"/>
                  <a:gd name="T4" fmla="*/ 1012 w 3360"/>
                  <a:gd name="T5" fmla="*/ 1866 h 3722"/>
                  <a:gd name="T6" fmla="*/ 1338 w 3360"/>
                  <a:gd name="T7" fmla="*/ 1576 h 3722"/>
                  <a:gd name="T8" fmla="*/ 1414 w 3360"/>
                  <a:gd name="T9" fmla="*/ 979 h 3722"/>
                  <a:gd name="T10" fmla="*/ 1480 w 3360"/>
                  <a:gd name="T11" fmla="*/ 309 h 3722"/>
                  <a:gd name="T12" fmla="*/ 1588 w 3360"/>
                  <a:gd name="T13" fmla="*/ 65 h 3722"/>
                  <a:gd name="T14" fmla="*/ 1850 w 3360"/>
                  <a:gd name="T15" fmla="*/ 10 h 3722"/>
                  <a:gd name="T16" fmla="*/ 2437 w 3360"/>
                  <a:gd name="T17" fmla="*/ 1 h 37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60"/>
                  <a:gd name="T28" fmla="*/ 0 h 3722"/>
                  <a:gd name="T29" fmla="*/ 3360 w 3360"/>
                  <a:gd name="T30" fmla="*/ 3722 h 37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60" h="3722">
                    <a:moveTo>
                      <a:pt x="0" y="3722"/>
                    </a:moveTo>
                    <a:cubicBezTo>
                      <a:pt x="116" y="3579"/>
                      <a:pt x="233" y="3437"/>
                      <a:pt x="465" y="3332"/>
                    </a:cubicBezTo>
                    <a:cubicBezTo>
                      <a:pt x="697" y="3227"/>
                      <a:pt x="1165" y="3212"/>
                      <a:pt x="1395" y="3092"/>
                    </a:cubicBezTo>
                    <a:cubicBezTo>
                      <a:pt x="1625" y="2972"/>
                      <a:pt x="1752" y="2857"/>
                      <a:pt x="1845" y="2612"/>
                    </a:cubicBezTo>
                    <a:cubicBezTo>
                      <a:pt x="1938" y="2367"/>
                      <a:pt x="1918" y="1972"/>
                      <a:pt x="1950" y="1622"/>
                    </a:cubicBezTo>
                    <a:cubicBezTo>
                      <a:pt x="1982" y="1272"/>
                      <a:pt x="2000" y="764"/>
                      <a:pt x="2040" y="512"/>
                    </a:cubicBezTo>
                    <a:cubicBezTo>
                      <a:pt x="2080" y="260"/>
                      <a:pt x="2105" y="189"/>
                      <a:pt x="2190" y="107"/>
                    </a:cubicBezTo>
                    <a:cubicBezTo>
                      <a:pt x="2275" y="25"/>
                      <a:pt x="2355" y="34"/>
                      <a:pt x="2550" y="17"/>
                    </a:cubicBezTo>
                    <a:cubicBezTo>
                      <a:pt x="2745" y="0"/>
                      <a:pt x="3052" y="1"/>
                      <a:pt x="3360" y="2"/>
                    </a:cubicBezTo>
                  </a:path>
                </a:pathLst>
              </a:custGeom>
              <a:noFill/>
              <a:ln w="9525">
                <a:solidFill>
                  <a:srgbClr val="000000"/>
                </a:solidFill>
                <a:round/>
                <a:headEnd/>
                <a:tailEnd/>
              </a:ln>
            </p:spPr>
            <p:txBody>
              <a:bodyPr/>
              <a:lstStyle/>
              <a:p>
                <a:endParaRPr lang="en-GB"/>
              </a:p>
            </p:txBody>
          </p:sp>
          <p:sp>
            <p:nvSpPr>
              <p:cNvPr id="8214" name="Line 27"/>
              <p:cNvSpPr>
                <a:spLocks noChangeShapeType="1"/>
              </p:cNvSpPr>
              <p:nvPr/>
            </p:nvSpPr>
            <p:spPr bwMode="auto">
              <a:xfrm flipV="1">
                <a:off x="3925" y="4526"/>
                <a:ext cx="2645" cy="1"/>
              </a:xfrm>
              <a:prstGeom prst="line">
                <a:avLst/>
              </a:prstGeom>
              <a:noFill/>
              <a:ln w="19050">
                <a:solidFill>
                  <a:srgbClr val="000000"/>
                </a:solidFill>
                <a:round/>
                <a:headEnd/>
                <a:tailEnd type="triangle" w="med" len="med"/>
              </a:ln>
            </p:spPr>
            <p:txBody>
              <a:bodyPr/>
              <a:lstStyle/>
              <a:p>
                <a:endParaRPr lang="en-GB"/>
              </a:p>
            </p:txBody>
          </p:sp>
          <p:sp>
            <p:nvSpPr>
              <p:cNvPr id="8215" name="Line 28"/>
              <p:cNvSpPr>
                <a:spLocks noChangeShapeType="1"/>
              </p:cNvSpPr>
              <p:nvPr/>
            </p:nvSpPr>
            <p:spPr bwMode="auto">
              <a:xfrm>
                <a:off x="3924" y="1544"/>
                <a:ext cx="1" cy="2982"/>
              </a:xfrm>
              <a:prstGeom prst="line">
                <a:avLst/>
              </a:prstGeom>
              <a:noFill/>
              <a:ln w="19050">
                <a:solidFill>
                  <a:srgbClr val="000000"/>
                </a:solidFill>
                <a:round/>
                <a:headEnd type="triangle" w="med" len="med"/>
                <a:tailEnd/>
              </a:ln>
            </p:spPr>
            <p:txBody>
              <a:bodyPr/>
              <a:lstStyle/>
              <a:p>
                <a:endParaRPr lang="en-GB"/>
              </a:p>
            </p:txBody>
          </p:sp>
          <p:sp>
            <p:nvSpPr>
              <p:cNvPr id="29725" name="Line 29"/>
              <p:cNvSpPr>
                <a:spLocks noChangeShapeType="1"/>
              </p:cNvSpPr>
              <p:nvPr/>
            </p:nvSpPr>
            <p:spPr bwMode="auto">
              <a:xfrm flipV="1">
                <a:off x="5348" y="1668"/>
                <a:ext cx="3" cy="2860"/>
              </a:xfrm>
              <a:prstGeom prst="line">
                <a:avLst/>
              </a:prstGeom>
              <a:noFill/>
              <a:ln w="9525">
                <a:solidFill>
                  <a:schemeClr val="accent3">
                    <a:lumMod val="50000"/>
                  </a:schemeClr>
                </a:solidFill>
                <a:prstDash val="dash"/>
                <a:round/>
                <a:headEnd/>
                <a:tailEnd/>
              </a:ln>
            </p:spPr>
            <p:txBody>
              <a:bodyPr/>
              <a:lstStyle/>
              <a:p>
                <a:pPr>
                  <a:defRPr/>
                </a:pPr>
                <a:endParaRPr lang="en-GB">
                  <a:ea typeface="ＭＳ Ｐゴシック" charset="-128"/>
                </a:endParaRPr>
              </a:p>
            </p:txBody>
          </p:sp>
          <p:sp>
            <p:nvSpPr>
              <p:cNvPr id="29726" name="Line 30"/>
              <p:cNvSpPr>
                <a:spLocks noChangeShapeType="1"/>
              </p:cNvSpPr>
              <p:nvPr/>
            </p:nvSpPr>
            <p:spPr bwMode="auto">
              <a:xfrm flipV="1">
                <a:off x="4673" y="1668"/>
                <a:ext cx="3" cy="2860"/>
              </a:xfrm>
              <a:prstGeom prst="line">
                <a:avLst/>
              </a:prstGeom>
              <a:noFill/>
              <a:ln w="9525">
                <a:solidFill>
                  <a:schemeClr val="accent3">
                    <a:lumMod val="50000"/>
                  </a:schemeClr>
                </a:solidFill>
                <a:prstDash val="dash"/>
                <a:round/>
                <a:headEnd/>
                <a:tailEnd/>
              </a:ln>
            </p:spPr>
            <p:txBody>
              <a:bodyPr/>
              <a:lstStyle/>
              <a:p>
                <a:pPr>
                  <a:defRPr/>
                </a:pPr>
                <a:endParaRPr lang="en-GB">
                  <a:ea typeface="ＭＳ Ｐゴシック" charset="-128"/>
                </a:endParaRPr>
              </a:p>
            </p:txBody>
          </p:sp>
          <p:sp>
            <p:nvSpPr>
              <p:cNvPr id="29727" name="Line 31"/>
              <p:cNvSpPr>
                <a:spLocks noChangeShapeType="1"/>
              </p:cNvSpPr>
              <p:nvPr/>
            </p:nvSpPr>
            <p:spPr bwMode="auto">
              <a:xfrm flipH="1">
                <a:off x="3928" y="3865"/>
                <a:ext cx="1805" cy="3"/>
              </a:xfrm>
              <a:prstGeom prst="line">
                <a:avLst/>
              </a:prstGeom>
              <a:noFill/>
              <a:ln w="9525">
                <a:solidFill>
                  <a:schemeClr val="accent3">
                    <a:lumMod val="50000"/>
                  </a:schemeClr>
                </a:solidFill>
                <a:prstDash val="dash"/>
                <a:round/>
                <a:headEnd/>
                <a:tailEnd/>
              </a:ln>
            </p:spPr>
            <p:txBody>
              <a:bodyPr/>
              <a:lstStyle/>
              <a:p>
                <a:pPr>
                  <a:defRPr/>
                </a:pPr>
                <a:endParaRPr lang="en-GB">
                  <a:ea typeface="ＭＳ Ｐゴシック" charset="-128"/>
                </a:endParaRPr>
              </a:p>
            </p:txBody>
          </p:sp>
        </p:grpSp>
      </p:grpSp>
      <p:graphicFrame>
        <p:nvGraphicFramePr>
          <p:cNvPr id="41" name="Object 40"/>
          <p:cNvGraphicFramePr>
            <a:graphicFrameLocks noChangeAspect="1"/>
          </p:cNvGraphicFramePr>
          <p:nvPr/>
        </p:nvGraphicFramePr>
        <p:xfrm>
          <a:off x="683568" y="1988840"/>
          <a:ext cx="889000" cy="444500"/>
        </p:xfrm>
        <a:graphic>
          <a:graphicData uri="http://schemas.openxmlformats.org/presentationml/2006/ole">
            <mc:AlternateContent xmlns:mc="http://schemas.openxmlformats.org/markup-compatibility/2006">
              <mc:Choice xmlns:v="urn:schemas-microsoft-com:vml" Requires="v">
                <p:oleObj spid="_x0000_s8244" name="Equation" r:id="rId6" imgW="888840" imgH="444240" progId="Equation.3">
                  <p:embed/>
                </p:oleObj>
              </mc:Choice>
              <mc:Fallback>
                <p:oleObj name="Equation" r:id="rId6" imgW="888840" imgH="444240" progId="Equation.3">
                  <p:embed/>
                  <p:pic>
                    <p:nvPicPr>
                      <p:cNvPr id="0" name="Picture 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3568" y="1988840"/>
                        <a:ext cx="8890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 name="Object 41"/>
          <p:cNvGraphicFramePr>
            <a:graphicFrameLocks noChangeAspect="1"/>
          </p:cNvGraphicFramePr>
          <p:nvPr/>
        </p:nvGraphicFramePr>
        <p:xfrm>
          <a:off x="1475656" y="2780928"/>
          <a:ext cx="1346200" cy="444500"/>
        </p:xfrm>
        <a:graphic>
          <a:graphicData uri="http://schemas.openxmlformats.org/presentationml/2006/ole">
            <mc:AlternateContent xmlns:mc="http://schemas.openxmlformats.org/markup-compatibility/2006">
              <mc:Choice xmlns:v="urn:schemas-microsoft-com:vml" Requires="v">
                <p:oleObj spid="_x0000_s8245" name="Equation" r:id="rId8" imgW="1346040" imgH="444240" progId="Equation.3">
                  <p:embed/>
                </p:oleObj>
              </mc:Choice>
              <mc:Fallback>
                <p:oleObj name="Equation" r:id="rId8" imgW="1346040" imgH="444240" progId="Equation.3">
                  <p:embed/>
                  <p:pic>
                    <p:nvPicPr>
                      <p:cNvPr id="0" name="Picture 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75656" y="2780928"/>
                        <a:ext cx="13462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p:cNvGraphicFramePr>
            <a:graphicFrameLocks noChangeAspect="1"/>
          </p:cNvGraphicFramePr>
          <p:nvPr/>
        </p:nvGraphicFramePr>
        <p:xfrm>
          <a:off x="2483768" y="2060848"/>
          <a:ext cx="1054100" cy="228600"/>
        </p:xfrm>
        <a:graphic>
          <a:graphicData uri="http://schemas.openxmlformats.org/presentationml/2006/ole">
            <mc:AlternateContent xmlns:mc="http://schemas.openxmlformats.org/markup-compatibility/2006">
              <mc:Choice xmlns:v="urn:schemas-microsoft-com:vml" Requires="v">
                <p:oleObj spid="_x0000_s8246" name="Equation" r:id="rId10" imgW="1054080" imgH="228600" progId="Equation.3">
                  <p:embed/>
                </p:oleObj>
              </mc:Choice>
              <mc:Fallback>
                <p:oleObj name="Equation" r:id="rId10" imgW="1054080" imgH="228600" progId="Equation.3">
                  <p:embed/>
                  <p:pic>
                    <p:nvPicPr>
                      <p:cNvPr id="0" name="Picture 4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83768" y="2060848"/>
                        <a:ext cx="10541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 name="Object 43"/>
          <p:cNvGraphicFramePr>
            <a:graphicFrameLocks noChangeAspect="1"/>
          </p:cNvGraphicFramePr>
          <p:nvPr/>
        </p:nvGraphicFramePr>
        <p:xfrm>
          <a:off x="6444208" y="1556792"/>
          <a:ext cx="685800" cy="228600"/>
        </p:xfrm>
        <a:graphic>
          <a:graphicData uri="http://schemas.openxmlformats.org/presentationml/2006/ole">
            <mc:AlternateContent xmlns:mc="http://schemas.openxmlformats.org/markup-compatibility/2006">
              <mc:Choice xmlns:v="urn:schemas-microsoft-com:vml" Requires="v">
                <p:oleObj spid="_x0000_s8247" name="Equation" r:id="rId12" imgW="685800" imgH="228600" progId="Equation.3">
                  <p:embed/>
                </p:oleObj>
              </mc:Choice>
              <mc:Fallback>
                <p:oleObj name="Equation" r:id="rId12" imgW="685800" imgH="228600" progId="Equation.3">
                  <p:embed/>
                  <p:pic>
                    <p:nvPicPr>
                      <p:cNvPr id="0" name="Picture 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44208" y="1556792"/>
                        <a:ext cx="6858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 name="Object 44"/>
          <p:cNvGraphicFramePr>
            <a:graphicFrameLocks noChangeAspect="1"/>
          </p:cNvGraphicFramePr>
          <p:nvPr/>
        </p:nvGraphicFramePr>
        <p:xfrm>
          <a:off x="7164288" y="1124744"/>
          <a:ext cx="711200" cy="228600"/>
        </p:xfrm>
        <a:graphic>
          <a:graphicData uri="http://schemas.openxmlformats.org/presentationml/2006/ole">
            <mc:AlternateContent xmlns:mc="http://schemas.openxmlformats.org/markup-compatibility/2006">
              <mc:Choice xmlns:v="urn:schemas-microsoft-com:vml" Requires="v">
                <p:oleObj spid="_x0000_s8248" name="Equation" r:id="rId14" imgW="711000" imgH="228600" progId="Equation.3">
                  <p:embed/>
                </p:oleObj>
              </mc:Choice>
              <mc:Fallback>
                <p:oleObj name="Equation" r:id="rId14" imgW="711000" imgH="228600" progId="Equation.3">
                  <p:embed/>
                  <p:pic>
                    <p:nvPicPr>
                      <p:cNvPr id="0" name="Picture 4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64288" y="1124744"/>
                        <a:ext cx="7112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ontrols>
      <mc:AlternateContent xmlns:mc="http://schemas.openxmlformats.org/markup-compatibility/2006">
        <mc:Choice xmlns:v="urn:schemas-microsoft-com:vml" Requires="v">
          <p:control spid="8238" name="ShockwaveFlash1" r:id="rId2" imgW="4319640" imgH="2449440"/>
        </mc:Choice>
        <mc:Fallback>
          <p:control name="ShockwaveFlash1" r:id="rId2" imgW="4319640" imgH="2449440">
            <p:pic>
              <p:nvPicPr>
                <p:cNvPr id="0" name="ShockwaveFlash1"/>
                <p:cNvPicPr preferRelativeResize="0">
                  <a:picLocks noChangeArrowheads="1" noChangeShapeType="1"/>
                </p:cNvPicPr>
                <p:nvPr/>
              </p:nvPicPr>
              <p:blipFill>
                <a:blip r:embed="rId16">
                  <a:extLst>
                    <a:ext uri="{28A0092B-C50C-407E-A947-70E740481C1C}">
                      <a14:useLocalDpi xmlns:a14="http://schemas.microsoft.com/office/drawing/2010/main" val="0"/>
                    </a:ext>
                  </a:extLst>
                </a:blip>
                <a:srcRect/>
                <a:stretch>
                  <a:fillRect/>
                </a:stretch>
              </p:blipFill>
              <p:spPr bwMode="auto">
                <a:xfrm>
                  <a:off x="684213" y="3500438"/>
                  <a:ext cx="4319587" cy="2449512"/>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684213" y="1052513"/>
            <a:ext cx="3816350" cy="2232025"/>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Determining </a:t>
            </a:r>
            <a:r>
              <a:rPr lang="en-GB" sz="1200" b="1" dirty="0" err="1">
                <a:solidFill>
                  <a:srgbClr val="003F7B"/>
                </a:solidFill>
                <a:ea typeface="ＭＳ Ｐゴシック" charset="-128"/>
              </a:rPr>
              <a:t>log</a:t>
            </a:r>
            <a:r>
              <a:rPr lang="en-GB" sz="1200" b="1" i="1" dirty="0" err="1">
                <a:solidFill>
                  <a:srgbClr val="003F7B"/>
                </a:solidFill>
                <a:ea typeface="ＭＳ Ｐゴシック" charset="-128"/>
              </a:rPr>
              <a:t>P</a:t>
            </a:r>
            <a:endParaRPr lang="en-GB" sz="1200" dirty="0">
              <a:solidFill>
                <a:srgbClr val="003F7B"/>
              </a:solidFill>
              <a:ea typeface="ＭＳ Ｐゴシック" charset="-128"/>
            </a:endParaRPr>
          </a:p>
          <a:p>
            <a:pPr>
              <a:defRPr/>
            </a:pPr>
            <a:endParaRPr lang="en-GB" sz="800" b="1" i="1" dirty="0">
              <a:solidFill>
                <a:srgbClr val="003F7B"/>
              </a:solidFill>
              <a:ea typeface="ＭＳ Ｐゴシック" charset="-128"/>
            </a:endParaRPr>
          </a:p>
          <a:p>
            <a:pPr>
              <a:defRPr/>
            </a:pPr>
            <a:r>
              <a:rPr lang="en-GB" sz="1200" dirty="0">
                <a:ea typeface="ＭＳ Ｐゴシック" charset="-128"/>
              </a:rPr>
              <a:t>In drug discovery and development, </a:t>
            </a:r>
            <a:r>
              <a:rPr lang="en-GB" sz="1200" dirty="0" err="1">
                <a:ea typeface="ＭＳ Ｐゴシック" charset="-128"/>
              </a:rPr>
              <a:t>lipophilicity</a:t>
            </a:r>
            <a:r>
              <a:rPr lang="en-GB" sz="1200" dirty="0">
                <a:ea typeface="ＭＳ Ｐゴシック" charset="-128"/>
              </a:rPr>
              <a:t> is usually expressed by the partition between water and octan-1-ol.</a:t>
            </a:r>
          </a:p>
          <a:p>
            <a:pPr>
              <a:defRPr/>
            </a:pPr>
            <a:endParaRPr lang="en-GB" sz="800" dirty="0">
              <a:ea typeface="ＭＳ Ｐゴシック" charset="-128"/>
            </a:endParaRPr>
          </a:p>
          <a:p>
            <a:pPr>
              <a:defRPr/>
            </a:pPr>
            <a:r>
              <a:rPr lang="en-GB" sz="1200" dirty="0">
                <a:ea typeface="ＭＳ Ｐゴシック" charset="-128"/>
              </a:rPr>
              <a:t>The partition coefficient, </a:t>
            </a:r>
            <a:r>
              <a:rPr lang="en-GB" sz="1200" i="1" dirty="0">
                <a:ea typeface="ＭＳ Ｐゴシック" charset="-128"/>
              </a:rPr>
              <a:t>P</a:t>
            </a:r>
            <a:r>
              <a:rPr lang="en-GB" sz="1200" dirty="0">
                <a:ea typeface="ＭＳ Ｐゴシック" charset="-128"/>
              </a:rPr>
              <a:t>, of a drug is given </a:t>
            </a:r>
            <a:r>
              <a:rPr lang="en-GB" sz="1200" dirty="0" smtClean="0">
                <a:ea typeface="ＭＳ Ｐゴシック" charset="-128"/>
              </a:rPr>
              <a:t>by:</a:t>
            </a:r>
            <a:endParaRPr lang="en-GB" sz="1200" dirty="0">
              <a:ea typeface="ＭＳ Ｐゴシック" charset="-128"/>
            </a:endParaRPr>
          </a:p>
          <a:p>
            <a:pPr>
              <a:defRPr/>
            </a:pPr>
            <a:endParaRPr lang="en-GB" sz="800" dirty="0">
              <a:ea typeface="ＭＳ Ｐゴシック" charset="-128"/>
            </a:endParaRPr>
          </a:p>
          <a:p>
            <a:pPr>
              <a:defRPr/>
            </a:pPr>
            <a:endParaRPr lang="en-GB" sz="1200" dirty="0" smtClean="0">
              <a:ea typeface="ＭＳ Ｐゴシック" charset="-128"/>
            </a:endParaRPr>
          </a:p>
          <a:p>
            <a:pPr>
              <a:defRPr/>
            </a:pPr>
            <a:endParaRPr lang="en-GB" sz="1200" dirty="0">
              <a:ea typeface="ＭＳ Ｐゴシック" charset="-128"/>
            </a:endParaRPr>
          </a:p>
          <a:p>
            <a:pPr>
              <a:defRPr/>
            </a:pPr>
            <a:r>
              <a:rPr lang="en-GB" sz="1200" dirty="0" smtClean="0">
                <a:ea typeface="ＭＳ Ｐゴシック" charset="-128"/>
              </a:rPr>
              <a:t>where</a:t>
            </a:r>
            <a:endParaRPr lang="en-GB" sz="1200" dirty="0">
              <a:ea typeface="ＭＳ Ｐゴシック" charset="-128"/>
            </a:endParaRPr>
          </a:p>
          <a:p>
            <a:pPr>
              <a:defRPr/>
            </a:pPr>
            <a:r>
              <a:rPr lang="en-GB" sz="1200" dirty="0">
                <a:ea typeface="ＭＳ Ｐゴシック" charset="-128"/>
              </a:rPr>
              <a:t>[drug molecule]</a:t>
            </a:r>
            <a:r>
              <a:rPr lang="en-GB" sz="1200" baseline="-25000" dirty="0">
                <a:ea typeface="ＭＳ Ｐゴシック" charset="-128"/>
              </a:rPr>
              <a:t>o</a:t>
            </a:r>
            <a:r>
              <a:rPr lang="en-GB" sz="1200" dirty="0">
                <a:ea typeface="ＭＳ Ｐゴシック" charset="-128"/>
              </a:rPr>
              <a:t> = concentration of drug in octan-1-ol</a:t>
            </a:r>
          </a:p>
          <a:p>
            <a:pPr>
              <a:defRPr/>
            </a:pPr>
            <a:r>
              <a:rPr lang="en-GB" sz="1200" dirty="0">
                <a:ea typeface="ＭＳ Ｐゴシック" charset="-128"/>
              </a:rPr>
              <a:t>[drug molecules]</a:t>
            </a:r>
            <a:r>
              <a:rPr lang="en-GB" sz="1200" baseline="-25000" dirty="0">
                <a:ea typeface="ＭＳ Ｐゴシック" charset="-128"/>
              </a:rPr>
              <a:t>w</a:t>
            </a:r>
            <a:r>
              <a:rPr lang="en-GB" sz="1200" dirty="0">
                <a:ea typeface="ＭＳ Ｐゴシック" charset="-128"/>
              </a:rPr>
              <a:t> = concentration of drug in water</a:t>
            </a:r>
          </a:p>
          <a:p>
            <a:pPr>
              <a:defRPr/>
            </a:pPr>
            <a:endParaRPr lang="en-GB" sz="1200" baseline="-25000" dirty="0">
              <a:solidFill>
                <a:srgbClr val="003F7B"/>
              </a:solidFill>
              <a:ea typeface="ＭＳ Ｐゴシック" charset="-128"/>
            </a:endParaRPr>
          </a:p>
          <a:p>
            <a:pPr>
              <a:defRPr/>
            </a:pPr>
            <a:endParaRPr lang="en-GB" sz="1200" baseline="-25000" dirty="0">
              <a:solidFill>
                <a:srgbClr val="003F7B"/>
              </a:solidFill>
              <a:ea typeface="ＭＳ Ｐゴシック" charset="-128"/>
            </a:endParaRPr>
          </a:p>
          <a:p>
            <a:pPr>
              <a:defRPr/>
            </a:pPr>
            <a:endParaRPr lang="en-GB" sz="1200" b="1" i="1" baseline="-25000"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9221" name="Rectangle 8"/>
          <p:cNvSpPr txBox="1">
            <a:spLocks noChangeArrowheads="1"/>
          </p:cNvSpPr>
          <p:nvPr/>
        </p:nvSpPr>
        <p:spPr bwMode="auto">
          <a:xfrm>
            <a:off x="4500563" y="1052513"/>
            <a:ext cx="4103687" cy="4464050"/>
          </a:xfrm>
          <a:prstGeom prst="rect">
            <a:avLst/>
          </a:prstGeom>
          <a:noFill/>
          <a:ln w="9525">
            <a:noFill/>
            <a:miter lim="800000"/>
            <a:headEnd/>
            <a:tailEnd/>
          </a:ln>
        </p:spPr>
        <p:txBody>
          <a:bodyPr/>
          <a:lstStyle/>
          <a:p>
            <a:endParaRPr lang="en-GB" sz="1200" b="1">
              <a:solidFill>
                <a:srgbClr val="003F7B"/>
              </a:solidFill>
            </a:endParaRPr>
          </a:p>
          <a:p>
            <a:endParaRPr lang="en-GB" sz="1200"/>
          </a:p>
          <a:p>
            <a:endParaRPr lang="en-GB" sz="800"/>
          </a:p>
          <a:p>
            <a:endParaRPr lang="en-GB" sz="800"/>
          </a:p>
          <a:p>
            <a:endParaRPr lang="en-GB" sz="1200"/>
          </a:p>
          <a:p>
            <a:endParaRPr lang="en-GB" sz="1200"/>
          </a:p>
          <a:p>
            <a:endParaRPr lang="en-GB" sz="1200"/>
          </a:p>
          <a:p>
            <a:endParaRPr lang="en-GB" sz="1200" i="1"/>
          </a:p>
          <a:p>
            <a:endParaRPr lang="en-GB" sz="1200"/>
          </a:p>
        </p:txBody>
      </p:sp>
      <p:sp>
        <p:nvSpPr>
          <p:cNvPr id="9222"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
        <p:nvSpPr>
          <p:cNvPr id="9224" name="Text Box 33"/>
          <p:cNvSpPr txBox="1">
            <a:spLocks noChangeArrowheads="1"/>
          </p:cNvSpPr>
          <p:nvPr/>
        </p:nvSpPr>
        <p:spPr bwMode="auto">
          <a:xfrm>
            <a:off x="684213" y="3429000"/>
            <a:ext cx="3600450" cy="2736850"/>
          </a:xfrm>
          <a:prstGeom prst="rect">
            <a:avLst/>
          </a:prstGeom>
          <a:solidFill>
            <a:srgbClr val="FFFFFF"/>
          </a:solidFill>
          <a:ln w="9525">
            <a:noFill/>
            <a:miter lim="800000"/>
            <a:headEnd/>
            <a:tailEnd/>
          </a:ln>
        </p:spPr>
        <p:txBody>
          <a:bodyPr/>
          <a:lstStyle/>
          <a:p>
            <a:pPr lvl="3">
              <a:spcAft>
                <a:spcPts val="1000"/>
              </a:spcAft>
            </a:pPr>
            <a:r>
              <a:rPr lang="en-GB" sz="1100" dirty="0"/>
              <a:t>In the traditional shake flask method, a sample of the drug is shaken with a octan-1-ol/water mixture and its concentration in each layer is determined.</a:t>
            </a:r>
          </a:p>
          <a:p>
            <a:endParaRPr lang="en-GB" sz="1200" b="1" dirty="0">
              <a:solidFill>
                <a:srgbClr val="003F7B"/>
              </a:solidFill>
            </a:endParaRPr>
          </a:p>
          <a:p>
            <a:r>
              <a:rPr lang="en-GB" sz="1200" b="1" dirty="0">
                <a:solidFill>
                  <a:srgbClr val="003F7B"/>
                </a:solidFill>
              </a:rPr>
              <a:t>Drugs that ionise in water</a:t>
            </a:r>
          </a:p>
          <a:p>
            <a:endParaRPr lang="en-GB" sz="800" dirty="0"/>
          </a:p>
          <a:p>
            <a:r>
              <a:rPr lang="en-GB" sz="1200" dirty="0"/>
              <a:t>The situation is more complex with drugs that ionise in aqueous solution – and that is most of them. These drugs are characterised by their distribution constant, </a:t>
            </a:r>
            <a:r>
              <a:rPr lang="en-GB" sz="1200" i="1" dirty="0"/>
              <a:t>D</a:t>
            </a:r>
            <a:r>
              <a:rPr lang="en-GB" sz="1200" dirty="0"/>
              <a:t>. Its value depends on </a:t>
            </a:r>
            <a:r>
              <a:rPr lang="en-GB" sz="1200" dirty="0" err="1"/>
              <a:t>pH.</a:t>
            </a:r>
            <a:r>
              <a:rPr lang="en-GB" sz="1200" dirty="0"/>
              <a:t> Determining </a:t>
            </a:r>
            <a:r>
              <a:rPr lang="en-GB" sz="1200" dirty="0" err="1"/>
              <a:t>log</a:t>
            </a:r>
            <a:r>
              <a:rPr lang="en-GB" sz="1200" i="1" dirty="0" err="1"/>
              <a:t>D</a:t>
            </a:r>
            <a:r>
              <a:rPr lang="en-GB" sz="1200" dirty="0"/>
              <a:t> at various </a:t>
            </a:r>
            <a:r>
              <a:rPr lang="en-GB" sz="1200" dirty="0" smtClean="0"/>
              <a:t>pHs </a:t>
            </a:r>
            <a:r>
              <a:rPr lang="en-GB" sz="1200" dirty="0"/>
              <a:t>allows </a:t>
            </a:r>
            <a:r>
              <a:rPr lang="en-GB" sz="1200" dirty="0" err="1"/>
              <a:t>log</a:t>
            </a:r>
            <a:r>
              <a:rPr lang="en-GB" sz="1200" i="1" dirty="0" err="1"/>
              <a:t>P</a:t>
            </a:r>
            <a:r>
              <a:rPr lang="en-GB" sz="1200" dirty="0"/>
              <a:t> to be calculated. </a:t>
            </a:r>
          </a:p>
        </p:txBody>
      </p:sp>
      <p:sp>
        <p:nvSpPr>
          <p:cNvPr id="9225" name="TextBox 43"/>
          <p:cNvSpPr txBox="1">
            <a:spLocks noChangeArrowheads="1"/>
          </p:cNvSpPr>
          <p:nvPr/>
        </p:nvSpPr>
        <p:spPr bwMode="auto">
          <a:xfrm>
            <a:off x="4427538" y="1112838"/>
            <a:ext cx="4176712" cy="2616101"/>
          </a:xfrm>
          <a:prstGeom prst="rect">
            <a:avLst/>
          </a:prstGeom>
          <a:noFill/>
          <a:ln w="9525">
            <a:noFill/>
            <a:miter lim="800000"/>
            <a:headEnd/>
            <a:tailEnd/>
          </a:ln>
        </p:spPr>
        <p:txBody>
          <a:bodyPr>
            <a:spAutoFit/>
          </a:bodyPr>
          <a:lstStyle/>
          <a:p>
            <a:endParaRPr lang="en-GB" sz="800" dirty="0" smtClean="0"/>
          </a:p>
          <a:p>
            <a:endParaRPr lang="en-GB" sz="800" dirty="0"/>
          </a:p>
          <a:p>
            <a:endParaRPr lang="en-GB" sz="800" dirty="0"/>
          </a:p>
          <a:p>
            <a:r>
              <a:rPr lang="en-GB" sz="1200" dirty="0" smtClean="0"/>
              <a:t>Where,</a:t>
            </a:r>
            <a:endParaRPr lang="en-GB" sz="1200" dirty="0"/>
          </a:p>
          <a:p>
            <a:r>
              <a:rPr lang="en-GB" sz="1200" dirty="0"/>
              <a:t>[drug molecule]</a:t>
            </a:r>
            <a:r>
              <a:rPr lang="en-GB" sz="1200" baseline="-25000" dirty="0"/>
              <a:t>o </a:t>
            </a:r>
            <a:r>
              <a:rPr lang="en-GB" sz="1200" dirty="0"/>
              <a:t>= concentration of drug in its molecular form in </a:t>
            </a:r>
            <a:r>
              <a:rPr lang="en-GB" sz="1200" dirty="0" smtClean="0"/>
              <a:t>octan-1-ol;</a:t>
            </a:r>
            <a:endParaRPr lang="en-GB" sz="1200" dirty="0"/>
          </a:p>
          <a:p>
            <a:r>
              <a:rPr lang="en-GB" sz="1200" dirty="0"/>
              <a:t>[drug molecule]</a:t>
            </a:r>
            <a:r>
              <a:rPr lang="en-GB" sz="1200" baseline="-25000" dirty="0"/>
              <a:t>w</a:t>
            </a:r>
            <a:r>
              <a:rPr lang="en-GB" sz="1200" dirty="0"/>
              <a:t> = concentration of drug in its molecular form in </a:t>
            </a:r>
            <a:r>
              <a:rPr lang="en-GB" sz="1200" dirty="0" smtClean="0"/>
              <a:t>water;</a:t>
            </a:r>
            <a:endParaRPr lang="en-GB" sz="1200" dirty="0"/>
          </a:p>
          <a:p>
            <a:r>
              <a:rPr lang="en-GB" sz="1200" dirty="0"/>
              <a:t>[drug ion]</a:t>
            </a:r>
            <a:r>
              <a:rPr lang="en-GB" sz="1200" baseline="-25000" dirty="0"/>
              <a:t>w</a:t>
            </a:r>
            <a:r>
              <a:rPr lang="en-GB" sz="1200" dirty="0"/>
              <a:t> = concentration of drug in its ionised form in </a:t>
            </a:r>
            <a:r>
              <a:rPr lang="en-GB" sz="1200" dirty="0" smtClean="0"/>
              <a:t>water.</a:t>
            </a:r>
            <a:endParaRPr lang="en-GB" sz="1200" dirty="0"/>
          </a:p>
          <a:p>
            <a:endParaRPr lang="en-GB" sz="800" dirty="0"/>
          </a:p>
          <a:p>
            <a:r>
              <a:rPr lang="en-GB" sz="1200" dirty="0"/>
              <a:t>The distribution constant depends on </a:t>
            </a:r>
            <a:r>
              <a:rPr lang="en-GB" sz="1200" dirty="0" err="1"/>
              <a:t>pH.</a:t>
            </a:r>
            <a:r>
              <a:rPr lang="en-GB" sz="1200" dirty="0"/>
              <a:t> A plot of pH against </a:t>
            </a:r>
            <a:r>
              <a:rPr lang="en-GB" sz="1200" dirty="0" err="1"/>
              <a:t>log</a:t>
            </a:r>
            <a:r>
              <a:rPr lang="en-GB" sz="1200" i="1" dirty="0" err="1"/>
              <a:t>D</a:t>
            </a:r>
            <a:r>
              <a:rPr lang="en-GB" sz="1200" dirty="0"/>
              <a:t> gives a curve with a horizontal section at lower pH values. In this range, distribution is not pH  dependent  and </a:t>
            </a:r>
            <a:r>
              <a:rPr lang="en-GB" sz="1200" dirty="0" err="1"/>
              <a:t>log</a:t>
            </a:r>
            <a:r>
              <a:rPr lang="en-GB" sz="1200" i="1" dirty="0" err="1"/>
              <a:t>D</a:t>
            </a:r>
            <a:r>
              <a:rPr lang="en-GB" sz="1200" dirty="0"/>
              <a:t> = </a:t>
            </a:r>
            <a:r>
              <a:rPr lang="en-GB" sz="1200" dirty="0" err="1"/>
              <a:t>log</a:t>
            </a:r>
            <a:r>
              <a:rPr lang="en-GB" sz="1200" i="1" dirty="0" err="1"/>
              <a:t>P</a:t>
            </a:r>
            <a:r>
              <a:rPr lang="en-GB" sz="1200" dirty="0"/>
              <a:t>.</a:t>
            </a:r>
          </a:p>
        </p:txBody>
      </p:sp>
      <p:pic>
        <p:nvPicPr>
          <p:cNvPr id="9226" name="Picture 37"/>
          <p:cNvPicPr>
            <a:picLocks noChangeAspect="1" noChangeArrowheads="1"/>
          </p:cNvPicPr>
          <p:nvPr/>
        </p:nvPicPr>
        <p:blipFill>
          <a:blip r:embed="rId6" cstate="print"/>
          <a:srcRect/>
          <a:stretch>
            <a:fillRect/>
          </a:stretch>
        </p:blipFill>
        <p:spPr bwMode="auto">
          <a:xfrm>
            <a:off x="827088" y="3500438"/>
            <a:ext cx="1243012" cy="936625"/>
          </a:xfrm>
          <a:prstGeom prst="rect">
            <a:avLst/>
          </a:prstGeom>
          <a:noFill/>
          <a:ln w="9525">
            <a:noFill/>
            <a:miter lim="800000"/>
            <a:headEnd/>
            <a:tailEnd/>
          </a:ln>
        </p:spPr>
      </p:pic>
      <p:graphicFrame>
        <p:nvGraphicFramePr>
          <p:cNvPr id="13" name="Object 12"/>
          <p:cNvGraphicFramePr>
            <a:graphicFrameLocks noChangeAspect="1"/>
          </p:cNvGraphicFramePr>
          <p:nvPr/>
        </p:nvGraphicFramePr>
        <p:xfrm>
          <a:off x="1691680" y="2348880"/>
          <a:ext cx="1584176" cy="503411"/>
        </p:xfrm>
        <a:graphic>
          <a:graphicData uri="http://schemas.openxmlformats.org/presentationml/2006/ole">
            <mc:AlternateContent xmlns:mc="http://schemas.openxmlformats.org/markup-compatibility/2006">
              <mc:Choice xmlns:v="urn:schemas-microsoft-com:vml" Requires="v">
                <p:oleObj spid="_x0000_s9234" name="Equation" r:id="rId7" imgW="1346040" imgH="444240" progId="Equation.3">
                  <p:embed/>
                </p:oleObj>
              </mc:Choice>
              <mc:Fallback>
                <p:oleObj name="Equation" r:id="rId7" imgW="1346040" imgH="444240" progId="Equation.3">
                  <p:embed/>
                  <p:pic>
                    <p:nvPicPr>
                      <p:cNvPr id="0"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1680" y="2348880"/>
                        <a:ext cx="1584176" cy="50341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679022645"/>
              </p:ext>
            </p:extLst>
          </p:nvPr>
        </p:nvGraphicFramePr>
        <p:xfrm>
          <a:off x="5222875" y="1052513"/>
          <a:ext cx="2171700" cy="444500"/>
        </p:xfrm>
        <a:graphic>
          <a:graphicData uri="http://schemas.openxmlformats.org/presentationml/2006/ole">
            <mc:AlternateContent xmlns:mc="http://schemas.openxmlformats.org/markup-compatibility/2006">
              <mc:Choice xmlns:v="urn:schemas-microsoft-com:vml" Requires="v">
                <p:oleObj spid="_x0000_s9235" name="Equation" r:id="rId9" imgW="2171520" imgH="444240" progId="Equation.3">
                  <p:embed/>
                </p:oleObj>
              </mc:Choice>
              <mc:Fallback>
                <p:oleObj name="Equation" r:id="rId9" imgW="2171520" imgH="444240" progId="Equation.3">
                  <p:embed/>
                  <p:pic>
                    <p:nvPicPr>
                      <p:cNvPr id="0" name="Picture 14"/>
                      <p:cNvPicPr>
                        <a:picLocks noChangeAspect="1" noChangeArrowheads="1"/>
                      </p:cNvPicPr>
                      <p:nvPr/>
                    </p:nvPicPr>
                    <p:blipFill>
                      <a:blip r:embed="rId10"/>
                      <a:srcRect/>
                      <a:stretch>
                        <a:fillRect/>
                      </a:stretch>
                    </p:blipFill>
                    <p:spPr bwMode="auto">
                      <a:xfrm>
                        <a:off x="5222875" y="1052513"/>
                        <a:ext cx="21717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ontrols>
      <mc:AlternateContent xmlns:mc="http://schemas.openxmlformats.org/markup-compatibility/2006">
        <mc:Choice xmlns:v="urn:schemas-microsoft-com:vml" Requires="v">
          <p:control spid="9231" name="ShockwaveFlash1" r:id="rId2" imgW="3816360" imgH="2232000"/>
        </mc:Choice>
        <mc:Fallback>
          <p:control name="ShockwaveFlash1" r:id="rId2" imgW="3816360" imgH="2232000">
            <p:pic>
              <p:nvPicPr>
                <p:cNvPr id="0" name="ShockwaveFlash1"/>
                <p:cNvPicPr preferRelativeResize="0">
                  <a:picLocks noChangeArrowheads="1" noChangeShapeType="1"/>
                </p:cNvPicPr>
                <p:nvPr/>
              </p:nvPicPr>
              <p:blipFill>
                <a:blip r:embed="rId11">
                  <a:extLst>
                    <a:ext uri="{28A0092B-C50C-407E-A947-70E740481C1C}">
                      <a14:useLocalDpi xmlns:a14="http://schemas.microsoft.com/office/drawing/2010/main" val="0"/>
                    </a:ext>
                  </a:extLst>
                </a:blip>
                <a:srcRect/>
                <a:stretch>
                  <a:fillRect/>
                </a:stretch>
              </p:blipFill>
              <p:spPr bwMode="auto">
                <a:xfrm>
                  <a:off x="4500563" y="3860800"/>
                  <a:ext cx="3816350" cy="2232025"/>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3455988" cy="4824412"/>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Determining log</a:t>
            </a:r>
            <a:r>
              <a:rPr lang="en-GB" sz="1200" b="1" i="1" dirty="0">
                <a:solidFill>
                  <a:srgbClr val="003F7B"/>
                </a:solidFill>
                <a:ea typeface="ＭＳ Ｐゴシック" charset="-128"/>
              </a:rPr>
              <a:t>s</a:t>
            </a:r>
            <a:endParaRPr lang="en-GB" sz="1200" dirty="0">
              <a:solidFill>
                <a:srgbClr val="003F7B"/>
              </a:solidFill>
              <a:ea typeface="ＭＳ Ｐゴシック" charset="-128"/>
            </a:endParaRPr>
          </a:p>
          <a:p>
            <a:pPr>
              <a:defRPr/>
            </a:pPr>
            <a:endParaRPr lang="en-GB" sz="800" dirty="0">
              <a:ea typeface="ＭＳ Ｐゴシック" charset="-128"/>
            </a:endParaRPr>
          </a:p>
          <a:p>
            <a:pPr>
              <a:defRPr/>
            </a:pPr>
            <a:r>
              <a:rPr lang="en-GB" sz="1200" dirty="0">
                <a:ea typeface="ＭＳ Ｐゴシック" charset="-128"/>
              </a:rPr>
              <a:t>It has been said that low solubility is top of the list of undesirable properties of a potential medicinal drug. So being able to measure solubility and, if necessary, modify a compound to alter its solubility without affecting its therapeutic properties is important.</a:t>
            </a:r>
          </a:p>
          <a:p>
            <a:pPr>
              <a:defRPr/>
            </a:pPr>
            <a:endParaRPr lang="en-GB" sz="800" dirty="0">
              <a:ea typeface="ＭＳ Ｐゴシック" charset="-128"/>
            </a:endParaRPr>
          </a:p>
          <a:p>
            <a:pPr>
              <a:defRPr/>
            </a:pPr>
            <a:r>
              <a:rPr lang="en-GB" sz="1200" b="1" dirty="0">
                <a:ea typeface="ＭＳ Ｐゴシック" charset="-128"/>
              </a:rPr>
              <a:t>Equilibrium solubility</a:t>
            </a:r>
          </a:p>
          <a:p>
            <a:pPr>
              <a:defRPr/>
            </a:pPr>
            <a:r>
              <a:rPr lang="en-GB" sz="1200" dirty="0">
                <a:ea typeface="ＭＳ Ｐゴシック" charset="-128"/>
              </a:rPr>
              <a:t>The equilibrium solubility of a compound is the concentration of a saturated solution in contact with an excess of </a:t>
            </a:r>
            <a:r>
              <a:rPr lang="en-GB" sz="1200" dirty="0" err="1">
                <a:ea typeface="ＭＳ Ｐゴシック" charset="-128"/>
              </a:rPr>
              <a:t>undissolved</a:t>
            </a:r>
            <a:r>
              <a:rPr lang="en-GB" sz="1200" dirty="0">
                <a:ea typeface="ＭＳ Ｐゴシック" charset="-128"/>
              </a:rPr>
              <a:t> solid.</a:t>
            </a:r>
          </a:p>
          <a:p>
            <a:pPr>
              <a:defRPr/>
            </a:pPr>
            <a:endParaRPr lang="en-GB" sz="800" dirty="0">
              <a:ea typeface="ＭＳ Ｐゴシック" charset="-128"/>
            </a:endParaRPr>
          </a:p>
          <a:p>
            <a:pPr>
              <a:defRPr/>
            </a:pPr>
            <a:r>
              <a:rPr lang="en-GB" sz="1200" dirty="0" smtClean="0">
                <a:ea typeface="ＭＳ Ｐゴシック" charset="-128"/>
              </a:rPr>
              <a:t>Traditionally, </a:t>
            </a:r>
            <a:r>
              <a:rPr lang="en-GB" sz="1200" dirty="0">
                <a:ea typeface="ＭＳ Ｐゴシック" charset="-128"/>
              </a:rPr>
              <a:t>excess compound is shaken with a solvent until a saturated solution is produced with an excess of the solid compound present. It is an accurate but very time-consuming method.</a:t>
            </a:r>
          </a:p>
          <a:p>
            <a:pPr>
              <a:defRPr/>
            </a:pPr>
            <a:endParaRPr lang="en-GB" sz="800" dirty="0">
              <a:ea typeface="ＭＳ Ｐゴシック" charset="-128"/>
            </a:endParaRPr>
          </a:p>
          <a:p>
            <a:pPr>
              <a:defRPr/>
            </a:pPr>
            <a:r>
              <a:rPr lang="en-GB" sz="1200" b="1" dirty="0">
                <a:ea typeface="ＭＳ Ｐゴシック" charset="-128"/>
              </a:rPr>
              <a:t>Kinetic solubility</a:t>
            </a:r>
          </a:p>
          <a:p>
            <a:pPr>
              <a:defRPr/>
            </a:pPr>
            <a:r>
              <a:rPr lang="en-GB" sz="1200" dirty="0">
                <a:ea typeface="ＭＳ Ｐゴシック" charset="-128"/>
              </a:rPr>
              <a:t>Pharmacologists also measure kinetic solubility.</a:t>
            </a:r>
          </a:p>
          <a:p>
            <a:pPr>
              <a:defRPr/>
            </a:pPr>
            <a:endParaRPr lang="en-GB" sz="800" dirty="0">
              <a:ea typeface="ＭＳ Ｐゴシック" charset="-128"/>
            </a:endParaRPr>
          </a:p>
          <a:p>
            <a:pPr>
              <a:defRPr/>
            </a:pPr>
            <a:r>
              <a:rPr lang="en-GB" sz="1200" dirty="0">
                <a:ea typeface="ＭＳ Ｐゴシック" charset="-128"/>
              </a:rPr>
              <a:t>Precipitation is brought about by, for example, changing the polarity of the solvent. The concentration at which a precipitate first appears is measured. This is the compound’s kinetic solubility.</a:t>
            </a: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5124" name="Rectangle 8"/>
          <p:cNvSpPr txBox="1">
            <a:spLocks noChangeArrowheads="1"/>
          </p:cNvSpPr>
          <p:nvPr/>
        </p:nvSpPr>
        <p:spPr bwMode="auto">
          <a:xfrm>
            <a:off x="4284663" y="1123950"/>
            <a:ext cx="4319587" cy="2305050"/>
          </a:xfrm>
          <a:prstGeom prst="rect">
            <a:avLst/>
          </a:prstGeom>
          <a:noFill/>
          <a:ln w="9525">
            <a:noFill/>
            <a:miter lim="800000"/>
            <a:headEnd/>
            <a:tailEnd/>
          </a:ln>
        </p:spPr>
        <p:txBody>
          <a:bodyPr/>
          <a:lstStyle/>
          <a:p>
            <a:pPr>
              <a:defRPr/>
            </a:pPr>
            <a:r>
              <a:rPr lang="en-GB" sz="1200" b="1" dirty="0">
                <a:solidFill>
                  <a:srgbClr val="003F7B"/>
                </a:solidFill>
                <a:ea typeface="ＭＳ Ｐゴシック" charset="-128"/>
              </a:rPr>
              <a:t>Kinetic solubility of a weak acid</a:t>
            </a:r>
            <a:endParaRPr lang="en-GB" sz="1200" dirty="0">
              <a:solidFill>
                <a:srgbClr val="003F7B"/>
              </a:solidFill>
              <a:ea typeface="ＭＳ Ｐゴシック" charset="-128"/>
            </a:endParaRPr>
          </a:p>
          <a:p>
            <a:pPr>
              <a:defRPr/>
            </a:pPr>
            <a:endParaRPr lang="en-GB" sz="1200" dirty="0">
              <a:ea typeface="ＭＳ Ｐゴシック" charset="-128"/>
            </a:endParaRPr>
          </a:p>
          <a:p>
            <a:pPr>
              <a:defRPr/>
            </a:pPr>
            <a:r>
              <a:rPr lang="en-GB" sz="1200" dirty="0">
                <a:ea typeface="ＭＳ Ｐゴシック" charset="-128"/>
              </a:rPr>
              <a:t>The kinetic solubility in water of a drug that is a weak acid is determined </a:t>
            </a:r>
            <a:r>
              <a:rPr lang="en-GB" sz="1200" dirty="0" smtClean="0">
                <a:ea typeface="ＭＳ Ｐゴシック" charset="-128"/>
              </a:rPr>
              <a:t>by:</a:t>
            </a:r>
            <a:endParaRPr lang="en-GB" sz="1200" dirty="0">
              <a:ea typeface="ＭＳ Ｐゴシック" charset="-128"/>
            </a:endParaRPr>
          </a:p>
          <a:p>
            <a:pPr>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dissolving the acid in a known volume of base, e.g. potassium hydroxide </a:t>
            </a:r>
            <a:r>
              <a:rPr lang="en-GB" sz="1200" dirty="0" smtClean="0">
                <a:ea typeface="ＭＳ Ｐゴシック" charset="-128"/>
              </a:rPr>
              <a:t>solution;</a:t>
            </a:r>
            <a:endParaRPr lang="en-GB" sz="1200" dirty="0">
              <a:ea typeface="ＭＳ Ｐゴシック" charset="-128"/>
            </a:endParaRPr>
          </a:p>
          <a:p>
            <a:pPr marL="228600" indent="-228600">
              <a:defRPr/>
            </a:pPr>
            <a:endParaRPr lang="en-GB" sz="800" dirty="0">
              <a:ea typeface="ＭＳ Ｐゴシック" charset="-128"/>
            </a:endParaRPr>
          </a:p>
          <a:p>
            <a:pPr marL="228600" indent="-228600">
              <a:buFont typeface="Arial" pitchFamily="34" charset="0"/>
              <a:buChar char="•"/>
              <a:defRPr/>
            </a:pPr>
            <a:r>
              <a:rPr lang="en-GB" sz="1200" dirty="0">
                <a:ea typeface="ＭＳ Ｐゴシック" charset="-128"/>
              </a:rPr>
              <a:t>adding an acid, e.g. hydrochloric acid, until a precipitate is detected (the UV sensor ‘sees’ the first formation of cloudiness</a:t>
            </a:r>
            <a:r>
              <a:rPr lang="en-GB" sz="1200" dirty="0" smtClean="0">
                <a:ea typeface="ＭＳ Ｐゴシック" charset="-128"/>
              </a:rPr>
              <a:t>).</a:t>
            </a:r>
            <a:endParaRPr lang="en-GB" sz="1200" dirty="0">
              <a:ea typeface="ＭＳ Ｐゴシック" charset="-128"/>
            </a:endParaRPr>
          </a:p>
          <a:p>
            <a:pPr marL="228600" indent="-228600">
              <a:defRPr/>
            </a:pPr>
            <a:endParaRPr lang="en-GB" sz="800" dirty="0">
              <a:ea typeface="ＭＳ Ｐゴシック" charset="-128"/>
            </a:endParaRPr>
          </a:p>
          <a:p>
            <a:pPr marL="228600" indent="-228600">
              <a:defRPr/>
            </a:pPr>
            <a:r>
              <a:rPr lang="en-GB" sz="1200" dirty="0">
                <a:ea typeface="ＭＳ Ｐゴシック" charset="-128"/>
              </a:rPr>
              <a:t>Rather than solubility, logs is usually calculated.</a:t>
            </a:r>
          </a:p>
          <a:p>
            <a:pPr>
              <a:defRPr/>
            </a:pPr>
            <a:endParaRPr lang="en-GB" sz="800" dirty="0">
              <a:ea typeface="ＭＳ Ｐゴシック" charset="-128"/>
            </a:endParaRPr>
          </a:p>
          <a:p>
            <a:pPr>
              <a:defRPr/>
            </a:pPr>
            <a:endParaRPr lang="en-GB" sz="1200" b="1" dirty="0">
              <a:solidFill>
                <a:srgbClr val="003F7B"/>
              </a:solidFill>
              <a:ea typeface="ＭＳ Ｐゴシック" charset="-128"/>
            </a:endParaRPr>
          </a:p>
          <a:p>
            <a:pPr>
              <a:defRPr/>
            </a:pPr>
            <a:endParaRPr lang="en-GB" sz="1200" dirty="0">
              <a:ea typeface="ＭＳ Ｐゴシック" charset="-128"/>
            </a:endParaRPr>
          </a:p>
          <a:p>
            <a:pPr>
              <a:defRPr/>
            </a:pPr>
            <a:endParaRPr lang="en-GB" sz="800" dirty="0">
              <a:ea typeface="ＭＳ Ｐゴシック" charset="-128"/>
            </a:endParaRPr>
          </a:p>
          <a:p>
            <a:pPr>
              <a:defRPr/>
            </a:pPr>
            <a:endParaRPr lang="en-GB" sz="8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i="1" dirty="0">
              <a:ea typeface="ＭＳ Ｐゴシック" charset="-128"/>
            </a:endParaRPr>
          </a:p>
          <a:p>
            <a:pPr>
              <a:defRPr/>
            </a:pPr>
            <a:endParaRPr lang="en-GB" sz="1200" dirty="0">
              <a:ea typeface="ＭＳ Ｐゴシック" charset="-128"/>
            </a:endParaRPr>
          </a:p>
        </p:txBody>
      </p:sp>
      <p:sp>
        <p:nvSpPr>
          <p:cNvPr id="10246"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Tree>
    <p:controls>
      <mc:AlternateContent xmlns:mc="http://schemas.openxmlformats.org/markup-compatibility/2006">
        <mc:Choice xmlns:v="urn:schemas-microsoft-com:vml" Requires="v">
          <p:control spid="38914" name="ShockwaveFlash1" r:id="rId2" imgW="4032360" imgH="2303640"/>
        </mc:Choice>
        <mc:Fallback>
          <p:control name="ShockwaveFlash1" r:id="rId2" imgW="4032360" imgH="2303640">
            <p:pic>
              <p:nvPicPr>
                <p:cNvPr id="0"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3573463"/>
                  <a:ext cx="4032250" cy="2303462"/>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9" descr="Corporate_brand_logo_CMYK.jpg"/>
          <p:cNvPicPr>
            <a:picLocks noChangeAspect="1"/>
          </p:cNvPicPr>
          <p:nvPr/>
        </p:nvPicPr>
        <p:blipFill>
          <a:blip r:embed="rId5" cstate="print"/>
          <a:srcRect/>
          <a:stretch>
            <a:fillRect/>
          </a:stretch>
        </p:blipFill>
        <p:spPr bwMode="auto">
          <a:xfrm>
            <a:off x="7812088" y="6227763"/>
            <a:ext cx="1008062" cy="441325"/>
          </a:xfrm>
          <a:prstGeom prst="rect">
            <a:avLst/>
          </a:prstGeom>
          <a:noFill/>
          <a:ln w="9525">
            <a:noFill/>
            <a:miter lim="800000"/>
            <a:headEnd/>
            <a:tailEnd/>
          </a:ln>
        </p:spPr>
      </p:pic>
      <p:sp>
        <p:nvSpPr>
          <p:cNvPr id="25" name="Rectangle 8"/>
          <p:cNvSpPr txBox="1">
            <a:spLocks noChangeArrowheads="1"/>
          </p:cNvSpPr>
          <p:nvPr/>
        </p:nvSpPr>
        <p:spPr bwMode="auto">
          <a:xfrm>
            <a:off x="539750" y="1052513"/>
            <a:ext cx="2663825" cy="4176712"/>
          </a:xfrm>
          <a:prstGeom prst="rect">
            <a:avLst/>
          </a:prstGeom>
          <a:noFill/>
          <a:ln w="9525">
            <a:noFill/>
            <a:miter lim="800000"/>
            <a:headEnd/>
            <a:tailEnd/>
          </a:ln>
        </p:spPr>
        <p:txBody>
          <a:bodyPr/>
          <a:lstStyle/>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endParaRPr lang="en-GB" sz="1200" b="1" dirty="0">
              <a:solidFill>
                <a:srgbClr val="003F7B"/>
              </a:solidFill>
              <a:ea typeface="ＭＳ Ｐゴシック" charset="-128"/>
            </a:endParaRPr>
          </a:p>
          <a:p>
            <a:pPr>
              <a:defRPr/>
            </a:pPr>
            <a:r>
              <a:rPr lang="en-GB" sz="1200" b="1" dirty="0" smtClean="0">
                <a:solidFill>
                  <a:srgbClr val="003F7B"/>
                </a:solidFill>
                <a:ea typeface="ＭＳ Ｐゴシック" charset="-128"/>
              </a:rPr>
              <a:t>Reporting </a:t>
            </a:r>
            <a:r>
              <a:rPr lang="en-GB" sz="1200" b="1" dirty="0">
                <a:solidFill>
                  <a:srgbClr val="003F7B"/>
                </a:solidFill>
                <a:ea typeface="ＭＳ Ｐゴシック" charset="-128"/>
              </a:rPr>
              <a:t>back</a:t>
            </a:r>
            <a:endParaRPr lang="en-GB" sz="1200" dirty="0">
              <a:solidFill>
                <a:srgbClr val="003F7B"/>
              </a:solidFill>
              <a:ea typeface="ＭＳ Ｐゴシック" charset="-128"/>
            </a:endParaRPr>
          </a:p>
          <a:p>
            <a:pPr>
              <a:defRPr/>
            </a:pPr>
            <a:endParaRPr lang="en-GB" sz="1200" b="1" i="1" baseline="-25000" dirty="0">
              <a:solidFill>
                <a:srgbClr val="003F7B"/>
              </a:solidFill>
              <a:ea typeface="ＭＳ Ｐゴシック" charset="-128"/>
            </a:endParaRPr>
          </a:p>
          <a:p>
            <a:pPr>
              <a:defRPr/>
            </a:pPr>
            <a:r>
              <a:rPr lang="en-GB" sz="1200" dirty="0">
                <a:ea typeface="ＭＳ Ｐゴシック" charset="-128"/>
              </a:rPr>
              <a:t>Once the required measurements have been made the results are reported back to the client.</a:t>
            </a:r>
          </a:p>
          <a:p>
            <a:pPr>
              <a:defRPr/>
            </a:pPr>
            <a:endParaRPr lang="en-GB" sz="1200" b="1" dirty="0">
              <a:solidFill>
                <a:srgbClr val="003F7B"/>
              </a:solidFill>
              <a:ea typeface="ＭＳ Ｐゴシック" charset="-128"/>
            </a:endParaRPr>
          </a:p>
          <a:p>
            <a:pPr>
              <a:defRPr/>
            </a:pPr>
            <a:endParaRPr lang="en-GB" sz="1200" b="1"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dirty="0">
              <a:ea typeface="ＭＳ Ｐゴシック" charset="-128"/>
            </a:endParaRPr>
          </a:p>
          <a:p>
            <a:pPr>
              <a:defRPr/>
            </a:pPr>
            <a:endParaRPr lang="en-GB" sz="1200" b="1" dirty="0">
              <a:solidFill>
                <a:srgbClr val="003F7B"/>
              </a:solidFill>
              <a:latin typeface="+mn-lt"/>
              <a:ea typeface="ＭＳ Ｐゴシック" charset="-128"/>
            </a:endParaRPr>
          </a:p>
          <a:p>
            <a:pPr>
              <a:defRPr/>
            </a:pPr>
            <a:endParaRPr lang="en-GB" sz="1200" dirty="0">
              <a:latin typeface="+mn-lt"/>
              <a:ea typeface="ＭＳ Ｐゴシック" charset="-128"/>
            </a:endParaRPr>
          </a:p>
          <a:p>
            <a:pPr>
              <a:defRPr/>
            </a:pPr>
            <a:endParaRPr lang="en-GB" sz="1200" i="1" dirty="0">
              <a:latin typeface="+mn-lt"/>
              <a:ea typeface="ＭＳ Ｐゴシック" charset="-128"/>
            </a:endParaRPr>
          </a:p>
          <a:p>
            <a:pPr>
              <a:defRPr/>
            </a:pPr>
            <a:endParaRPr lang="en-GB" sz="1200" dirty="0">
              <a:ea typeface="ＭＳ Ｐゴシック" charset="-128"/>
            </a:endParaRPr>
          </a:p>
        </p:txBody>
      </p:sp>
      <p:sp>
        <p:nvSpPr>
          <p:cNvPr id="11269" name="Rectangle 7"/>
          <p:cNvSpPr>
            <a:spLocks noGrp="1" noChangeArrowheads="1"/>
          </p:cNvSpPr>
          <p:nvPr>
            <p:ph type="title"/>
          </p:nvPr>
        </p:nvSpPr>
        <p:spPr>
          <a:xfrm>
            <a:off x="323850" y="404813"/>
            <a:ext cx="8496300" cy="492125"/>
          </a:xfrm>
        </p:spPr>
        <p:txBody>
          <a:bodyPr/>
          <a:lstStyle/>
          <a:p>
            <a:pPr eaLnBrk="1" hangingPunct="1"/>
            <a:r>
              <a:rPr lang="en-GB" sz="2400" smtClean="0"/>
              <a:t>Physiochemical properties of drugs</a:t>
            </a:r>
          </a:p>
        </p:txBody>
      </p:sp>
      <p:sp>
        <p:nvSpPr>
          <p:cNvPr id="11271" name="TextBox 12"/>
          <p:cNvSpPr txBox="1">
            <a:spLocks noChangeArrowheads="1"/>
          </p:cNvSpPr>
          <p:nvPr/>
        </p:nvSpPr>
        <p:spPr bwMode="auto">
          <a:xfrm>
            <a:off x="539750" y="5641975"/>
            <a:ext cx="8135938" cy="523875"/>
          </a:xfrm>
          <a:prstGeom prst="rect">
            <a:avLst/>
          </a:prstGeom>
          <a:noFill/>
          <a:ln w="9525">
            <a:noFill/>
            <a:miter lim="800000"/>
            <a:headEnd/>
            <a:tailEnd/>
          </a:ln>
        </p:spPr>
        <p:txBody>
          <a:bodyPr>
            <a:spAutoFit/>
          </a:bodyPr>
          <a:lstStyle/>
          <a:p>
            <a:r>
              <a:rPr lang="en-GB" sz="1200" b="1">
                <a:solidFill>
                  <a:srgbClr val="003F7B"/>
                </a:solidFill>
              </a:rPr>
              <a:t>Reminder:	</a:t>
            </a:r>
            <a:r>
              <a:rPr lang="en-GB" sz="1200">
                <a:solidFill>
                  <a:srgbClr val="003F7B"/>
                </a:solidFill>
              </a:rPr>
              <a:t>Key physiochemical properties of a medicinal drug or formulation  that are determined are:</a:t>
            </a:r>
          </a:p>
          <a:p>
            <a:r>
              <a:rPr lang="en-GB" sz="1600"/>
              <a:t>•</a:t>
            </a:r>
            <a:r>
              <a:rPr lang="en-GB" sz="1200"/>
              <a:t>   </a:t>
            </a:r>
            <a:r>
              <a:rPr lang="en-GB" sz="1200">
                <a:solidFill>
                  <a:srgbClr val="003F7B"/>
                </a:solidFill>
              </a:rPr>
              <a:t>acid dissociation constants and p</a:t>
            </a:r>
            <a:r>
              <a:rPr lang="en-GB" sz="1200" i="1">
                <a:solidFill>
                  <a:srgbClr val="003F7B"/>
                </a:solidFill>
              </a:rPr>
              <a:t>K</a:t>
            </a:r>
            <a:r>
              <a:rPr lang="en-GB" sz="1200" i="1" baseline="-25000">
                <a:solidFill>
                  <a:srgbClr val="003F7B"/>
                </a:solidFill>
              </a:rPr>
              <a:t>a</a:t>
            </a:r>
            <a:r>
              <a:rPr lang="en-GB" sz="1200" baseline="-25000">
                <a:solidFill>
                  <a:srgbClr val="003F7B"/>
                </a:solidFill>
              </a:rPr>
              <a:t> </a:t>
            </a:r>
            <a:r>
              <a:rPr lang="en-GB" sz="1200">
                <a:solidFill>
                  <a:srgbClr val="003F7B"/>
                </a:solidFill>
              </a:rPr>
              <a:t>   </a:t>
            </a:r>
            <a:r>
              <a:rPr lang="en-GB" sz="1600"/>
              <a:t>•</a:t>
            </a:r>
            <a:r>
              <a:rPr lang="en-GB" sz="1200">
                <a:solidFill>
                  <a:srgbClr val="003F7B"/>
                </a:solidFill>
              </a:rPr>
              <a:t>   partition coefficients and log</a:t>
            </a:r>
            <a:r>
              <a:rPr lang="en-GB" sz="1200" i="1">
                <a:solidFill>
                  <a:srgbClr val="003F7B"/>
                </a:solidFill>
              </a:rPr>
              <a:t>P</a:t>
            </a:r>
            <a:r>
              <a:rPr lang="en-GB" sz="1200">
                <a:solidFill>
                  <a:srgbClr val="003F7B"/>
                </a:solidFill>
              </a:rPr>
              <a:t>   </a:t>
            </a:r>
            <a:r>
              <a:rPr lang="en-GB" sz="1600"/>
              <a:t>•</a:t>
            </a:r>
            <a:r>
              <a:rPr lang="en-GB" sz="1200"/>
              <a:t>   </a:t>
            </a:r>
            <a:r>
              <a:rPr lang="en-GB" sz="1200">
                <a:solidFill>
                  <a:srgbClr val="003F7B"/>
                </a:solidFill>
              </a:rPr>
              <a:t>solubility and log</a:t>
            </a:r>
            <a:r>
              <a:rPr lang="en-GB" sz="1200" i="1">
                <a:solidFill>
                  <a:srgbClr val="003F7B"/>
                </a:solidFill>
              </a:rPr>
              <a:t>s    </a:t>
            </a:r>
            <a:r>
              <a:rPr lang="en-GB" sz="1600"/>
              <a:t>•</a:t>
            </a:r>
            <a:r>
              <a:rPr lang="en-GB" sz="1200">
                <a:solidFill>
                  <a:srgbClr val="003F7B"/>
                </a:solidFill>
              </a:rPr>
              <a:t>   dissolution rates</a:t>
            </a:r>
          </a:p>
        </p:txBody>
      </p:sp>
    </p:spTree>
    <p:controls>
      <mc:AlternateContent xmlns:mc="http://schemas.openxmlformats.org/markup-compatibility/2006">
        <mc:Choice xmlns:v="urn:schemas-microsoft-com:vml" Requires="v">
          <p:control spid="39938" name="ShockwaveFlash1" r:id="rId2" imgW="4751280" imgH="2736720"/>
        </mc:Choice>
        <mc:Fallback>
          <p:control name="ShockwaveFlash1" r:id="rId2" imgW="4751280" imgH="2736720">
            <p:pic>
              <p:nvPicPr>
                <p:cNvPr id="0"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3708400" y="1916113"/>
                  <a:ext cx="4751388" cy="273685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7725</TotalTime>
  <Words>1049</Words>
  <Application>Microsoft Office PowerPoint</Application>
  <PresentationFormat>On-screen Show (4:3)</PresentationFormat>
  <Paragraphs>340</Paragraphs>
  <Slides>8</Slides>
  <Notes>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1" baseType="lpstr">
      <vt:lpstr>Blank Presentation</vt:lpstr>
      <vt:lpstr>Equation</vt:lpstr>
      <vt:lpstr>Microsoft Equation 3.0</vt:lpstr>
      <vt:lpstr>Physiochemical properties of drugs</vt:lpstr>
      <vt:lpstr>Physiochemical properties of drugs</vt:lpstr>
      <vt:lpstr>Physiochemical properties of drugs</vt:lpstr>
      <vt:lpstr>Physiochemical properties of drugs</vt:lpstr>
      <vt:lpstr>Physiochemical properties of drugs</vt:lpstr>
      <vt:lpstr>Physiochemical properties of drugs</vt:lpstr>
      <vt:lpstr>Physiochemical properties of drugs</vt:lpstr>
      <vt:lpstr>Physiochemical properties of drugs</vt:lpstr>
    </vt:vector>
  </TitlesOfParts>
  <Company>RSC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PPT Template</dc:title>
  <dc:creator>RSC</dc:creator>
  <cp:lastModifiedBy>Alex Kersting</cp:lastModifiedBy>
  <cp:revision>196</cp:revision>
  <dcterms:created xsi:type="dcterms:W3CDTF">2005-06-21T08:44:06Z</dcterms:created>
  <dcterms:modified xsi:type="dcterms:W3CDTF">2012-11-01T08:57:00Z</dcterms:modified>
</cp:coreProperties>
</file>