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3"/>
  </p:notesMasterIdLst>
  <p:sldIdLst>
    <p:sldId id="29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75212" autoAdjust="0"/>
  </p:normalViewPr>
  <p:slideViewPr>
    <p:cSldViewPr snapToGrid="0" snapToObjects="1">
      <p:cViewPr varScale="1">
        <p:scale>
          <a:sx n="80" d="100"/>
          <a:sy n="80" d="100"/>
        </p:scale>
        <p:origin x="1176" y="7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16/12/2022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about</a:t>
            </a:r>
            <a:r>
              <a:rPr lang="en-GB" baseline="0" dirty="0"/>
              <a:t> </a:t>
            </a:r>
            <a:r>
              <a:rPr lang="en-GB" dirty="0"/>
              <a:t>plastics and recycling.</a:t>
            </a:r>
          </a:p>
          <a:p>
            <a:endParaRPr lang="en-GB" dirty="0"/>
          </a:p>
          <a:p>
            <a:r>
              <a:rPr lang="en-GB" dirty="0"/>
              <a:t>Answers</a:t>
            </a:r>
          </a:p>
          <a:p>
            <a:pPr marL="228600" indent="-228600">
              <a:buAutoNum type="arabicPeriod"/>
            </a:pPr>
            <a:r>
              <a:rPr lang="en-GB" dirty="0"/>
              <a:t>PVC contains chlorine and when it is melted it can produce toxic and corrosive compounds.</a:t>
            </a:r>
            <a:endParaRPr lang="en-GB" baseline="0" dirty="0"/>
          </a:p>
          <a:p>
            <a:pPr marL="228600" indent="-228600">
              <a:buAutoNum type="arabicPeriod"/>
            </a:pPr>
            <a:r>
              <a:rPr lang="en-GB" sz="1200" b="0" i="0" baseline="0" dirty="0">
                <a:latin typeface="Century Gothic" panose="020B0502020202020204" pitchFamily="34" charset="0"/>
              </a:rPr>
              <a:t>Any one from:</a:t>
            </a:r>
          </a:p>
          <a:p>
            <a:pPr marL="628650" lvl="1" indent="-171450">
              <a:buFont typeface="Arial" panose="020B0604020202020204" pitchFamily="34" charset="0"/>
              <a:buChar char="•"/>
            </a:pPr>
            <a:r>
              <a:rPr lang="en-GB" sz="1200" b="0" i="0" baseline="0" dirty="0">
                <a:latin typeface="Century Gothic" panose="020B0502020202020204" pitchFamily="34" charset="0"/>
              </a:rPr>
              <a:t>Toxic and corrosive compounds will not be given off during recycling.</a:t>
            </a:r>
          </a:p>
          <a:p>
            <a:pPr marL="628650" lvl="1" indent="-171450">
              <a:buFont typeface="Arial" panose="020B0604020202020204" pitchFamily="34" charset="0"/>
              <a:buChar char="•"/>
            </a:pPr>
            <a:r>
              <a:rPr lang="en-GB" sz="1200" b="0" i="0" baseline="0" dirty="0">
                <a:latin typeface="Century Gothic" panose="020B0502020202020204" pitchFamily="34" charset="0"/>
              </a:rPr>
              <a:t>The chlorine is used to make new useful chemicals.</a:t>
            </a:r>
          </a:p>
          <a:p>
            <a:pPr marL="628650" lvl="1" indent="-171450">
              <a:buFont typeface="Arial" panose="020B0604020202020204" pitchFamily="34" charset="0"/>
              <a:buChar char="•"/>
            </a:pPr>
            <a:r>
              <a:rPr lang="en-GB" sz="1200" b="0" i="0" baseline="0" dirty="0">
                <a:latin typeface="Century Gothic" panose="020B0502020202020204" pitchFamily="34" charset="0"/>
              </a:rPr>
              <a:t>Using this process to chlorinate molecules may result in lower carbon emissions.</a:t>
            </a:r>
          </a:p>
          <a:p>
            <a:pPr marL="0" indent="0">
              <a:buNone/>
            </a:pPr>
            <a:r>
              <a:rPr lang="en-GB" sz="1200" b="0" i="0" baseline="0" dirty="0">
                <a:latin typeface="Century Gothic" panose="020B0502020202020204" pitchFamily="34" charset="0"/>
              </a:rPr>
              <a:t>3.  -CH</a:t>
            </a:r>
            <a:r>
              <a:rPr lang="en-GB" sz="1200" b="0" i="0" baseline="-25000" dirty="0">
                <a:latin typeface="Century Gothic" panose="020B0502020202020204" pitchFamily="34" charset="0"/>
              </a:rPr>
              <a:t>2</a:t>
            </a:r>
            <a:r>
              <a:rPr lang="en-GB" sz="1200" b="0" i="0" baseline="0" dirty="0">
                <a:latin typeface="Century Gothic" panose="020B0502020202020204" pitchFamily="34" charset="0"/>
              </a:rPr>
              <a:t>-CHCl- or drawn out in displayed form. </a:t>
            </a:r>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12/16/2022</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UWLxUT"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GB" dirty="0"/>
              <a:t>Recycling PVC with electrolysis</a:t>
            </a:r>
            <a:endParaRPr lang="en-US" dirty="0"/>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a:t>
            </a:r>
            <a:r>
              <a:rPr lang="en-US" sz="1600" dirty="0" err="1">
                <a:solidFill>
                  <a:schemeClr val="tx1"/>
                </a:solidFill>
              </a:rPr>
              <a:t>Goalby</a:t>
            </a:r>
            <a:r>
              <a:rPr lang="en-US" sz="1600" dirty="0">
                <a:solidFill>
                  <a:schemeClr val="tx1"/>
                </a:solidFill>
              </a:rPr>
              <a:t>. Available from </a:t>
            </a:r>
            <a:r>
              <a:rPr lang="en-US" sz="1600" dirty="0">
                <a:hlinkClick r:id="rId3"/>
              </a:rPr>
              <a:t>rsc.li/3UWLxUT</a:t>
            </a:r>
            <a:endParaRPr lang="en-US" sz="1600" dirty="0"/>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569115"/>
            <a:ext cx="5940000" cy="4924282"/>
          </a:xfrm>
        </p:spPr>
        <p:txBody>
          <a:bodyPr>
            <a:noAutofit/>
          </a:bodyPr>
          <a:lstStyle/>
          <a:p>
            <a:r>
              <a:rPr lang="en-GB" dirty="0"/>
              <a:t>Poly(</a:t>
            </a:r>
            <a:r>
              <a:rPr lang="en-GB" dirty="0" err="1"/>
              <a:t>vinylchloride</a:t>
            </a:r>
            <a:r>
              <a:rPr lang="en-GB" dirty="0"/>
              <a:t>) or PVC, is usually separated from plastics </a:t>
            </a:r>
            <a:r>
              <a:rPr lang="en-GB"/>
              <a:t>recycling </a:t>
            </a:r>
            <a:br>
              <a:rPr lang="en-GB"/>
            </a:br>
            <a:r>
              <a:rPr lang="en-GB"/>
              <a:t>because </a:t>
            </a:r>
            <a:r>
              <a:rPr lang="en-GB" dirty="0"/>
              <a:t>melting PVC waste </a:t>
            </a:r>
            <a:r>
              <a:rPr lang="en-GB"/>
              <a:t>degrades </a:t>
            </a:r>
            <a:br>
              <a:rPr lang="en-GB"/>
            </a:br>
            <a:r>
              <a:rPr lang="en-GB"/>
              <a:t>the </a:t>
            </a:r>
            <a:r>
              <a:rPr lang="en-GB" dirty="0"/>
              <a:t>polymer and releases toxic and corrosive compounds. </a:t>
            </a:r>
          </a:p>
          <a:p>
            <a:r>
              <a:rPr lang="en-GB" dirty="0"/>
              <a:t>A new recycling process turns the chlorine atoms in PVC into chlorinating reagents using electrolysis. It can add chlorine to organic molecules to make new, useful products. Normally adding chlorine to molecules requires hydrochloric acid, which is energy intensive to make, so this new method could also result in lower greenhouse emissions. </a:t>
            </a:r>
          </a:p>
          <a:p>
            <a:endParaRPr lang="en-GB" sz="2000" dirty="0"/>
          </a:p>
        </p:txBody>
      </p:sp>
      <p:pic>
        <p:nvPicPr>
          <p:cNvPr id="7" name="Picture 6" descr="Image of PVC pipes stacked horizontally">
            <a:extLst>
              <a:ext uri="{FF2B5EF4-FFF2-40B4-BE49-F238E27FC236}">
                <a16:creationId xmlns:a16="http://schemas.microsoft.com/office/drawing/2014/main" id="{7C2B290C-5FDE-B765-D84C-8B4195BA36EB}"/>
              </a:ext>
            </a:extLst>
          </p:cNvPr>
          <p:cNvPicPr>
            <a:picLocks noChangeAspect="1"/>
          </p:cNvPicPr>
          <p:nvPr/>
        </p:nvPicPr>
        <p:blipFill>
          <a:blip r:embed="rId4"/>
          <a:stretch>
            <a:fillRect/>
          </a:stretch>
        </p:blipFill>
        <p:spPr>
          <a:xfrm>
            <a:off x="6721892" y="1064558"/>
            <a:ext cx="3755994" cy="2503996"/>
          </a:xfrm>
          <a:prstGeom prst="rect">
            <a:avLst/>
          </a:prstGeom>
        </p:spPr>
      </p:pic>
      <p:sp>
        <p:nvSpPr>
          <p:cNvPr id="4" name="TextBox 3">
            <a:extLst>
              <a:ext uri="{FF2B5EF4-FFF2-40B4-BE49-F238E27FC236}">
                <a16:creationId xmlns:a16="http://schemas.microsoft.com/office/drawing/2014/main" id="{475E2D19-E3DF-A450-9AB7-76B649665B4A}"/>
              </a:ext>
            </a:extLst>
          </p:cNvPr>
          <p:cNvSpPr txBox="1"/>
          <p:nvPr/>
        </p:nvSpPr>
        <p:spPr>
          <a:xfrm rot="16200000">
            <a:off x="9070249" y="2025131"/>
            <a:ext cx="3027471" cy="215444"/>
          </a:xfrm>
          <a:prstGeom prst="rect">
            <a:avLst/>
          </a:prstGeom>
          <a:noFill/>
        </p:spPr>
        <p:txBody>
          <a:bodyPr wrap="square" rtlCol="0">
            <a:spAutoFit/>
          </a:bodyPr>
          <a:lstStyle/>
          <a:p>
            <a:r>
              <a:rPr lang="en-GB" sz="800" dirty="0"/>
              <a:t>© </a:t>
            </a:r>
            <a:r>
              <a:rPr lang="en-GB" sz="800" b="0" i="0" dirty="0" err="1">
                <a:solidFill>
                  <a:srgbClr val="172B4D"/>
                </a:solidFill>
                <a:effectLst/>
                <a:latin typeface="-apple-system"/>
              </a:rPr>
              <a:t>Toukung</a:t>
            </a:r>
            <a:r>
              <a:rPr lang="en-GB" sz="800" b="0" i="0" dirty="0">
                <a:solidFill>
                  <a:srgbClr val="172B4D"/>
                </a:solidFill>
                <a:effectLst/>
                <a:latin typeface="-apple-system"/>
              </a:rPr>
              <a:t> design/Shutterstock</a:t>
            </a:r>
            <a:endParaRPr lang="en-GB" sz="800" dirty="0"/>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21892" y="3646589"/>
            <a:ext cx="4079391" cy="41640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P</a:t>
            </a:r>
            <a:r>
              <a:rPr lang="en-GB" sz="1600" i="1">
                <a:solidFill>
                  <a:srgbClr val="C8102E"/>
                </a:solidFill>
              </a:rPr>
              <a:t>oly</a:t>
            </a:r>
            <a:r>
              <a:rPr lang="en-GB" sz="1600" i="1" dirty="0">
                <a:solidFill>
                  <a:srgbClr val="C8102E"/>
                </a:solidFill>
              </a:rPr>
              <a:t>(</a:t>
            </a:r>
            <a:r>
              <a:rPr lang="en-GB" sz="1600" i="1" dirty="0" err="1">
                <a:solidFill>
                  <a:srgbClr val="C8102E"/>
                </a:solidFill>
              </a:rPr>
              <a:t>vinylchloride</a:t>
            </a:r>
            <a:r>
              <a:rPr lang="en-GB" sz="1600" i="1" dirty="0">
                <a:solidFill>
                  <a:srgbClr val="C8102E"/>
                </a:solidFill>
              </a:rPr>
              <a:t>) is a useful plastic that is durable and fire resistant</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2703748703"/>
              </p:ext>
            </p:extLst>
          </p:nvPr>
        </p:nvGraphicFramePr>
        <p:xfrm>
          <a:off x="6721893" y="4194359"/>
          <a:ext cx="3755994" cy="2299038"/>
        </p:xfrm>
        <a:graphic>
          <a:graphicData uri="http://schemas.openxmlformats.org/drawingml/2006/table">
            <a:tbl>
              <a:tblPr firstRow="1" bandRow="1">
                <a:tableStyleId>{5C22544A-7EE6-4342-B048-85BDC9FD1C3A}</a:tableStyleId>
              </a:tblPr>
              <a:tblGrid>
                <a:gridCol w="3755994">
                  <a:extLst>
                    <a:ext uri="{9D8B030D-6E8A-4147-A177-3AD203B41FA5}">
                      <a16:colId xmlns:a16="http://schemas.microsoft.com/office/drawing/2014/main" val="3287607563"/>
                    </a:ext>
                  </a:extLst>
                </a:gridCol>
              </a:tblGrid>
              <a:tr h="491220">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07818">
                <a:tc>
                  <a:txBody>
                    <a:bodyPr/>
                    <a:lstStyle/>
                    <a:p>
                      <a:pPr marL="342900" indent="-342900">
                        <a:lnSpc>
                          <a:spcPct val="100000"/>
                        </a:lnSpc>
                        <a:buAutoNum type="arabicPeriod"/>
                      </a:pPr>
                      <a:r>
                        <a:rPr lang="en-GB" sz="1600" b="0" i="0" dirty="0">
                          <a:latin typeface="Century Gothic" panose="020B0502020202020204" pitchFamily="34" charset="0"/>
                        </a:rPr>
                        <a:t>Why is PVC classed as a hazardous plastic?</a:t>
                      </a:r>
                    </a:p>
                    <a:p>
                      <a:pPr marL="342900" indent="-342900">
                        <a:lnSpc>
                          <a:spcPct val="100000"/>
                        </a:lnSpc>
                        <a:buAutoNum type="arabicPeriod"/>
                      </a:pPr>
                      <a:r>
                        <a:rPr lang="en-GB" sz="1600" b="0" i="0" dirty="0">
                          <a:latin typeface="Century Gothic" panose="020B0502020202020204" pitchFamily="34" charset="0"/>
                        </a:rPr>
                        <a:t>Give one reason why the new process is useful.</a:t>
                      </a:r>
                    </a:p>
                    <a:p>
                      <a:pPr marL="342900" indent="-342900">
                        <a:lnSpc>
                          <a:spcPct val="100000"/>
                        </a:lnSpc>
                        <a:buAutoNum type="arabicPeriod"/>
                      </a:pPr>
                      <a:r>
                        <a:rPr lang="en-GB" sz="1600" b="0" i="0" dirty="0">
                          <a:latin typeface="Century Gothic" panose="020B0502020202020204" pitchFamily="34" charset="0"/>
                        </a:rPr>
                        <a:t>The monomer to make PVC is CH</a:t>
                      </a:r>
                      <a:r>
                        <a:rPr lang="en-GB" sz="1600" b="0" i="0" baseline="-25000" dirty="0">
                          <a:latin typeface="Century Gothic" panose="020B0502020202020204" pitchFamily="34" charset="0"/>
                        </a:rPr>
                        <a:t>2</a:t>
                      </a:r>
                      <a:r>
                        <a:rPr lang="en-GB" sz="1600" b="0" i="0" baseline="0" dirty="0">
                          <a:latin typeface="Century Gothic" panose="020B0502020202020204" pitchFamily="34" charset="0"/>
                        </a:rPr>
                        <a:t>=</a:t>
                      </a:r>
                      <a:r>
                        <a:rPr lang="en-GB" sz="1600" b="0" i="0" baseline="0" dirty="0" err="1">
                          <a:latin typeface="Century Gothic" panose="020B0502020202020204" pitchFamily="34" charset="0"/>
                        </a:rPr>
                        <a:t>CHCl</a:t>
                      </a:r>
                      <a:r>
                        <a:rPr lang="en-GB" sz="1600" b="0" i="0" baseline="0" dirty="0">
                          <a:latin typeface="Century Gothic" panose="020B0502020202020204" pitchFamily="34" charset="0"/>
                        </a:rPr>
                        <a:t>. Draw a repeating unit of PVC.</a:t>
                      </a:r>
                      <a:endParaRPr lang="en-GB" sz="16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254</Words>
  <Application>Microsoft Office PowerPoint</Application>
  <PresentationFormat>Widescreen</PresentationFormat>
  <Paragraphs>21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Recycling PVC with electrolysis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Recycling PVC with electrolysis</dc:title>
  <dc:creator/>
  <cp:keywords>electrochemistry; PVC; poly(vinyl chloride); recycle; chlorine;</cp:keywords>
  <dc:description>From Education in Chemistry Recycling PVC with electrolysis https://rsc.li/3UWLxUT</dc:description>
  <cp:lastModifiedBy/>
  <cp:revision>1</cp:revision>
  <dcterms:created xsi:type="dcterms:W3CDTF">2022-07-21T16:12:38Z</dcterms:created>
  <dcterms:modified xsi:type="dcterms:W3CDTF">2022-12-16T11:00:09Z</dcterms:modified>
</cp:coreProperties>
</file>