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66" r:id="rId5"/>
    <p:sldId id="273" r:id="rId6"/>
    <p:sldId id="267" r:id="rId7"/>
    <p:sldId id="271" r:id="rId8"/>
    <p:sldId id="272" r:id="rId9"/>
    <p:sldId id="268" r:id="rId10"/>
    <p:sldId id="270" r:id="rId11"/>
    <p:sldId id="27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2F8F01-62EE-4498-A170-FA5EDCAE55F2}" v="2" dt="2021-06-21T07:23:16.4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96327"/>
  </p:normalViewPr>
  <p:slideViewPr>
    <p:cSldViewPr snapToGrid="0" snapToObjects="1">
      <p:cViewPr varScale="1">
        <p:scale>
          <a:sx n="62" d="100"/>
          <a:sy n="62" d="100"/>
        </p:scale>
        <p:origin x="776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sc.li/3lMmSER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580833"/>
          </a:xfrm>
        </p:spPr>
        <p:txBody>
          <a:bodyPr>
            <a:normAutofit fontScale="90000"/>
          </a:bodyPr>
          <a:lstStyle/>
          <a:p>
            <a:pPr algn="l" rtl="0"/>
            <a:r>
              <a:rPr lang="ga" sz="2200" b="1" i="0" u="none" baseline="0" dirty="0"/>
              <a:t>Iniúchtaí eolaíochta na bunscoile</a:t>
            </a:r>
            <a:br>
              <a:rPr lang="ga" dirty="0"/>
            </a:br>
            <a:r>
              <a:rPr lang="en-GB" sz="1800" b="0" i="0" u="none" baseline="0" dirty="0">
                <a:hlinkClick r:id="rId2"/>
              </a:rPr>
              <a:t>https://rsc.li/3lMmSER</a:t>
            </a:r>
            <a:r>
              <a:rPr lang="en-GB" sz="1800" b="0" i="0" u="none" baseline="0" dirty="0"/>
              <a:t> </a:t>
            </a:r>
            <a:br>
              <a:rPr lang="en-GB" sz="1800" b="0" i="0" u="none" baseline="0" dirty="0"/>
            </a:br>
            <a:br>
              <a:rPr lang="ga" dirty="0"/>
            </a:br>
            <a:endParaRPr lang="g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7021" y="5511734"/>
            <a:ext cx="6890201" cy="713843"/>
          </a:xfrm>
        </p:spPr>
        <p:txBody>
          <a:bodyPr/>
          <a:lstStyle/>
          <a:p>
            <a:pPr algn="l" rtl="0"/>
            <a:r>
              <a:rPr lang="ga" b="1" i="0" u="none" baseline="0" dirty="0"/>
              <a:t>An buidéal frith-dhomhantarraingthe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336C445-97F1-5949-BD1E-E9AC5E26777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181" y="501572"/>
            <a:ext cx="10528050" cy="855631"/>
          </a:xfrm>
        </p:spPr>
        <p:txBody>
          <a:bodyPr/>
          <a:lstStyle/>
          <a:p>
            <a:pPr algn="l" rtl="0"/>
            <a:r>
              <a:rPr lang="ga" b="1" i="0" u="none" baseline="0"/>
              <a:t>Meastóireacht</a:t>
            </a:r>
            <a:br>
              <a:rPr lang="ga"/>
            </a:br>
            <a:endParaRPr lang="ga" sz="2000" b="0" dirty="0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7BE51C9-019B-4C89-89F0-B6624C73ACDA}"/>
              </a:ext>
            </a:extLst>
          </p:cNvPr>
          <p:cNvSpPr txBox="1"/>
          <p:nvPr/>
        </p:nvSpPr>
        <p:spPr>
          <a:xfrm>
            <a:off x="544530" y="1357203"/>
            <a:ext cx="10037851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ga" sz="2200" b="0" i="0" u="none" baseline="0" dirty="0">
                <a:latin typeface="Century Gothic" panose="020B0502020202020204" pitchFamily="34" charset="0"/>
              </a:rPr>
              <a:t>Céard a cheapann </a:t>
            </a:r>
            <a:r>
              <a:rPr lang="ga" sz="2200" b="0" i="0" u="none" baseline="0">
                <a:latin typeface="Century Gothic" panose="020B0502020202020204" pitchFamily="34" charset="0"/>
              </a:rPr>
              <a:t>sibh faoinár g</a:t>
            </a:r>
            <a:r>
              <a:rPr lang="ga" sz="2200" b="1" i="0" u="none" baseline="0">
                <a:solidFill>
                  <a:srgbClr val="DA1884"/>
                </a:solidFill>
                <a:latin typeface="Century Gothic" panose="020B0502020202020204" pitchFamily="34" charset="0"/>
              </a:rPr>
              <a:t>cuspóirí </a:t>
            </a:r>
            <a:r>
              <a:rPr lang="ga" sz="2200" b="1" i="0" u="none" baseline="0" dirty="0">
                <a:solidFill>
                  <a:srgbClr val="DA1884"/>
                </a:solidFill>
                <a:latin typeface="Century Gothic" panose="020B0502020202020204" pitchFamily="34" charset="0"/>
              </a:rPr>
              <a:t>foghlama</a:t>
            </a:r>
            <a:r>
              <a:rPr lang="ga" sz="2200" b="0" i="0" u="none" baseline="0" dirty="0">
                <a:latin typeface="Century Gothic" panose="020B0502020202020204" pitchFamily="34" charset="0"/>
              </a:rPr>
              <a:t> inniu?</a:t>
            </a:r>
          </a:p>
          <a:p>
            <a:pPr marL="800100" lvl="1" indent="-342900" algn="l" rtl="0">
              <a:buFont typeface="Arial" panose="020B0604020202020204" pitchFamily="34" charset="0"/>
              <a:buChar char="•"/>
            </a:pPr>
            <a:r>
              <a:rPr lang="ga" sz="2200" b="0" i="0" u="none" baseline="0" dirty="0">
                <a:latin typeface="Century Gothic" panose="020B0502020202020204" pitchFamily="34" charset="0"/>
              </a:rPr>
              <a:t>Tuigim aerbhrú agus go mbíonn sé thart orainn i gcónaí. </a:t>
            </a:r>
          </a:p>
          <a:p>
            <a:pPr marL="800100" lvl="1" indent="-342900" algn="l" rtl="0">
              <a:buFont typeface="Arial" panose="020B0604020202020204" pitchFamily="34" charset="0"/>
              <a:buChar char="•"/>
            </a:pPr>
            <a:r>
              <a:rPr lang="ga" sz="2200" b="0" i="0" u="none" baseline="0" dirty="0">
                <a:latin typeface="Century Gothic" panose="020B0502020202020204" pitchFamily="34" charset="0"/>
              </a:rPr>
              <a:t>Tuigim go bhféadfadh an t-aerbhrú atá ag brú suas a bheith níos mó ná an domhantarraingt atá ag tarraingt anuas.</a:t>
            </a:r>
          </a:p>
          <a:p>
            <a:pPr marL="800100" lvl="1" indent="-342900" algn="l" rtl="0">
              <a:buFont typeface="Arial" panose="020B0604020202020204" pitchFamily="34" charset="0"/>
              <a:buChar char="•"/>
            </a:pPr>
            <a:r>
              <a:rPr lang="ga" sz="2200" b="0" i="0" u="none" baseline="0" dirty="0">
                <a:latin typeface="Century Gothic" panose="020B0502020202020204" pitchFamily="34" charset="0"/>
              </a:rPr>
              <a:t>Tuigim gur féidir le haerbhrú stop a chur le nithe titim.</a:t>
            </a:r>
          </a:p>
          <a:p>
            <a:pPr lvl="1" algn="l" rtl="0"/>
            <a:endParaRPr lang="ga" sz="2200" dirty="0">
              <a:latin typeface="Century Gothic" panose="020B0502020202020204" pitchFamily="34" charset="0"/>
            </a:endParaRPr>
          </a:p>
          <a:p>
            <a:pPr algn="l" rtl="0"/>
            <a:r>
              <a:rPr lang="ga" sz="2200" b="0" i="0" u="none" baseline="0" dirty="0">
                <a:latin typeface="Century Gothic" panose="020B0502020202020204" pitchFamily="34" charset="0"/>
              </a:rPr>
              <a:t>Má tá sibh muiníneach faoin méid sin, sínigí cúig mhéar in airde, nó sínigí méar amháin más fearr libh an ceacht a phlé arís.</a:t>
            </a:r>
          </a:p>
          <a:p>
            <a:endParaRPr lang="ga" sz="2200" dirty="0">
              <a:latin typeface="Century Gothic" panose="020B0502020202020204" pitchFamily="34" charset="0"/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endParaRPr lang="ga" sz="2200" dirty="0">
              <a:latin typeface="Century Gothic" panose="020B0502020202020204" pitchFamily="34" charset="0"/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endParaRPr lang="ga" sz="2200" dirty="0">
              <a:latin typeface="Century Gothic" panose="020B0502020202020204" pitchFamily="34" charset="0"/>
            </a:endParaRPr>
          </a:p>
          <a:p>
            <a:pPr algn="ctr" rtl="0"/>
            <a:endParaRPr lang="ga" sz="2000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78FB599-90D9-4E47-B4AB-7981525485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508" y="4667006"/>
            <a:ext cx="8381645" cy="203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61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sz="3600" b="1" i="0" u="none" baseline="0"/>
              <a:t>   Buíochas</a:t>
            </a:r>
          </a:p>
          <a:p>
            <a:endParaRPr lang="ga" sz="3600" dirty="0"/>
          </a:p>
          <a:p>
            <a:endParaRPr lang="ga" sz="1800" dirty="0"/>
          </a:p>
          <a:p>
            <a:pPr algn="l" rtl="0"/>
            <a:r>
              <a:rPr lang="ga" sz="1800" b="0" i="0" u="none" baseline="0"/>
              <a:t> </a:t>
            </a:r>
          </a:p>
          <a:p>
            <a:endParaRPr lang="ga" sz="1800" dirty="0"/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g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Sleamhnáin 2, 7, 8 agus 9: íomhánna © Royal Society of Chemistry</a:t>
            </a:r>
          </a:p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Sleamhnáin 3 agus 5: foinse na n-íomhánna: pixabay.com (ní theastaíonn admháil)</a:t>
            </a:r>
          </a:p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Sleamhnán 6: íomhá 1 © Retouch man / Shutterstock; íomhá 2 © Master1305 / Shutterstock; íomhá 3 © Cobalt S-Elinoi / Shutterstock; foinse gach íomhá eile: pixabay.com (ní theastaíonn admháil)</a:t>
            </a:r>
          </a:p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Sleamhnán 10: íomhá © Prostock-studiol/Shutterstock</a:t>
            </a:r>
          </a:p>
          <a:p>
            <a:endParaRPr lang="ga" dirty="0"/>
          </a:p>
          <a:p>
            <a:endParaRPr lang="ga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An buidéal frith-dhomhantarraingthe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481668"/>
            <a:ext cx="3483104" cy="2117566"/>
          </a:xfrm>
        </p:spPr>
        <p:txBody>
          <a:bodyPr>
            <a:normAutofit lnSpcReduction="10000"/>
          </a:bodyPr>
          <a:lstStyle/>
          <a:p>
            <a:pPr algn="l" rtl="0"/>
            <a:r>
              <a:rPr lang="ga" b="1" i="0" u="none" baseline="0"/>
              <a:t>Déanfaimid an méid seo a leanas:</a:t>
            </a:r>
          </a:p>
          <a:p>
            <a:pPr algn="l" rtl="0"/>
            <a:r>
              <a:rPr lang="ga" b="0" i="0" u="none" baseline="0"/>
              <a:t>Aerbhrú a fhiosrú agus an chaoi a gcuireann sé stop le roinnt nithe titim.</a:t>
            </a:r>
            <a:endParaRPr lang="ga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 descr="A picture containing indoor, person, light&#10;&#10;Description automatically generated">
            <a:extLst>
              <a:ext uri="{FF2B5EF4-FFF2-40B4-BE49-F238E27FC236}">
                <a16:creationId xmlns:a16="http://schemas.microsoft.com/office/drawing/2014/main" id="{90E92F60-52D9-4FB9-96DB-A858198319E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0000" y="1481668"/>
            <a:ext cx="3664682" cy="422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Cuspóirí foghlama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058000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ga" b="1" i="0" u="none" baseline="0">
                <a:solidFill>
                  <a:srgbClr val="DA1884"/>
                </a:solidFill>
              </a:rPr>
              <a:t>Tuiscint</a:t>
            </a:r>
          </a:p>
          <a:p>
            <a:pPr algn="l" rtl="0"/>
            <a:r>
              <a:rPr lang="ga" b="0" i="0" u="none" baseline="0"/>
              <a:t>Tuigim go gcruthaíonn cáithníní aeir fórsaí nach dtugtar faoi deara go hiondúil.</a:t>
            </a:r>
          </a:p>
          <a:p>
            <a:pPr algn="l" rtl="0"/>
            <a:r>
              <a:rPr lang="ga" b="0" i="0" u="none" baseline="0"/>
              <a:t>Tuigim go bhfuil aer thart orainn i gcónaí agus go gcruthaíonn sé brú i ngach treo.</a:t>
            </a:r>
          </a:p>
          <a:p>
            <a:pPr algn="l" rtl="0"/>
            <a:r>
              <a:rPr lang="ga" b="0" i="0" u="none" baseline="0"/>
              <a:t>Táim in ann aerbhrú a mhíniú.</a:t>
            </a:r>
          </a:p>
          <a:p>
            <a:pPr algn="l" rtl="0"/>
            <a:r>
              <a:rPr lang="ga" b="0" i="0" u="none" baseline="0"/>
              <a:t>Tuigim gur féidir le haerbhrú éifeachtaí na domhantarraingthe a shárú agus stop a chur le nithe titim.</a:t>
            </a:r>
          </a:p>
          <a:p>
            <a:pPr marL="0" indent="0" algn="l" rtl="0">
              <a:buNone/>
            </a:pPr>
            <a:r>
              <a:rPr lang="ga" b="1" i="0" u="none" baseline="0">
                <a:solidFill>
                  <a:srgbClr val="DA1884"/>
                </a:solidFill>
              </a:rPr>
              <a:t>Scileanna taighde:</a:t>
            </a:r>
          </a:p>
          <a:p>
            <a:pPr algn="l" rtl="0"/>
            <a:r>
              <a:rPr lang="ga" b="0" i="0" u="none" baseline="0"/>
              <a:t>Táim in ann tuartha, breathnuithe agus comparáidí a dhéanamh.</a:t>
            </a:r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Foclóir áisiúil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6309687" cy="5407498"/>
          </a:xfrm>
        </p:spPr>
        <p:txBody>
          <a:bodyPr>
            <a:normAutofit/>
          </a:bodyPr>
          <a:lstStyle/>
          <a:p>
            <a:pPr algn="l" rtl="0"/>
            <a:r>
              <a:rPr lang="ga" b="1" i="0" u="none" baseline="0" dirty="0">
                <a:solidFill>
                  <a:srgbClr val="DA1884"/>
                </a:solidFill>
              </a:rPr>
              <a:t>Fórsa:</a:t>
            </a:r>
            <a:r>
              <a:rPr lang="ga" b="0" i="0" u="none" baseline="0" dirty="0"/>
              <a:t> brú, tarraingt, nó brú </a:t>
            </a:r>
            <a:r>
              <a:rPr lang="ga" b="0" i="0" u="sng" baseline="0" dirty="0"/>
              <a:t>agus</a:t>
            </a:r>
            <a:r>
              <a:rPr lang="ga" b="0" i="0" u="none" baseline="0" dirty="0"/>
              <a:t> tarraingt, a tharlaíonn nuair a thagann nithe (solaid, leachtanna nó gáis) i dteagmháil lena chéile. Féadfaidh fórsa ní a chur ag bogadh níos tapa nó níos moille, nó a threo a athrú. Má bhíonn fórsaí ‘cothrom’, cuireann siad a chéile ar ceal agus ní bhogann aon ní.</a:t>
            </a:r>
          </a:p>
          <a:p>
            <a:endParaRPr lang="ga" dirty="0"/>
          </a:p>
          <a:p>
            <a:pPr algn="l" rtl="0"/>
            <a:r>
              <a:rPr lang="ga" b="1" i="0" u="none" baseline="0" dirty="0">
                <a:solidFill>
                  <a:srgbClr val="DA1884"/>
                </a:solidFill>
              </a:rPr>
              <a:t>Brú:</a:t>
            </a:r>
            <a:r>
              <a:rPr lang="ga" b="0" i="0" u="none" baseline="0" dirty="0"/>
              <a:t> tomhas fórsa thar achar. Cruthaíonn fórsa ar achar mór níos lú brú ná an fórsa céanna ar achar i bhfad níos lú.</a:t>
            </a:r>
          </a:p>
        </p:txBody>
      </p:sp>
      <p:pic>
        <p:nvPicPr>
          <p:cNvPr id="5" name="Picture 4" descr="A stack of rocks on a beach&#10;&#10;Description automatically generated with medium confidence">
            <a:extLst>
              <a:ext uri="{FF2B5EF4-FFF2-40B4-BE49-F238E27FC236}">
                <a16:creationId xmlns:a16="http://schemas.microsoft.com/office/drawing/2014/main" id="{FB117CC5-54C2-4FC6-B8A5-76F40B12AAC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285" y="1221625"/>
            <a:ext cx="3189963" cy="2134949"/>
          </a:xfrm>
          <a:prstGeom prst="rect">
            <a:avLst/>
          </a:prstGeom>
        </p:spPr>
      </p:pic>
      <p:pic>
        <p:nvPicPr>
          <p:cNvPr id="8" name="Picture 7" descr="A picture containing person, ground, outdoor, footwear&#10;&#10;Description automatically generated">
            <a:extLst>
              <a:ext uri="{FF2B5EF4-FFF2-40B4-BE49-F238E27FC236}">
                <a16:creationId xmlns:a16="http://schemas.microsoft.com/office/drawing/2014/main" id="{18659122-BBEC-48CF-BFE4-7262A6219E0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9687" y="5453149"/>
            <a:ext cx="1643676" cy="1088079"/>
          </a:xfrm>
          <a:prstGeom prst="rect">
            <a:avLst/>
          </a:prstGeom>
        </p:spPr>
      </p:pic>
      <p:pic>
        <p:nvPicPr>
          <p:cNvPr id="10" name="Picture 9" descr="A picture containing person&#10;&#10;Description automatically generated">
            <a:extLst>
              <a:ext uri="{FF2B5EF4-FFF2-40B4-BE49-F238E27FC236}">
                <a16:creationId xmlns:a16="http://schemas.microsoft.com/office/drawing/2014/main" id="{3EA32DC2-FBBB-4A0E-8C3C-7316BE74B69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5303" y="4364182"/>
            <a:ext cx="1120140" cy="163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Foclóir áisiúil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5445164" cy="5407498"/>
          </a:xfrm>
        </p:spPr>
        <p:txBody>
          <a:bodyPr>
            <a:normAutofit/>
          </a:bodyPr>
          <a:lstStyle/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Domhantarraingt:</a:t>
            </a:r>
            <a:r>
              <a:rPr lang="ga" b="0" i="0" u="none" baseline="0"/>
              <a:t> an fórsa a tharraingíonn gach ní síos i dtreo lár an Domhain.</a:t>
            </a:r>
          </a:p>
          <a:p>
            <a:endParaRPr lang="ga" dirty="0"/>
          </a:p>
          <a:p>
            <a:endParaRPr lang="ga" dirty="0"/>
          </a:p>
          <a:p>
            <a:endParaRPr lang="ga" dirty="0"/>
          </a:p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Achar:</a:t>
            </a:r>
            <a:r>
              <a:rPr lang="ga" b="0" i="0" u="none" baseline="0"/>
              <a:t> an spás a chlúdaíonn cruth cothrom nó dromchla ní.</a:t>
            </a:r>
          </a:p>
        </p:txBody>
      </p:sp>
      <p:pic>
        <p:nvPicPr>
          <p:cNvPr id="8" name="Picture 7" descr="A picture containing outdoor, air, swimming&#10;&#10;Description automatically generated">
            <a:extLst>
              <a:ext uri="{FF2B5EF4-FFF2-40B4-BE49-F238E27FC236}">
                <a16:creationId xmlns:a16="http://schemas.microsoft.com/office/drawing/2014/main" id="{0AE97A24-738E-4A03-B3F3-E98B04FD5A8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5164" y="1312689"/>
            <a:ext cx="3261089" cy="2116311"/>
          </a:xfrm>
          <a:prstGeom prst="rect">
            <a:avLst/>
          </a:prstGeom>
        </p:spPr>
      </p:pic>
      <p:pic>
        <p:nvPicPr>
          <p:cNvPr id="10" name="Picture 9" descr="A close up of a red surface&#10;&#10;Description automatically generated with low confidence">
            <a:extLst>
              <a:ext uri="{FF2B5EF4-FFF2-40B4-BE49-F238E27FC236}">
                <a16:creationId xmlns:a16="http://schemas.microsoft.com/office/drawing/2014/main" id="{AD3C7DFC-FDC1-4BA1-9226-F44FE9DF318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91123">
            <a:off x="6520778" y="4550465"/>
            <a:ext cx="1386786" cy="1850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499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9540000" cy="1658451"/>
          </a:xfrm>
        </p:spPr>
        <p:txBody>
          <a:bodyPr/>
          <a:lstStyle/>
          <a:p>
            <a:pPr algn="l" rtl="0"/>
            <a:r>
              <a:rPr lang="ga" b="1" i="0" u="none" baseline="0"/>
              <a:t>An bhféadfadh sibh a bhfuil ag tarlú sna pictiúir seo a mhíniú?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0E4179-9DBE-446B-94B6-7E71243A4E62}"/>
              </a:ext>
            </a:extLst>
          </p:cNvPr>
          <p:cNvSpPr txBox="1"/>
          <p:nvPr/>
        </p:nvSpPr>
        <p:spPr>
          <a:xfrm>
            <a:off x="559189" y="6154169"/>
            <a:ext cx="8227759" cy="61555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 rtl="0"/>
            <a:r>
              <a:rPr lang="ga" sz="3400" b="1" i="0" u="none" baseline="0" dirty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Gníomhaíocht péireála agus roinnte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38B8584-DC97-4F80-B94A-6815B07CFB9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pic>
        <p:nvPicPr>
          <p:cNvPr id="6" name="Picture 5" descr="A rocket taking off from a launch pad&#10;&#10;Description automatically generated with low confidence">
            <a:extLst>
              <a:ext uri="{FF2B5EF4-FFF2-40B4-BE49-F238E27FC236}">
                <a16:creationId xmlns:a16="http://schemas.microsoft.com/office/drawing/2014/main" id="{68A246C0-BE4F-4E37-81C8-3B00EA1F52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3520" y="1892496"/>
            <a:ext cx="1129620" cy="1600256"/>
          </a:xfrm>
          <a:prstGeom prst="rect">
            <a:avLst/>
          </a:prstGeom>
        </p:spPr>
      </p:pic>
      <p:pic>
        <p:nvPicPr>
          <p:cNvPr id="14" name="Picture 13" descr="A group of palm trees&#10;&#10;Description automatically generated with medium confidence">
            <a:extLst>
              <a:ext uri="{FF2B5EF4-FFF2-40B4-BE49-F238E27FC236}">
                <a16:creationId xmlns:a16="http://schemas.microsoft.com/office/drawing/2014/main" id="{48FF8CA6-C730-4CA4-BDD4-3CF3075E57D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8676" y="4217364"/>
            <a:ext cx="1287607" cy="1715600"/>
          </a:xfrm>
          <a:prstGeom prst="rect">
            <a:avLst/>
          </a:prstGeom>
        </p:spPr>
      </p:pic>
      <p:pic>
        <p:nvPicPr>
          <p:cNvPr id="15" name="Picture 4" descr="Crash Test, Collision, 60 Km H, Distraction, Liability">
            <a:extLst>
              <a:ext uri="{FF2B5EF4-FFF2-40B4-BE49-F238E27FC236}">
                <a16:creationId xmlns:a16="http://schemas.microsoft.com/office/drawing/2014/main" id="{944DACAC-BDBE-447A-A698-77A5C65CC1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9190" y="4217364"/>
            <a:ext cx="1761920" cy="171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port, Soccer, Athlete, Player, Football, Game, Action">
            <a:extLst>
              <a:ext uri="{FF2B5EF4-FFF2-40B4-BE49-F238E27FC236}">
                <a16:creationId xmlns:a16="http://schemas.microsoft.com/office/drawing/2014/main" id="{A22DEA46-CDC0-4BC7-BD02-0CECB74CAA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38507" y="4217364"/>
            <a:ext cx="1287608" cy="177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Tug-Of-War, Soka Tira, Effort, Team, Sport, Set">
            <a:extLst>
              <a:ext uri="{FF2B5EF4-FFF2-40B4-BE49-F238E27FC236}">
                <a16:creationId xmlns:a16="http://schemas.microsoft.com/office/drawing/2014/main" id="{4AF9FB1E-EAC9-4042-8812-DC1DA97EE1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5869" y="4227595"/>
            <a:ext cx="2368622" cy="1776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D358A4-1F37-46F8-BA43-0C96897FE60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73"/>
          <a:stretch/>
        </p:blipFill>
        <p:spPr>
          <a:xfrm>
            <a:off x="1122112" y="1658835"/>
            <a:ext cx="1623598" cy="18800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A35FE3-998E-46B0-B414-FE30ABB9413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3458" y="1868764"/>
            <a:ext cx="1698007" cy="1653086"/>
          </a:xfrm>
          <a:prstGeom prst="rect">
            <a:avLst/>
          </a:prstGeom>
        </p:spPr>
      </p:pic>
      <p:pic>
        <p:nvPicPr>
          <p:cNvPr id="10" name="Picture 9" descr="A picture containing sky, outdoor, crane&#10;&#10;Description automatically generated">
            <a:extLst>
              <a:ext uri="{FF2B5EF4-FFF2-40B4-BE49-F238E27FC236}">
                <a16:creationId xmlns:a16="http://schemas.microsoft.com/office/drawing/2014/main" id="{F6810C28-EDCD-40D4-ACF2-4B481263836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84844" y="1863398"/>
            <a:ext cx="1779309" cy="1658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9540000" cy="860783"/>
          </a:xfrm>
        </p:spPr>
        <p:txBody>
          <a:bodyPr/>
          <a:lstStyle/>
          <a:p>
            <a:pPr algn="l" rtl="0"/>
            <a:r>
              <a:rPr lang="ga" b="1" i="0" u="none" baseline="0"/>
              <a:t>Céard atá ag tarlú anseo?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75980B6-2C88-47FF-8EEB-98F1A9AD3B15}"/>
              </a:ext>
            </a:extLst>
          </p:cNvPr>
          <p:cNvGrpSpPr/>
          <p:nvPr/>
        </p:nvGrpSpPr>
        <p:grpSpPr>
          <a:xfrm>
            <a:off x="2188671" y="1798734"/>
            <a:ext cx="4238255" cy="3625309"/>
            <a:chOff x="3241691" y="860787"/>
            <a:chExt cx="7404272" cy="549206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FDCAA4E-4782-491A-AEAE-2A6331620445}"/>
                </a:ext>
              </a:extLst>
            </p:cNvPr>
            <p:cNvCxnSpPr/>
            <p:nvPr/>
          </p:nvCxnSpPr>
          <p:spPr>
            <a:xfrm>
              <a:off x="3241691" y="4169043"/>
              <a:ext cx="638530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Arrow: Down 7">
              <a:extLst>
                <a:ext uri="{FF2B5EF4-FFF2-40B4-BE49-F238E27FC236}">
                  <a16:creationId xmlns:a16="http://schemas.microsoft.com/office/drawing/2014/main" id="{E933027C-A25B-498A-B134-786A9EEA25E7}"/>
                </a:ext>
              </a:extLst>
            </p:cNvPr>
            <p:cNvSpPr/>
            <p:nvPr/>
          </p:nvSpPr>
          <p:spPr>
            <a:xfrm>
              <a:off x="6287164" y="4799284"/>
              <a:ext cx="294357" cy="923329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ga"/>
            </a:p>
          </p:txBody>
        </p:sp>
        <p:sp>
          <p:nvSpPr>
            <p:cNvPr id="9" name="Arrow: Down 8">
              <a:extLst>
                <a:ext uri="{FF2B5EF4-FFF2-40B4-BE49-F238E27FC236}">
                  <a16:creationId xmlns:a16="http://schemas.microsoft.com/office/drawing/2014/main" id="{07CC1448-B871-4514-828F-F6DD39AFA921}"/>
                </a:ext>
              </a:extLst>
            </p:cNvPr>
            <p:cNvSpPr/>
            <p:nvPr/>
          </p:nvSpPr>
          <p:spPr>
            <a:xfrm rot="10800000">
              <a:off x="6335884" y="860787"/>
              <a:ext cx="294357" cy="923329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ga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E06CE85-42BB-4A0B-8CE5-486C0921CAB4}"/>
                </a:ext>
              </a:extLst>
            </p:cNvPr>
            <p:cNvSpPr txBox="1"/>
            <p:nvPr/>
          </p:nvSpPr>
          <p:spPr>
            <a:xfrm>
              <a:off x="6581521" y="4814200"/>
              <a:ext cx="4064442" cy="1538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ga" sz="2000" b="1" i="0" u="none" baseline="0" dirty="0"/>
                <a:t>Brúnn an domhantarraingt </a:t>
              </a:r>
              <a:endParaRPr lang="ga-IE" sz="2000" b="1" i="0" u="none" baseline="0" dirty="0"/>
            </a:p>
            <a:p>
              <a:pPr algn="ctr" rtl="0"/>
              <a:r>
                <a:rPr lang="ga" sz="2000" b="1" i="0" u="none" baseline="0" dirty="0"/>
                <a:t>síos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01F069C-9795-4D09-8212-5050EF85F9DA}"/>
                </a:ext>
              </a:extLst>
            </p:cNvPr>
            <p:cNvSpPr txBox="1"/>
            <p:nvPr/>
          </p:nvSpPr>
          <p:spPr>
            <a:xfrm>
              <a:off x="6724465" y="923331"/>
              <a:ext cx="2902527" cy="1072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ga" sz="2000" b="1" i="0" u="none" baseline="0" dirty="0"/>
                <a:t>Brúnn an </a:t>
              </a:r>
              <a:endParaRPr lang="ga-IE" sz="2000" b="1" i="0" u="none" baseline="0" dirty="0"/>
            </a:p>
            <a:p>
              <a:pPr algn="ctr" rtl="0"/>
              <a:r>
                <a:rPr lang="ga" sz="2000" b="1" i="0" u="none" baseline="0" dirty="0"/>
                <a:t>t-urlár suas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B8DF9FC-E196-4446-B9D6-52F8F71E1F9F}"/>
              </a:ext>
            </a:extLst>
          </p:cNvPr>
          <p:cNvSpPr txBox="1"/>
          <p:nvPr/>
        </p:nvSpPr>
        <p:spPr>
          <a:xfrm>
            <a:off x="2411157" y="6154680"/>
            <a:ext cx="5797686" cy="615553"/>
          </a:xfrm>
          <a:prstGeom prst="rect">
            <a:avLst/>
          </a:prstGeom>
          <a:noFill/>
        </p:spPr>
        <p:txBody>
          <a:bodyPr wrap="square" anchor="t" anchorCtr="0">
            <a:spAutoFit/>
          </a:bodyPr>
          <a:lstStyle/>
          <a:p>
            <a:pPr algn="l" rtl="0"/>
            <a:r>
              <a:rPr lang="ga" sz="3400" b="1" i="0" u="none" baseline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Tá na fórsaí COTHROM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585BC96-C9F3-4FC2-AE75-60EC94DB9F0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BA3F2E8-4FA9-4A3F-B981-022117E1650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7174" y="2418712"/>
            <a:ext cx="706476" cy="155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8650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Modh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E35BD-5EF6-9B4D-9093-4EACAF2D8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7475591" cy="4359404"/>
          </a:xfrm>
        </p:spPr>
        <p:txBody>
          <a:bodyPr>
            <a:normAutofit/>
          </a:bodyPr>
          <a:lstStyle/>
          <a:p>
            <a:pPr marL="457200" indent="-457200" algn="l" rtl="0">
              <a:buFont typeface="+mj-lt"/>
              <a:buAutoNum type="arabicPeriod"/>
            </a:pPr>
            <a:endParaRPr lang="ga" dirty="0"/>
          </a:p>
          <a:p>
            <a:pPr marL="457200" indent="-457200" algn="l" rtl="0">
              <a:buFont typeface="+mj-lt"/>
              <a:buAutoNum type="arabicPeriod"/>
            </a:pPr>
            <a:endParaRPr lang="ga" dirty="0"/>
          </a:p>
          <a:p>
            <a:pPr marL="457200" indent="-457200" algn="l" rtl="0">
              <a:buFont typeface="+mj-lt"/>
              <a:buAutoNum type="arabicPeriod"/>
            </a:pPr>
            <a:r>
              <a:rPr lang="ga" b="0" i="0" u="none" baseline="0" dirty="0"/>
              <a:t>Cuirigí uisce sa ghloine.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ga" b="0" i="0" u="none" baseline="0" dirty="0"/>
              <a:t>Cuirigí píosa cairtpháipéir ar an ngloine. 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ga" b="0" i="0" u="none" baseline="0" dirty="0"/>
              <a:t>Coinnígí bos láimhe amháin ar an gcairtpháipéar, agus casaigí an ghloine bunoscionn ar an tráidire.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ga" b="0" i="0" u="none" baseline="0" dirty="0"/>
              <a:t>Bainigí an lámh.</a:t>
            </a:r>
            <a:endParaRPr lang="ga" b="1" dirty="0">
              <a:solidFill>
                <a:srgbClr val="DA188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DF8F12-59DA-4601-A8C0-7FD0BBFAF296}"/>
              </a:ext>
            </a:extLst>
          </p:cNvPr>
          <p:cNvSpPr txBox="1"/>
          <p:nvPr/>
        </p:nvSpPr>
        <p:spPr>
          <a:xfrm>
            <a:off x="494962" y="5267255"/>
            <a:ext cx="887162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ga" sz="2800" b="1" i="0" u="none" baseline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An bhféadfadh sibh a bhfuil ag tarlú a mhíniú?</a:t>
            </a:r>
          </a:p>
          <a:p>
            <a:pPr algn="l" rtl="0"/>
            <a:r>
              <a:rPr lang="ga" sz="2800" b="1" i="0" u="none" baseline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Tá sé in am péireála agus roinnte arís!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C8BF74-B128-4CC2-AEFE-A211FF99D61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14B79C-7AD6-41D7-9FDC-E81EA6BE395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9811" y="865353"/>
            <a:ext cx="2083468" cy="1635369"/>
          </a:xfrm>
          <a:prstGeom prst="rect">
            <a:avLst/>
          </a:prstGeom>
        </p:spPr>
      </p:pic>
      <p:pic>
        <p:nvPicPr>
          <p:cNvPr id="14" name="Picture 13" descr="A picture containing person, indoor, blender&#10;&#10;Description automatically generated">
            <a:extLst>
              <a:ext uri="{FF2B5EF4-FFF2-40B4-BE49-F238E27FC236}">
                <a16:creationId xmlns:a16="http://schemas.microsoft.com/office/drawing/2014/main" id="{48C399C2-87DC-4A72-B0D2-AD58C80A0B0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2267" y="933970"/>
            <a:ext cx="1757167" cy="2008089"/>
          </a:xfrm>
          <a:prstGeom prst="rect">
            <a:avLst/>
          </a:prstGeom>
        </p:spPr>
      </p:pic>
      <p:pic>
        <p:nvPicPr>
          <p:cNvPr id="16" name="Picture 15" descr="A picture containing person, wall, indoor&#10;&#10;Description automatically generated">
            <a:extLst>
              <a:ext uri="{FF2B5EF4-FFF2-40B4-BE49-F238E27FC236}">
                <a16:creationId xmlns:a16="http://schemas.microsoft.com/office/drawing/2014/main" id="{01EAAAF2-DC00-4497-BC8F-B66AB4D21CE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2267" y="3032613"/>
            <a:ext cx="1897501" cy="214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381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270" y="447908"/>
            <a:ext cx="4642189" cy="530590"/>
          </a:xfrm>
        </p:spPr>
        <p:txBody>
          <a:bodyPr>
            <a:noAutofit/>
          </a:bodyPr>
          <a:lstStyle/>
          <a:p>
            <a:pPr algn="l" rtl="0"/>
            <a:r>
              <a:rPr lang="ga" sz="2800" b="1" i="0" u="none" baseline="0" dirty="0"/>
              <a:t>Céard é an nasc idir é seo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E15DB0-7A30-4482-95F1-244E12B02B6E}"/>
              </a:ext>
            </a:extLst>
          </p:cNvPr>
          <p:cNvSpPr txBox="1"/>
          <p:nvPr/>
        </p:nvSpPr>
        <p:spPr>
          <a:xfrm>
            <a:off x="6487886" y="400938"/>
            <a:ext cx="23393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ga" sz="2800" b="1" i="0" u="none" baseline="0" dirty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agus é seo?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4C18F55-57DB-47E6-8AEA-5857CD793181}"/>
              </a:ext>
            </a:extLst>
          </p:cNvPr>
          <p:cNvSpPr/>
          <p:nvPr/>
        </p:nvSpPr>
        <p:spPr>
          <a:xfrm>
            <a:off x="383555" y="3383427"/>
            <a:ext cx="7411003" cy="1046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ga" sz="2200" b="0" i="0" u="none" baseline="0" dirty="0">
                <a:latin typeface="Century Gothic" panose="020B0502020202020204" pitchFamily="34" charset="0"/>
              </a:rPr>
              <a:t>Cé na fórsaí atá ag gníomhú ar an gcairtpháipéar? </a:t>
            </a:r>
          </a:p>
          <a:p>
            <a:endParaRPr lang="ga" dirty="0">
              <a:latin typeface="Century Gothic" panose="020B0502020202020204" pitchFamily="34" charset="0"/>
            </a:endParaRPr>
          </a:p>
          <a:p>
            <a:pPr algn="l" rtl="0"/>
            <a:r>
              <a:rPr lang="ga" sz="2200" b="0" i="0" u="none" baseline="0" dirty="0">
                <a:latin typeface="Century Gothic" panose="020B0502020202020204" pitchFamily="34" charset="0"/>
              </a:rPr>
              <a:t>Cé na háiteanna a bhfuil na fórsaí ag gníomhú? </a:t>
            </a:r>
            <a:endParaRPr lang="ga" sz="2200" dirty="0">
              <a:latin typeface="Century Gothic" panose="020B0502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2141DB5-0CCC-4BF4-96C7-42E0658571A8}"/>
              </a:ext>
            </a:extLst>
          </p:cNvPr>
          <p:cNvSpPr/>
          <p:nvPr/>
        </p:nvSpPr>
        <p:spPr>
          <a:xfrm>
            <a:off x="357585" y="2375146"/>
            <a:ext cx="551199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ga" sz="2200" b="0" i="0" u="none" baseline="0" dirty="0">
                <a:latin typeface="Century Gothic" panose="020B0502020202020204" pitchFamily="34" charset="0"/>
              </a:rPr>
              <a:t>Céard atá ag tarlú sa dá phictiúr? </a:t>
            </a:r>
            <a:endParaRPr lang="ga" sz="2200" dirty="0">
              <a:latin typeface="Century Gothic" panose="020B0502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1B2A58B-4E5D-4BC4-818A-6A76D21454FB}"/>
              </a:ext>
            </a:extLst>
          </p:cNvPr>
          <p:cNvSpPr/>
          <p:nvPr/>
        </p:nvSpPr>
        <p:spPr>
          <a:xfrm>
            <a:off x="383555" y="2854869"/>
            <a:ext cx="435728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ga" sz="2200" b="0" i="0" u="none" baseline="0" dirty="0">
                <a:latin typeface="Century Gothic" panose="020B0502020202020204" pitchFamily="34" charset="0"/>
              </a:rPr>
              <a:t>Cé na difríochtaí atá eatarthu? </a:t>
            </a:r>
            <a:endParaRPr lang="ga" sz="2200" dirty="0">
              <a:latin typeface="Century Gothic" panose="020B0502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FA1B694-3CAB-4B20-B754-9E07C1944707}"/>
              </a:ext>
            </a:extLst>
          </p:cNvPr>
          <p:cNvSpPr txBox="1"/>
          <p:nvPr/>
        </p:nvSpPr>
        <p:spPr>
          <a:xfrm>
            <a:off x="227899" y="4605821"/>
            <a:ext cx="8515507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ga" sz="2800" b="1" i="0" u="none" baseline="0" dirty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Déanaigí turgnaimh le méideanna difriúla uisce sa ghloine </a:t>
            </a:r>
            <a:br>
              <a:rPr lang="ga" sz="3400" b="1" dirty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</a:br>
            <a:endParaRPr lang="ga" sz="1600" b="1" dirty="0">
              <a:solidFill>
                <a:srgbClr val="DA1884"/>
              </a:solidFill>
              <a:latin typeface="Century Gothic" panose="020B0502020202020204" pitchFamily="34" charset="0"/>
              <a:ea typeface="+mj-ea"/>
              <a:cs typeface="+mj-cs"/>
            </a:endParaRPr>
          </a:p>
          <a:p>
            <a:pPr algn="l" rtl="0"/>
            <a:r>
              <a:rPr lang="ga" sz="2200" b="0" i="0" u="none" baseline="0" dirty="0">
                <a:latin typeface="Century Gothic" panose="020B0502020202020204" pitchFamily="34" charset="0"/>
              </a:rPr>
              <a:t>An bhfuil aon difríocht ann? </a:t>
            </a:r>
          </a:p>
          <a:p>
            <a:pPr algn="l" rtl="0"/>
            <a:br>
              <a:rPr lang="ga" sz="1600" dirty="0">
                <a:latin typeface="Century Gothic" panose="020B0502020202020204" pitchFamily="34" charset="0"/>
              </a:rPr>
            </a:br>
            <a:r>
              <a:rPr lang="ga" sz="2200" b="0" i="0" u="none" baseline="0" dirty="0">
                <a:latin typeface="Century Gothic" panose="020B0502020202020204" pitchFamily="34" charset="0"/>
              </a:rPr>
              <a:t>An bhféadfadh sibh bhur mbreathnuithe a mhíniú?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DBA4503-6D4B-425D-BFEF-A86C2BCD5D3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pic>
        <p:nvPicPr>
          <p:cNvPr id="4" name="Picture 3" descr="A picture containing person, indoor, glass&#10;&#10;Description automatically generated">
            <a:extLst>
              <a:ext uri="{FF2B5EF4-FFF2-40B4-BE49-F238E27FC236}">
                <a16:creationId xmlns:a16="http://schemas.microsoft.com/office/drawing/2014/main" id="{A73594C5-7B12-4357-BDDF-BEBB8949059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5459" y="431998"/>
            <a:ext cx="1422427" cy="1625464"/>
          </a:xfrm>
          <a:prstGeom prst="rect">
            <a:avLst/>
          </a:prstGeom>
        </p:spPr>
      </p:pic>
      <p:pic>
        <p:nvPicPr>
          <p:cNvPr id="6" name="Picture 5" descr="A picture containing indoor, person, light&#10;&#10;Description automatically generated">
            <a:extLst>
              <a:ext uri="{FF2B5EF4-FFF2-40B4-BE49-F238E27FC236}">
                <a16:creationId xmlns:a16="http://schemas.microsoft.com/office/drawing/2014/main" id="{F2A06C2A-7EF6-483B-BF29-E9A17CEF54E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3406" y="407691"/>
            <a:ext cx="1302087" cy="150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558</Words>
  <Application>Microsoft Office PowerPoint</Application>
  <PresentationFormat>Widescreen</PresentationFormat>
  <Paragraphs>70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Century Gothic</vt:lpstr>
      <vt:lpstr>Office Theme</vt:lpstr>
      <vt:lpstr>Iniúchtaí eolaíochta na bunscoile https://rsc.li/3lMmSER   </vt:lpstr>
      <vt:lpstr>An buidéal frith-dhomhantarraingthe</vt:lpstr>
      <vt:lpstr>Cuspóirí foghlama</vt:lpstr>
      <vt:lpstr>Foclóir áisiúil</vt:lpstr>
      <vt:lpstr>Foclóir áisiúil</vt:lpstr>
      <vt:lpstr>An bhféadfadh sibh a bhfuil ag tarlú sna pictiúir seo a mhíniú?</vt:lpstr>
      <vt:lpstr>Céard atá ag tarlú anseo?</vt:lpstr>
      <vt:lpstr>Modh </vt:lpstr>
      <vt:lpstr>Céard é an nasc idir é seo</vt:lpstr>
      <vt:lpstr>Meastóireacht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 buidéal frith-dhomhantarraingthe: sleamhnáin don seomra ranga</dc:title>
  <dc:subject>Dírítear sa turgnamh seo ar an gcaoi ar féidir leis an aerbhrú an domhantarraingt a shárú.</dc:subject>
  <dc:creator>Melinda Welch</dc:creator>
  <cp:keywords>Primary science, air pressure, investigation</cp:keywords>
  <cp:lastModifiedBy>Chloe Francis</cp:lastModifiedBy>
  <cp:revision>272</cp:revision>
  <dcterms:created xsi:type="dcterms:W3CDTF">2021-04-13T16:26:00Z</dcterms:created>
  <dcterms:modified xsi:type="dcterms:W3CDTF">2021-08-20T14:19:49Z</dcterms:modified>
</cp:coreProperties>
</file>