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65" r:id="rId4"/>
    <p:sldId id="266" r:id="rId5"/>
    <p:sldId id="267" r:id="rId6"/>
    <p:sldId id="268" r:id="rId7"/>
    <p:sldId id="269" r:id="rId8"/>
    <p:sldId id="271" r:id="rId9"/>
    <p:sldId id="27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1884"/>
    <a:srgbClr val="FC4C02"/>
    <a:srgbClr val="FF9E1B"/>
    <a:srgbClr val="991E66"/>
    <a:srgbClr val="006F62"/>
    <a:srgbClr val="48A9C5"/>
    <a:srgbClr val="6F2C91"/>
    <a:srgbClr val="84AD40"/>
    <a:srgbClr val="45A5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22" autoAdjust="0"/>
    <p:restoredTop sz="94151" autoAdjust="0"/>
  </p:normalViewPr>
  <p:slideViewPr>
    <p:cSldViewPr snapToGrid="0" snapToObjects="1">
      <p:cViewPr varScale="1">
        <p:scale>
          <a:sx n="107" d="100"/>
          <a:sy n="107" d="100"/>
        </p:scale>
        <p:origin x="63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5F687E-07CA-4A7F-937D-D22813FDDFB3}" type="datetimeFigureOut">
              <a:rPr lang="en-GB" smtClean="0"/>
              <a:t>24/06/2021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D51CDB-4DBD-4C16-8856-2C424A9839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1291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D51CDB-4DBD-4C16-8856-2C424A98398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2460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ries 1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E4440F-4AA3-FF49-81FC-87C4FB87A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Racing liquids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B2E660-E01F-9449-8905-216C15F03D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B1A029-DBE0-DA48-A232-C05541537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3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05748D-2502-CF4F-ADC7-D8F86F34D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Sustainability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C994AB-CD2D-B74B-A990-C91DDCF5DE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5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ies 3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EF7362-CDAE-3A4C-B5F4-1272C475C0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59336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250808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429337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Series 4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166DB9-2D78-1940-9DC5-ACA6C312E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(To be determined)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FC4C0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9B551D-2BE3-BE4D-BA2D-767B2F1013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1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ries 4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E6BD84-B7A7-8344-9CD2-B59464610B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83779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1042035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417B0-4582-3E44-8FF7-2E22092C58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FC4C0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722756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14DF-4CB8-7246-8732-59BD7244E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61292-047D-BD42-BB7C-A04CC627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43F09-9507-2C4F-A295-2057163E1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902F6-871E-9246-B174-71DB6309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59D3F-3B4E-AF4B-802C-21A7EDD3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66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0F6A-370C-CB48-BE91-949E07CA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CC0BD-739B-9E40-9FB4-5AFFFAFF1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79CAD-EF2C-9341-8D52-EB55425F2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85104-9009-DE41-AB2F-1400919B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6BDB5B-A79E-824C-BBA6-6324C520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2826B-E143-0744-BB1D-367776B6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6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1 title 2-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4AD2116-FD9D-CC47-8FD7-656788D5E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236021"/>
            <a:ext cx="5728569" cy="135893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Fire extinguisher</a:t>
            </a:r>
          </a:p>
          <a:p>
            <a:r>
              <a:rPr lang="en-GB" dirty="0"/>
              <a:t>experiment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BAA71B-C8C5-0044-B6F6-4F1BC7563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D1B154-0491-B449-9FB0-FFD90BBF5F4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6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9035-CE48-A74E-BB30-5CFDEC9D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2BA8D-3CCC-D349-A9B5-36F85733A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2277D6-5E2E-8544-83FA-81CD1F9C8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F78DE-5CBC-1249-AFC4-A38658BB1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F2CFBC-FCDF-A74C-948C-43D53F245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C100A-3231-A84B-8F17-0D79862C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0E5AAF-B5C5-F14D-B70A-5A25488B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4D52B-46F2-CA42-8375-20B52DF9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9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34E8B-1427-9848-BA35-E1A962469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B0BB2-C9F7-CA48-B48A-9775FDE5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FB2BF-0017-0A41-9235-610E1C991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1DAA1-DFFC-384C-913F-7A7846A0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56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19EB5E-873C-D743-A09C-1EE93DFC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966030-EEC7-8F4B-9365-6E7BC5EFE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55700-9005-ED49-8CFD-28315B2C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57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BF48-6D55-C540-A2D9-5DABE10B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BE94E-4FCF-9B41-88B9-181D15256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16BAA-861F-7E4C-885C-E27F7DA47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1D5B1-A99B-E548-99FB-2F4E3E218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E8105-9252-D846-BF1B-988BBF691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A4546-7FDD-0440-AA1B-A3DD8ECB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764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4BEB6-27DF-D045-89EC-B391BB53A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92ED5-737D-F14D-9FC4-D342DB9E1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BFD161-A999-D24A-8A19-FC0ECDC48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F7D5E-C507-554B-A1ED-4B9CA839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D2D1C-EFF0-1D49-9E10-FF6861BF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F1B2E-6903-1449-89C9-10456A61A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52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989D-858B-C943-BB0A-6B4E40F6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79284-7CD6-1D47-B997-DF1474EAE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5802F-B396-F345-AA6A-D921630AB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5F27-DBBA-3D4A-88D1-21B6ECE66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083E9-0B8A-354F-9E5C-06591DF83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326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719DF-B196-AF4B-91BC-8F0FE2918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4E535-340B-C647-B2CF-DF8DC5A4B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618F3-4268-EA47-BDA0-4F86A036F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44047-EDB4-3B44-A48F-C532E7433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EFAFC-8600-4F43-AB6A-BF5246736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9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1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18FAEF5-B0DA-5043-A360-71A3F0DD04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2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1795D-3702-9840-97CA-BEB02D45D1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Science careers for primary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E316A1-68FA-2044-8AF3-E5DFE2757D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ries 2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A58B7E-E4EE-B442-8D2D-7EDB7C82599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48A9C5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1" r:id="rId4"/>
    <p:sldLayoutId id="2147483667" r:id="rId5"/>
    <p:sldLayoutId id="2147483661" r:id="rId6"/>
    <p:sldLayoutId id="2147483662" r:id="rId7"/>
    <p:sldLayoutId id="2147483672" r:id="rId8"/>
    <p:sldLayoutId id="2147483668" r:id="rId9"/>
    <p:sldLayoutId id="2147483663" r:id="rId10"/>
    <p:sldLayoutId id="2147483664" r:id="rId11"/>
    <p:sldLayoutId id="2147483673" r:id="rId12"/>
    <p:sldLayoutId id="2147483669" r:id="rId13"/>
    <p:sldLayoutId id="2147483665" r:id="rId14"/>
    <p:sldLayoutId id="2147483666" r:id="rId15"/>
    <p:sldLayoutId id="2147483674" r:id="rId16"/>
    <p:sldLayoutId id="2147483670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rsc.li/3q3AtYf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thefoodgeek.com/blog/2008/5/11/diet-coke-floats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CC04C-3614-F943-80FE-7697E6A7AA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sz="2200" dirty="0"/>
              <a:t>Primary science investigations</a:t>
            </a:r>
            <a:br>
              <a:rPr lang="en-GB" dirty="0"/>
            </a:br>
            <a:r>
              <a:rPr lang="en-GB" sz="1800" b="0" dirty="0">
                <a:hlinkClick r:id="rId2"/>
              </a:rPr>
              <a:t>rsc.li/3q3AtYf</a:t>
            </a:r>
            <a:br>
              <a:rPr lang="en-GB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E2473-BCD1-AE4B-9505-EFBB7A4ED9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Heavy sugar</a:t>
            </a:r>
          </a:p>
        </p:txBody>
      </p:sp>
    </p:spTree>
    <p:extLst>
      <p:ext uri="{BB962C8B-B14F-4D97-AF65-F5344CB8AC3E}">
        <p14:creationId xmlns:p14="http://schemas.microsoft.com/office/powerpoint/2010/main" val="3520819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6A189-5B9D-3B4C-AE28-0BB2A37FB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Heavy sugar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91F83-42F0-EC41-8DC5-2424DF6DB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6108" y="2397473"/>
            <a:ext cx="4304716" cy="2351368"/>
          </a:xfrm>
        </p:spPr>
        <p:txBody>
          <a:bodyPr/>
          <a:lstStyle/>
          <a:p>
            <a:r>
              <a:rPr lang="en-US" b="1" dirty="0"/>
              <a:t>We will be:</a:t>
            </a:r>
          </a:p>
          <a:p>
            <a:r>
              <a:rPr lang="en-US" dirty="0"/>
              <a:t>Exploring floating and sinking to understand how much sugar there is in soft drinks.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75000B-684C-5748-937C-4DF0C117A23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6" name="Picture 5" descr="A picture containing indoor, beverage, container, plastic&#10;&#10;Description automatically generated">
            <a:extLst>
              <a:ext uri="{FF2B5EF4-FFF2-40B4-BE49-F238E27FC236}">
                <a16:creationId xmlns:a16="http://schemas.microsoft.com/office/drawing/2014/main" id="{76352079-AAF1-4B29-BBE0-466745B67F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62676" y="1632243"/>
            <a:ext cx="3122842" cy="3341409"/>
          </a:xfrm>
          <a:prstGeom prst="rect">
            <a:avLst/>
          </a:prstGeom>
          <a:ln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3857276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E5EC60-7CC6-CB4D-A6E7-978B3EC19A9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A8906B-F224-FB40-97D4-60AB1FD0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938DC-E51C-344C-BB10-2AE3BEB6D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03031"/>
            <a:ext cx="9540000" cy="48369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DA1884"/>
                </a:solidFill>
              </a:rPr>
              <a:t>Understanding</a:t>
            </a:r>
            <a:endParaRPr lang="en-US" dirty="0"/>
          </a:p>
          <a:p>
            <a:r>
              <a:rPr lang="en-US" dirty="0"/>
              <a:t>I understand why some objects float whilst others sink.</a:t>
            </a:r>
          </a:p>
          <a:p>
            <a:r>
              <a:rPr lang="en-US" dirty="0"/>
              <a:t>I know that mass is a measure of how much matter an object contains and is measured in grams.</a:t>
            </a:r>
          </a:p>
          <a:p>
            <a:r>
              <a:rPr lang="en-US" dirty="0"/>
              <a:t>I know that density is a measure of the amount of mass in a certain volume.</a:t>
            </a:r>
          </a:p>
          <a:p>
            <a:r>
              <a:rPr lang="en-US" dirty="0"/>
              <a:t>I understand how sugar can affect health.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b="1" dirty="0">
                <a:solidFill>
                  <a:srgbClr val="DA1884"/>
                </a:solidFill>
              </a:rPr>
              <a:t>Enquiry skills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 can make predictions and observations.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 can evaluate an investigation.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56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Useful vocabulary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4547242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DA1884"/>
                </a:solidFill>
              </a:rPr>
              <a:t>Dissolve:</a:t>
            </a:r>
            <a:r>
              <a:rPr lang="en-US" dirty="0"/>
              <a:t> to mix a substance with a liquid so that this substance is no longer visible.</a:t>
            </a:r>
            <a:br>
              <a:rPr lang="en-US" dirty="0"/>
            </a:br>
            <a:r>
              <a:rPr lang="en-US" dirty="0"/>
              <a:t>Can you think of an example of dissolving?</a:t>
            </a:r>
          </a:p>
          <a:p>
            <a:r>
              <a:rPr lang="en-US" b="1" dirty="0">
                <a:solidFill>
                  <a:srgbClr val="DA1884"/>
                </a:solidFill>
              </a:rPr>
              <a:t>Solvent: </a:t>
            </a:r>
            <a:r>
              <a:rPr lang="en-US" dirty="0"/>
              <a:t>a liquid that can dissolve another material.</a:t>
            </a:r>
            <a:br>
              <a:rPr lang="en-US" dirty="0"/>
            </a:br>
            <a:r>
              <a:rPr lang="en-US" dirty="0"/>
              <a:t>Can you think of a liquid that is a solvent?</a:t>
            </a:r>
          </a:p>
          <a:p>
            <a:r>
              <a:rPr lang="en-US" b="1" dirty="0">
                <a:solidFill>
                  <a:srgbClr val="DA1884"/>
                </a:solidFill>
              </a:rPr>
              <a:t>Solute: </a:t>
            </a:r>
            <a:r>
              <a:rPr lang="en-US" dirty="0"/>
              <a:t>a material that can be dissolved. </a:t>
            </a:r>
            <a:br>
              <a:rPr lang="en-US" dirty="0"/>
            </a:br>
            <a:r>
              <a:rPr lang="en-US" dirty="0"/>
              <a:t>Can you think of a substance that dissolves in water?</a:t>
            </a:r>
          </a:p>
          <a:p>
            <a:r>
              <a:rPr lang="en-US" b="1" dirty="0">
                <a:solidFill>
                  <a:srgbClr val="DA1884"/>
                </a:solidFill>
              </a:rPr>
              <a:t>Soluble:</a:t>
            </a:r>
            <a:r>
              <a:rPr lang="en-US" dirty="0"/>
              <a:t> able to be dissolved in a solvent. Sugar is soluble in water.</a:t>
            </a:r>
          </a:p>
          <a:p>
            <a:r>
              <a:rPr lang="en-US" b="1" dirty="0">
                <a:solidFill>
                  <a:srgbClr val="DA1884"/>
                </a:solidFill>
              </a:rPr>
              <a:t>Density:</a:t>
            </a:r>
            <a:r>
              <a:rPr lang="en-US" dirty="0"/>
              <a:t> a measure of mass in a certain volume.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BED7EB-FA77-4F4B-8907-097D801C1FE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6170" y="1032220"/>
            <a:ext cx="1679530" cy="2217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93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7F2D9-3A23-B748-A87A-58BA0608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Method: comparing ordinary and diet colas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E35BD-5EF6-9B4D-9093-4EACAF2D8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2622189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Place the two cans in the tank of water.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What do you observe happening? Try to explain what you see.</a:t>
            </a:r>
          </a:p>
          <a:p>
            <a:pPr marL="0" indent="0">
              <a:buNone/>
            </a:pPr>
            <a:r>
              <a:rPr lang="en-US" dirty="0"/>
              <a:t>Think about how we can find out the differences between the cans.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B59D58-1D34-F84F-877F-B654091E547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218" y="4506581"/>
            <a:ext cx="1460500" cy="2133600"/>
          </a:xfrm>
          <a:prstGeom prst="rect">
            <a:avLst/>
          </a:prstGeom>
        </p:spPr>
      </p:pic>
      <p:pic>
        <p:nvPicPr>
          <p:cNvPr id="7" name="Picture 6" descr="A picture containing cup, beverage, soft drink&#10;&#10;Description automatically generated">
            <a:extLst>
              <a:ext uri="{FF2B5EF4-FFF2-40B4-BE49-F238E27FC236}">
                <a16:creationId xmlns:a16="http://schemas.microsoft.com/office/drawing/2014/main" id="{066F8A67-218A-49DC-A8A2-CDAEE2DDAE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4013" y="3146493"/>
            <a:ext cx="3071973" cy="3171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5699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20CC1-8B23-C94F-BED2-E4981A6F0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Method: finding the sugar content of ‘ordinary’ cola</a:t>
            </a:r>
            <a:br>
              <a:rPr lang="en-US" dirty="0"/>
            </a:br>
            <a:endParaRPr lang="en-US" sz="2400" b="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AF26-C618-0F40-8825-4CF7B0C6F0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367" y="1580494"/>
            <a:ext cx="9540000" cy="3697011"/>
          </a:xfrm>
        </p:spPr>
        <p:txBody>
          <a:bodyPr>
            <a:normAutofit/>
          </a:bodyPr>
          <a:lstStyle/>
          <a:p>
            <a:pPr marL="457200" indent="-457200"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en-US" dirty="0"/>
              <a:t>Balance a plastic cup over the diet cola. Can you predict how many teaspoons of sugar need to be added until it floats at the same level as the ‘ordinary’ cola?</a:t>
            </a:r>
          </a:p>
          <a:p>
            <a:pPr marL="457200" indent="-457200"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en-US" dirty="0"/>
              <a:t>Observe closely and count the </a:t>
            </a:r>
            <a:r>
              <a:rPr lang="en-US" dirty="0" err="1"/>
              <a:t>spoonfuls</a:t>
            </a:r>
            <a:r>
              <a:rPr lang="en-US" dirty="0"/>
              <a:t> as you add sugar to the plastic cup – this is a measure of the amount of sugar in a can of ‘ordinary’ cola.</a:t>
            </a:r>
          </a:p>
          <a:p>
            <a:pPr marL="457200" indent="-457200"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en-US" dirty="0"/>
              <a:t>Use nutrition labels on other soft drinks to find out their sugar content.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9A4AC5-8C45-7F4E-B258-CE1BC6E7695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9413" y="4628501"/>
            <a:ext cx="1022598" cy="2038998"/>
          </a:xfrm>
          <a:prstGeom prst="rect">
            <a:avLst/>
          </a:prstGeom>
        </p:spPr>
      </p:pic>
      <p:pic>
        <p:nvPicPr>
          <p:cNvPr id="6" name="Picture 5" descr="A picture containing tableware&#10;&#10;Description automatically generated">
            <a:extLst>
              <a:ext uri="{FF2B5EF4-FFF2-40B4-BE49-F238E27FC236}">
                <a16:creationId xmlns:a16="http://schemas.microsoft.com/office/drawing/2014/main" id="{8CC40F8F-FF43-4B80-AC79-C7397453D2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25848" y="4839317"/>
            <a:ext cx="3168304" cy="1848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2073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6E97FDD-6BDF-1346-8E58-F66FACC773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7046" y="4628499"/>
            <a:ext cx="1124965" cy="2038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90FBC4-E5A0-2B4E-B667-B01B476E9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Discussing our experiment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E104D-68A1-6645-85D4-0A6FDB0CC1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3368499"/>
          </a:xfrm>
        </p:spPr>
        <p:txBody>
          <a:bodyPr/>
          <a:lstStyle/>
          <a:p>
            <a:r>
              <a:rPr lang="en-US" dirty="0"/>
              <a:t>What are the differences between cans of ordinary and diet cola?</a:t>
            </a:r>
          </a:p>
          <a:p>
            <a:r>
              <a:rPr lang="en-US" dirty="0"/>
              <a:t>How do we know they are different?</a:t>
            </a:r>
          </a:p>
          <a:p>
            <a:r>
              <a:rPr lang="en-US" dirty="0"/>
              <a:t>What are the similarities between the cans?</a:t>
            </a:r>
          </a:p>
          <a:p>
            <a:r>
              <a:rPr lang="en-US" dirty="0"/>
              <a:t>Why does the diet drink float whilst the ordinary drink sinks?</a:t>
            </a:r>
          </a:p>
          <a:p>
            <a:r>
              <a:rPr lang="en-US" dirty="0"/>
              <a:t>Why should we care about sugar in our drinks?</a:t>
            </a:r>
          </a:p>
        </p:txBody>
      </p:sp>
    </p:spTree>
    <p:extLst>
      <p:ext uri="{BB962C8B-B14F-4D97-AF65-F5344CB8AC3E}">
        <p14:creationId xmlns:p14="http://schemas.microsoft.com/office/powerpoint/2010/main" val="2358539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7">
            <a:extLst>
              <a:ext uri="{FF2B5EF4-FFF2-40B4-BE49-F238E27FC236}">
                <a16:creationId xmlns:a16="http://schemas.microsoft.com/office/drawing/2014/main" id="{7660F3C8-1361-4052-85EE-CF29292025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114" y="5003277"/>
            <a:ext cx="7962471" cy="18547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336C445-97F1-5949-BD1E-E9AC5E26777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28498"/>
            <a:ext cx="927376" cy="2038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FAD2F2-EE1D-F343-A2C5-DA71AF7F8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5EE6A-5643-2447-A449-DF5E3502C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156837"/>
            <a:ext cx="9980738" cy="5598000"/>
          </a:xfrm>
        </p:spPr>
        <p:txBody>
          <a:bodyPr/>
          <a:lstStyle/>
          <a:p>
            <a:r>
              <a:rPr lang="en-US" sz="2000" dirty="0"/>
              <a:t>How do you feel about our </a:t>
            </a:r>
            <a:r>
              <a:rPr lang="en-US" sz="2000" b="1" dirty="0">
                <a:solidFill>
                  <a:srgbClr val="DA1884"/>
                </a:solidFill>
              </a:rPr>
              <a:t>learning objectives </a:t>
            </a:r>
            <a:r>
              <a:rPr lang="en-US" sz="2000" dirty="0"/>
              <a:t>today?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I understand why some objects float whilst others sink.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I know that mass is a measure of how much matter an object contains and is measured in grams.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I know that density is a measure of the amount of mass in a certain volume.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I understand how sugar can affect health.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ea typeface="Calibri" panose="020F0502020204030204" pitchFamily="34" charset="0"/>
                <a:cs typeface="Times New Roman" panose="02020603050405020304" pitchFamily="18" charset="0"/>
              </a:rPr>
              <a:t>I can make predictions and observations.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ea typeface="Calibri" panose="020F0502020204030204" pitchFamily="34" charset="0"/>
                <a:cs typeface="Times New Roman" panose="02020603050405020304" pitchFamily="18" charset="0"/>
              </a:rPr>
              <a:t>I can evaluate an investigation.</a:t>
            </a:r>
          </a:p>
          <a:p>
            <a:pPr>
              <a:lnSpc>
                <a:spcPct val="107000"/>
              </a:lnSpc>
            </a:pPr>
            <a:r>
              <a:rPr lang="en-GB" sz="2000" dirty="0"/>
              <a:t>If you feel confident that you can, show your teacher 5 fingers, or show 1 if you feel that you need to chat through the lesson again.</a:t>
            </a:r>
          </a:p>
          <a:p>
            <a:pPr>
              <a:lnSpc>
                <a:spcPct val="107000"/>
              </a:lnSpc>
            </a:pP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28981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>
            <a:extLst>
              <a:ext uri="{FF2B5EF4-FFF2-40B4-BE49-F238E27FC236}">
                <a16:creationId xmlns:a16="http://schemas.microsoft.com/office/drawing/2014/main" id="{939E9279-BB92-4E18-93BF-E4D6A86A2D2F}"/>
              </a:ext>
            </a:extLst>
          </p:cNvPr>
          <p:cNvSpPr>
            <a:spLocks noGrp="1"/>
          </p:cNvSpPr>
          <p:nvPr/>
        </p:nvSpPr>
        <p:spPr>
          <a:xfrm>
            <a:off x="0" y="3343003"/>
            <a:ext cx="12192000" cy="352044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50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dirty="0"/>
              <a:t>   Acknowledgements</a:t>
            </a:r>
          </a:p>
          <a:p>
            <a:endParaRPr lang="en-GB" sz="3600" dirty="0"/>
          </a:p>
          <a:p>
            <a:endParaRPr lang="en-GB" sz="1800" dirty="0"/>
          </a:p>
          <a:p>
            <a:r>
              <a:rPr lang="en-GB" sz="1800" dirty="0"/>
              <a:t> </a:t>
            </a:r>
          </a:p>
          <a:p>
            <a:endParaRPr lang="en-GB" sz="1800" dirty="0"/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CDFEAAA-6B1C-4962-9A55-E0A591074C8C}"/>
              </a:ext>
            </a:extLst>
          </p:cNvPr>
          <p:cNvSpPr txBox="1"/>
          <p:nvPr/>
        </p:nvSpPr>
        <p:spPr>
          <a:xfrm>
            <a:off x="303245" y="4087560"/>
            <a:ext cx="1115008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Century Gothic" panose="020B0502020202020204" pitchFamily="34" charset="0"/>
              </a:rPr>
              <a:t>Slide 2: image © Royal Society of Chemistry</a:t>
            </a:r>
          </a:p>
          <a:p>
            <a:r>
              <a:rPr lang="en-GB" dirty="0">
                <a:latin typeface="Century Gothic" panose="020B0502020202020204" pitchFamily="34" charset="0"/>
              </a:rPr>
              <a:t>Slide 4: image © Phil Lenoir/Shutterstock</a:t>
            </a:r>
          </a:p>
          <a:p>
            <a:r>
              <a:rPr lang="en-GB" dirty="0">
                <a:latin typeface="Century Gothic" panose="020B0502020202020204" pitchFamily="34" charset="0"/>
              </a:rPr>
              <a:t>Slide 5: image © Sheila Fitzgerald/Shutterstock</a:t>
            </a:r>
          </a:p>
          <a:p>
            <a:r>
              <a:rPr lang="en-GB" dirty="0">
                <a:latin typeface="Century Gothic" panose="020B0502020202020204" pitchFamily="34" charset="0"/>
              </a:rPr>
              <a:t>Slide 6: image © Dennis Jacobsen/Shutterstock</a:t>
            </a:r>
          </a:p>
          <a:p>
            <a:r>
              <a:rPr lang="en-GB" dirty="0">
                <a:latin typeface="Century Gothic" panose="020B0502020202020204" pitchFamily="34" charset="0"/>
              </a:rPr>
              <a:t>Slide 8: image © </a:t>
            </a:r>
            <a:r>
              <a:rPr lang="en-GB" dirty="0" err="1">
                <a:latin typeface="Century Gothic" panose="020B0502020202020204" pitchFamily="34" charset="0"/>
              </a:rPr>
              <a:t>Sichonl</a:t>
            </a:r>
            <a:r>
              <a:rPr lang="en-GB" dirty="0">
                <a:latin typeface="Century Gothic" panose="020B0502020202020204" pitchFamily="34" charset="0"/>
              </a:rPr>
              <a:t>/Shutterstock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50894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553</Words>
  <Application>Microsoft Office PowerPoint</Application>
  <PresentationFormat>Widescreen</PresentationFormat>
  <Paragraphs>56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Century Gothic</vt:lpstr>
      <vt:lpstr>Office Theme</vt:lpstr>
      <vt:lpstr>Primary science investigations rsc.li/3q3AtYf </vt:lpstr>
      <vt:lpstr>Heavy sugar</vt:lpstr>
      <vt:lpstr>Learning objectives</vt:lpstr>
      <vt:lpstr>Useful vocabulary</vt:lpstr>
      <vt:lpstr>Method: comparing ordinary and diet colas</vt:lpstr>
      <vt:lpstr>Method: finding the sugar content of ‘ordinary’ cola </vt:lpstr>
      <vt:lpstr>Discussing our experiment</vt:lpstr>
      <vt:lpstr>Evaluation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Heavy sugar_primary science investigation_powerpoint</dc:title>
  <dc:subject>Use this powerpoint to help you carry out the heavy sugar investigation</dc:subject>
  <dc:creator>Melinda Welch</dc:creator>
  <cp:keywords>Primary science experiment_investigation_mass_density_sugar</cp:keywords>
  <cp:lastModifiedBy>Juliet Kennard</cp:lastModifiedBy>
  <cp:revision>241</cp:revision>
  <dcterms:created xsi:type="dcterms:W3CDTF">2021-04-13T16:26:00Z</dcterms:created>
  <dcterms:modified xsi:type="dcterms:W3CDTF">2021-06-24T09:45:16Z</dcterms:modified>
  <cp:category>Royal Society of Chemistry</cp:category>
</cp:coreProperties>
</file>