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23"/>
  </p:notesMasterIdLst>
  <p:handoutMasterIdLst>
    <p:handoutMasterId r:id="rId24"/>
  </p:handoutMasterIdLst>
  <p:sldIdLst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0ED"/>
    <a:srgbClr val="FFFF00"/>
    <a:srgbClr val="CCE8F6"/>
    <a:srgbClr val="99CD00"/>
    <a:srgbClr val="A9B600"/>
    <a:srgbClr val="003F7B"/>
    <a:srgbClr val="E17000"/>
    <a:srgbClr val="FFDE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897" autoAdjust="0"/>
  </p:normalViewPr>
  <p:slideViewPr>
    <p:cSldViewPr>
      <p:cViewPr>
        <p:scale>
          <a:sx n="75" d="100"/>
          <a:sy n="75" d="100"/>
        </p:scale>
        <p:origin x="-2580" y="-564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4BD5-C4D6-4FCB-99FE-CC4C20B18C3B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4286256"/>
            <a:ext cx="9572692" cy="1143000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400 m </a:t>
            </a:r>
            <a:r>
              <a:rPr lang="en-GB" dirty="0" smtClean="0">
                <a:latin typeface="+mn-lt"/>
              </a:rPr>
              <a:t>running, Acids &amp; Bases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(The production of lactic acid and its </a:t>
            </a:r>
            <a:br>
              <a:rPr lang="en-GB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subsequent neutralisation to ensure a stable pH level in muscles)</a:t>
            </a:r>
            <a:endParaRPr lang="en-GB" sz="3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857365"/>
            <a:ext cx="8229600" cy="4000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The </a:t>
            </a:r>
            <a:r>
              <a:rPr lang="en-GB" sz="2000" dirty="0">
                <a:solidFill>
                  <a:schemeClr val="bg1"/>
                </a:solidFill>
              </a:rPr>
              <a:t>pH scale is used to measure whether a solution is acidic or a </a:t>
            </a:r>
            <a:r>
              <a:rPr lang="en-GB" sz="2000" dirty="0" smtClean="0">
                <a:solidFill>
                  <a:schemeClr val="bg1"/>
                </a:solidFill>
              </a:rPr>
              <a:t>base.</a:t>
            </a: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Pure </a:t>
            </a:r>
            <a:r>
              <a:rPr lang="en-GB" sz="2000" dirty="0">
                <a:solidFill>
                  <a:schemeClr val="bg1"/>
                </a:solidFill>
              </a:rPr>
              <a:t>water at </a:t>
            </a:r>
            <a:r>
              <a:rPr lang="en-GB" sz="2000" dirty="0" smtClean="0">
                <a:solidFill>
                  <a:schemeClr val="bg1"/>
                </a:solidFill>
              </a:rPr>
              <a:t>25 </a:t>
            </a:r>
            <a:r>
              <a:rPr lang="en-GB" sz="2000" baseline="30000" dirty="0" err="1" smtClean="0">
                <a:solidFill>
                  <a:schemeClr val="bg1"/>
                </a:solidFill>
              </a:rPr>
              <a:t>o</a:t>
            </a:r>
            <a:r>
              <a:rPr lang="en-GB" sz="2000" dirty="0" err="1" smtClean="0">
                <a:solidFill>
                  <a:schemeClr val="bg1"/>
                </a:solidFill>
              </a:rPr>
              <a:t>C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has a concentration of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ions equal to that of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     OH</a:t>
            </a:r>
            <a:r>
              <a:rPr lang="en-GB" sz="2000" baseline="30000" dirty="0" smtClean="0">
                <a:solidFill>
                  <a:schemeClr val="bg1"/>
                </a:solidFill>
              </a:rPr>
              <a:t>-</a:t>
            </a:r>
            <a:r>
              <a:rPr lang="en-GB" sz="2000" dirty="0" smtClean="0">
                <a:solidFill>
                  <a:schemeClr val="bg1"/>
                </a:solidFill>
              </a:rPr>
              <a:t> ions </a:t>
            </a:r>
            <a:r>
              <a:rPr lang="en-GB" sz="2000" dirty="0">
                <a:solidFill>
                  <a:schemeClr val="bg1"/>
                </a:solidFill>
              </a:rPr>
              <a:t>and this is defined as neutral on the pH scale with a value </a:t>
            </a:r>
            <a:r>
              <a:rPr lang="en-GB" sz="2000" dirty="0" smtClean="0">
                <a:solidFill>
                  <a:schemeClr val="bg1"/>
                </a:solidFill>
              </a:rPr>
              <a:t>of 7.0.</a:t>
            </a: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Acids </a:t>
            </a:r>
            <a:r>
              <a:rPr lang="en-GB" sz="2000" dirty="0">
                <a:solidFill>
                  <a:schemeClr val="bg1"/>
                </a:solidFill>
              </a:rPr>
              <a:t>have a higher concentration of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ions than OH</a:t>
            </a:r>
            <a:r>
              <a:rPr lang="en-GB" sz="2000" baseline="30000" dirty="0">
                <a:solidFill>
                  <a:schemeClr val="bg1"/>
                </a:solidFill>
              </a:rPr>
              <a:t>-</a:t>
            </a:r>
            <a:r>
              <a:rPr lang="en-GB" sz="2000" dirty="0">
                <a:solidFill>
                  <a:schemeClr val="bg1"/>
                </a:solidFill>
              </a:rPr>
              <a:t> ions and so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     have </a:t>
            </a:r>
            <a:r>
              <a:rPr lang="en-GB" sz="2000" dirty="0">
                <a:solidFill>
                  <a:schemeClr val="bg1"/>
                </a:solidFill>
              </a:rPr>
              <a:t>a pH value of less than </a:t>
            </a:r>
            <a:r>
              <a:rPr lang="en-GB" sz="2000" dirty="0" smtClean="0">
                <a:solidFill>
                  <a:schemeClr val="bg1"/>
                </a:solidFill>
              </a:rPr>
              <a:t>7.0.</a:t>
            </a: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Bases </a:t>
            </a:r>
            <a:r>
              <a:rPr lang="en-GB" sz="2000" dirty="0">
                <a:solidFill>
                  <a:schemeClr val="bg1"/>
                </a:solidFill>
              </a:rPr>
              <a:t>have a lower concentration of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ions than OH</a:t>
            </a:r>
            <a:r>
              <a:rPr lang="en-GB" sz="2000" baseline="30000" dirty="0">
                <a:solidFill>
                  <a:schemeClr val="bg1"/>
                </a:solidFill>
              </a:rPr>
              <a:t>-</a:t>
            </a:r>
            <a:r>
              <a:rPr lang="en-GB" sz="2000" dirty="0">
                <a:solidFill>
                  <a:schemeClr val="bg1"/>
                </a:solidFill>
              </a:rPr>
              <a:t> ions so have </a:t>
            </a:r>
            <a:r>
              <a:rPr lang="en-GB" sz="2000" dirty="0" smtClean="0">
                <a:solidFill>
                  <a:schemeClr val="bg1"/>
                </a:solidFill>
              </a:rPr>
              <a:t>a pH </a:t>
            </a:r>
            <a:r>
              <a:rPr lang="en-GB" sz="2000" dirty="0">
                <a:solidFill>
                  <a:schemeClr val="bg1"/>
                </a:solidFill>
              </a:rPr>
              <a:t>value of more than 7.0.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714356"/>
            <a:ext cx="10572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 – the measurement of</a:t>
            </a:r>
          </a:p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acidity levels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714488"/>
            <a:ext cx="6515100" cy="419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4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4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4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4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normal pH level of muscle cells is 7.1, but this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reduce to 6.5 with the build up of free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ions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released through the </a:t>
            </a:r>
            <a:r>
              <a:rPr lang="en-GB" sz="2000" dirty="0" err="1">
                <a:solidFill>
                  <a:schemeClr val="bg1"/>
                </a:solidFill>
              </a:rPr>
              <a:t>hydrolysation</a:t>
            </a:r>
            <a:r>
              <a:rPr lang="en-GB" sz="2000" dirty="0">
                <a:solidFill>
                  <a:schemeClr val="bg1"/>
                </a:solidFill>
              </a:rPr>
              <a:t> of ATP. The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increase of intramuscular lactate concentration</a:t>
            </a:r>
            <a:r>
              <a:rPr lang="en-GB" sz="2000" baseline="-25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also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produces an increase in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ions. 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acidic pH level of 6.5 can impair muscle contraction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and stimulate nerve endings in the muscles, resulting in</a:t>
            </a:r>
          </a:p>
          <a:p>
            <a:pPr marL="342900" indent="-341313" algn="l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sensation of pain.</a:t>
            </a: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7123142" y="3500438"/>
            <a:ext cx="1735138" cy="2513012"/>
            <a:chOff x="4450" y="1233"/>
            <a:chExt cx="1093" cy="158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50" y="1233"/>
              <a:ext cx="1094" cy="15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4450" y="1233"/>
              <a:ext cx="1094" cy="15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28596" y="895972"/>
            <a:ext cx="921550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lnSpc>
                <a:spcPct val="80000"/>
              </a:lnSpc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Changing pH levels in muscle </a:t>
            </a:r>
          </a:p>
          <a:p>
            <a:pPr marL="342900" indent="-341313">
              <a:lnSpc>
                <a:spcPct val="80000"/>
              </a:lnSpc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cells due to build up of H</a:t>
            </a:r>
            <a:r>
              <a:rPr lang="en-GB" sz="4400" baseline="30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500034" y="2374911"/>
            <a:ext cx="8229600" cy="4697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body will neutralise (return to its natural state) the pH level of its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muscle cells in two ways – by removing lactic acid, or more accurately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lactate, or preventing the build up of it in the first place.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Lactate is removed from the local muscle cells, either by being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dispersed by </a:t>
            </a:r>
            <a:r>
              <a:rPr lang="en-GB" sz="2000" dirty="0">
                <a:solidFill>
                  <a:schemeClr val="bg1"/>
                </a:solidFill>
              </a:rPr>
              <a:t>the blood to less concentrated areas of the body, or by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being </a:t>
            </a:r>
            <a:r>
              <a:rPr lang="en-GB" sz="2000" dirty="0">
                <a:solidFill>
                  <a:schemeClr val="bg1"/>
                </a:solidFill>
              </a:rPr>
              <a:t>taken by </a:t>
            </a:r>
            <a:r>
              <a:rPr lang="en-GB" sz="2000" dirty="0" smtClean="0">
                <a:solidFill>
                  <a:schemeClr val="bg1"/>
                </a:solidFill>
              </a:rPr>
              <a:t>the blood </a:t>
            </a:r>
            <a:r>
              <a:rPr lang="en-GB" sz="2000" dirty="0">
                <a:solidFill>
                  <a:schemeClr val="bg1"/>
                </a:solidFill>
              </a:rPr>
              <a:t>to the liver, where it is converted back into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glucose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 lvl="1" indent="-284163" algn="l">
              <a:lnSpc>
                <a:spcPct val="13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910880"/>
            <a:ext cx="95726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Balancing of pH levels in muscle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cells (Lactate removal)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2428868"/>
            <a:ext cx="8229600" cy="36972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Lactate can be prevented from being produced by employing an energy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system such as aerobic </a:t>
            </a:r>
            <a:r>
              <a:rPr lang="en-GB" sz="2000" dirty="0" err="1">
                <a:solidFill>
                  <a:schemeClr val="bg1"/>
                </a:solidFill>
              </a:rPr>
              <a:t>glycolyis</a:t>
            </a:r>
            <a:r>
              <a:rPr lang="en-GB" sz="2000" dirty="0">
                <a:solidFill>
                  <a:schemeClr val="bg1"/>
                </a:solidFill>
              </a:rPr>
              <a:t>, which does not result in the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production of lactate.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13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NB: When insufficient oxygen is available lactate is produced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755862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Balancing of pH levels in muscle cells</a:t>
            </a:r>
          </a:p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(Prevention of lactate production or </a:t>
            </a:r>
          </a:p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accumulation)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28596" y="2285992"/>
            <a:ext cx="8229600" cy="4340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accumulation of lactate can also be prevented by ensuring a rapid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&amp; continuous supply of oxygen reaches the muscle cells after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anaerobic glycolysis has taken place.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oxygen breaks down the lactate to pyruvate, which can be used to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fuel a separate energy cycle. A cool-down can help oxygenated </a:t>
            </a:r>
            <a:r>
              <a:rPr lang="en-GB" sz="2000" dirty="0" smtClean="0">
                <a:solidFill>
                  <a:schemeClr val="bg1"/>
                </a:solidFill>
              </a:rPr>
              <a:t>blood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to </a:t>
            </a:r>
            <a:r>
              <a:rPr lang="en-GB" sz="2000" dirty="0">
                <a:solidFill>
                  <a:schemeClr val="bg1"/>
                </a:solidFill>
              </a:rPr>
              <a:t>reach the required muscle cells quickly.</a:t>
            </a:r>
          </a:p>
          <a:p>
            <a:pPr marL="342900" indent="-341313" algn="l">
              <a:lnSpc>
                <a:spcPct val="13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92155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Balancing of pH levels in muscle cells 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(Prevention of lactate production or 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accumulation continued)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714488"/>
            <a:ext cx="8229600" cy="441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rgbClr val="97D0ED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What </a:t>
            </a:r>
            <a:r>
              <a:rPr lang="en-GB" sz="2000" dirty="0">
                <a:solidFill>
                  <a:schemeClr val="bg1"/>
                </a:solidFill>
              </a:rPr>
              <a:t>is the energy system employed by the body that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produces lactic acid as a by-product? 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The </a:t>
            </a:r>
            <a:r>
              <a:rPr lang="en-GB" sz="2000" dirty="0">
                <a:solidFill>
                  <a:srgbClr val="97D0ED"/>
                </a:solidFill>
              </a:rPr>
              <a:t>energy system that produces lactic acid as a by-product is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anaerobic </a:t>
            </a:r>
            <a:r>
              <a:rPr lang="en-GB" sz="2000" dirty="0" smtClean="0">
                <a:solidFill>
                  <a:srgbClr val="97D0ED"/>
                </a:solidFill>
              </a:rPr>
              <a:t>glycolysis</a:t>
            </a:r>
            <a:r>
              <a:rPr lang="en-GB" sz="2000" dirty="0">
                <a:solidFill>
                  <a:srgbClr val="97D0ED"/>
                </a:solidFill>
              </a:rPr>
              <a:t>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97D0ED"/>
              </a:solidFill>
            </a:endParaRPr>
          </a:p>
          <a:p>
            <a:pPr marL="458787" indent="-457200">
              <a:spcBef>
                <a:spcPts val="500"/>
              </a:spcBef>
              <a:buFont typeface="+mj-lt"/>
              <a:buAutoNum type="arabicPeriod" startAt="2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Define </a:t>
            </a:r>
            <a:r>
              <a:rPr lang="en-GB" sz="2000" dirty="0">
                <a:solidFill>
                  <a:schemeClr val="bg1"/>
                </a:solidFill>
              </a:rPr>
              <a:t>the terms acid and base</a:t>
            </a:r>
            <a:r>
              <a:rPr lang="en-GB" sz="2000" dirty="0" smtClean="0">
                <a:solidFill>
                  <a:schemeClr val="bg1"/>
                </a:solidFill>
              </a:rPr>
              <a:t>. 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 acid is: </a:t>
            </a:r>
            <a:r>
              <a:rPr lang="en-GB" sz="2000" dirty="0" smtClean="0">
                <a:solidFill>
                  <a:srgbClr val="97D0ED"/>
                </a:solidFill>
              </a:rPr>
              <a:t>An </a:t>
            </a:r>
            <a:r>
              <a:rPr lang="en-GB" sz="2000" dirty="0">
                <a:solidFill>
                  <a:srgbClr val="97D0ED"/>
                </a:solidFill>
              </a:rPr>
              <a:t>acid is a proton or hydrogen ion (H</a:t>
            </a:r>
            <a:r>
              <a:rPr lang="en-GB" sz="2000" baseline="30000" dirty="0">
                <a:solidFill>
                  <a:srgbClr val="97D0ED"/>
                </a:solidFill>
              </a:rPr>
              <a:t>+</a:t>
            </a:r>
            <a:r>
              <a:rPr lang="en-GB" sz="2000" dirty="0">
                <a:solidFill>
                  <a:srgbClr val="97D0ED"/>
                </a:solidFill>
              </a:rPr>
              <a:t>) donator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 base is: </a:t>
            </a:r>
            <a:r>
              <a:rPr lang="en-GB" sz="2000" dirty="0" smtClean="0">
                <a:solidFill>
                  <a:srgbClr val="97D0ED"/>
                </a:solidFill>
              </a:rPr>
              <a:t>A </a:t>
            </a:r>
            <a:r>
              <a:rPr lang="en-GB" sz="2000" dirty="0">
                <a:solidFill>
                  <a:srgbClr val="97D0ED"/>
                </a:solidFill>
              </a:rPr>
              <a:t>base is a hydrogen ion (H</a:t>
            </a:r>
            <a:r>
              <a:rPr lang="en-GB" sz="2000" baseline="30000" dirty="0">
                <a:solidFill>
                  <a:srgbClr val="97D0ED"/>
                </a:solidFill>
              </a:rPr>
              <a:t>+</a:t>
            </a:r>
            <a:r>
              <a:rPr lang="en-GB" sz="2000" dirty="0">
                <a:solidFill>
                  <a:srgbClr val="97D0ED"/>
                </a:solidFill>
              </a:rPr>
              <a:t>) acceptor, most commonly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a hydroxide ion (OH</a:t>
            </a:r>
            <a:r>
              <a:rPr lang="en-GB" sz="2000" baseline="30000" dirty="0">
                <a:solidFill>
                  <a:srgbClr val="97D0ED"/>
                </a:solidFill>
              </a:rPr>
              <a:t>-</a:t>
            </a:r>
            <a:r>
              <a:rPr lang="en-GB" sz="2000" dirty="0">
                <a:solidFill>
                  <a:srgbClr val="97D0ED"/>
                </a:solidFill>
              </a:rPr>
              <a:t>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02171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– Q1 &amp; 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785926"/>
            <a:ext cx="8229600" cy="4340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rgbClr val="97D0ED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3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What </a:t>
            </a:r>
            <a:r>
              <a:rPr lang="en-GB" sz="2000" dirty="0">
                <a:solidFill>
                  <a:schemeClr val="bg1"/>
                </a:solidFill>
              </a:rPr>
              <a:t>is the scale used to measure acidity? What value is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considered to be neutral on this scale and how is this neutral value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determined?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The </a:t>
            </a:r>
            <a:r>
              <a:rPr lang="en-GB" sz="2000" dirty="0">
                <a:solidFill>
                  <a:srgbClr val="97D0ED"/>
                </a:solidFill>
              </a:rPr>
              <a:t>scale used to measure acidity is known as the pH scale. The</a:t>
            </a:r>
          </a:p>
          <a:p>
            <a:pPr marL="342900"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value 7.0 on this scale is considered to be neutral. This is determined</a:t>
            </a:r>
          </a:p>
          <a:p>
            <a:pPr marL="342900"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by the fact that at </a:t>
            </a:r>
            <a:r>
              <a:rPr lang="en-GB" sz="2000" dirty="0" smtClean="0">
                <a:solidFill>
                  <a:srgbClr val="97D0ED"/>
                </a:solidFill>
              </a:rPr>
              <a:t>25 </a:t>
            </a:r>
            <a:r>
              <a:rPr lang="en-GB" sz="2000" baseline="30000" dirty="0" err="1" smtClean="0">
                <a:solidFill>
                  <a:srgbClr val="97D0ED"/>
                </a:solidFill>
              </a:rPr>
              <a:t>o</a:t>
            </a:r>
            <a:r>
              <a:rPr lang="en-GB" sz="2000" dirty="0" err="1" smtClean="0">
                <a:solidFill>
                  <a:srgbClr val="97D0ED"/>
                </a:solidFill>
              </a:rPr>
              <a:t>C</a:t>
            </a:r>
            <a:r>
              <a:rPr lang="en-GB" sz="2000" dirty="0" smtClean="0">
                <a:solidFill>
                  <a:srgbClr val="97D0ED"/>
                </a:solidFill>
              </a:rPr>
              <a:t> </a:t>
            </a:r>
            <a:r>
              <a:rPr lang="en-GB" sz="2000" dirty="0">
                <a:solidFill>
                  <a:srgbClr val="97D0ED"/>
                </a:solidFill>
              </a:rPr>
              <a:t>pure water has a concentration of H</a:t>
            </a:r>
            <a:r>
              <a:rPr lang="en-GB" sz="2000" baseline="30000" dirty="0">
                <a:solidFill>
                  <a:srgbClr val="97D0ED"/>
                </a:solidFill>
              </a:rPr>
              <a:t>+</a:t>
            </a:r>
            <a:r>
              <a:rPr lang="en-GB" sz="2000" dirty="0">
                <a:solidFill>
                  <a:srgbClr val="97D0ED"/>
                </a:solidFill>
              </a:rPr>
              <a:t> ions</a:t>
            </a:r>
          </a:p>
          <a:p>
            <a:pPr marL="342900" indent="-341313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equal to that of OH</a:t>
            </a:r>
            <a:r>
              <a:rPr lang="en-GB" sz="2000" baseline="30000" dirty="0">
                <a:solidFill>
                  <a:srgbClr val="97D0ED"/>
                </a:solidFill>
              </a:rPr>
              <a:t>-</a:t>
            </a:r>
            <a:r>
              <a:rPr lang="en-GB" sz="2000" dirty="0">
                <a:solidFill>
                  <a:srgbClr val="97D0ED"/>
                </a:solidFill>
              </a:rPr>
              <a:t> ions and has a value of 7.0 on the pH scale.</a:t>
            </a:r>
          </a:p>
          <a:p>
            <a:pPr marL="342900" indent="-341313" algn="l">
              <a:lnSpc>
                <a:spcPct val="13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73609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- Q3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714488"/>
            <a:ext cx="8229600" cy="441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rgbClr val="97D0ED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4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pH value of a muscle cell under normal conditions is 7.1.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This can drop to a pH value of 6.5 if extensive amounts of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anaerobic glycolysis has taken place. If this happens would the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muscle cell be experiencing acidic or alkaline conditions? (Explain your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answer).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rgbClr val="97D0ED"/>
              </a:solidFill>
            </a:endParaRPr>
          </a:p>
          <a:p>
            <a:pPr marL="342900" indent="-341313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If </a:t>
            </a:r>
            <a:r>
              <a:rPr lang="en-US" sz="2000" dirty="0">
                <a:solidFill>
                  <a:srgbClr val="97D0ED"/>
                </a:solidFill>
              </a:rPr>
              <a:t>the muscle cell pH value dropped to 6.5 on the scale the muscle</a:t>
            </a:r>
          </a:p>
          <a:p>
            <a:pPr marL="342900" indent="-341313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cell would be experiencing acidic conditions. This is because any value</a:t>
            </a:r>
          </a:p>
          <a:p>
            <a:pPr marL="342900" indent="-341313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under the neutral value of 7.0 on the pH scale is considered to be</a:t>
            </a:r>
          </a:p>
          <a:p>
            <a:pPr marL="342900" indent="-341313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acidic.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FF"/>
              </a:solidFill>
            </a:endParaRPr>
          </a:p>
          <a:p>
            <a:pPr marL="342900" indent="-341313" algn="l">
              <a:lnSpc>
                <a:spcPct val="13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596" y="945047"/>
            <a:ext cx="66134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– Q4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361980" y="1428736"/>
            <a:ext cx="8424862" cy="51686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indent="-34131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900" dirty="0" smtClean="0"/>
              <a:t>The </a:t>
            </a:r>
            <a:r>
              <a:rPr lang="en-GB" sz="1900" dirty="0" smtClean="0"/>
              <a:t>400 m</a:t>
            </a:r>
            <a:r>
              <a:rPr lang="en-GB" sz="1900" dirty="0"/>
              <a:t>, an event which can trace its heritage back to the </a:t>
            </a:r>
            <a:r>
              <a:rPr lang="en-GB" sz="1900" dirty="0" smtClean="0"/>
              <a:t>Ancient Olympic </a:t>
            </a:r>
            <a:r>
              <a:rPr lang="en-GB" sz="1900" dirty="0"/>
              <a:t>Games of 724 BC, is widely recognised as one of the </a:t>
            </a:r>
            <a:r>
              <a:rPr lang="en-GB" sz="1900" dirty="0" smtClean="0"/>
              <a:t>most physically </a:t>
            </a:r>
            <a:r>
              <a:rPr lang="en-GB" sz="1900" dirty="0"/>
              <a:t>demanding single athletics races.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 smtClean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900" dirty="0" smtClean="0"/>
          </a:p>
          <a:p>
            <a:pPr marL="0" indent="-341313" algn="just"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900" dirty="0" smtClean="0"/>
              <a:t>It </a:t>
            </a:r>
            <a:r>
              <a:rPr lang="en-GB" sz="1900" dirty="0"/>
              <a:t>is considered to be so demanding because the energy </a:t>
            </a:r>
            <a:r>
              <a:rPr lang="en-GB" sz="1900" dirty="0" smtClean="0"/>
              <a:t>system (anaerobic </a:t>
            </a:r>
            <a:r>
              <a:rPr lang="en-GB" sz="1900" dirty="0"/>
              <a:t>glycolysis) employed by athletes for sprinting normally </a:t>
            </a:r>
            <a:r>
              <a:rPr lang="en-GB" sz="1900" dirty="0" smtClean="0"/>
              <a:t>only provides </a:t>
            </a:r>
            <a:r>
              <a:rPr lang="en-GB" sz="1900" dirty="0"/>
              <a:t>energy for 30 to 40 </a:t>
            </a:r>
            <a:r>
              <a:rPr lang="en-GB" sz="1900" dirty="0" smtClean="0"/>
              <a:t>s, </a:t>
            </a:r>
            <a:r>
              <a:rPr lang="en-GB" sz="1900" dirty="0"/>
              <a:t>a few seconds fewer than it </a:t>
            </a:r>
            <a:r>
              <a:rPr lang="en-GB" sz="1900" dirty="0" smtClean="0"/>
              <a:t>normally </a:t>
            </a:r>
            <a:r>
              <a:rPr lang="en-GB" sz="1900" dirty="0"/>
              <a:t>takes </a:t>
            </a:r>
            <a:r>
              <a:rPr lang="en-GB" sz="1900" dirty="0" smtClean="0"/>
              <a:t>to complete </a:t>
            </a:r>
            <a:r>
              <a:rPr lang="en-GB" sz="1900" dirty="0"/>
              <a:t>the distance.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627323"/>
            <a:ext cx="3371850" cy="2230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516419"/>
            <a:ext cx="10501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400 </a:t>
            </a: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metres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06400" y="1428736"/>
            <a:ext cx="8229600" cy="4824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Lactate </a:t>
            </a:r>
            <a:r>
              <a:rPr lang="en-GB" sz="2000" dirty="0">
                <a:solidFill>
                  <a:schemeClr val="bg1"/>
                </a:solidFill>
              </a:rPr>
              <a:t>is an unfortunate by-product of anaerobic </a:t>
            </a:r>
            <a:r>
              <a:rPr lang="en-GB" sz="2000" dirty="0" err="1">
                <a:solidFill>
                  <a:schemeClr val="bg1"/>
                </a:solidFill>
              </a:rPr>
              <a:t>glycolysis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smtClean="0">
                <a:solidFill>
                  <a:schemeClr val="bg1"/>
                </a:solidFill>
              </a:rPr>
              <a:t>and acids </a:t>
            </a:r>
            <a:r>
              <a:rPr lang="en-GB" sz="2000" dirty="0">
                <a:solidFill>
                  <a:schemeClr val="bg1"/>
                </a:solidFill>
              </a:rPr>
              <a:t>and bases will be explored in the following slides through this </a:t>
            </a:r>
            <a:r>
              <a:rPr lang="en-GB" sz="2000" dirty="0" smtClean="0">
                <a:solidFill>
                  <a:schemeClr val="bg1"/>
                </a:solidFill>
              </a:rPr>
              <a:t>link to </a:t>
            </a:r>
            <a:r>
              <a:rPr lang="en-GB" sz="2000" dirty="0">
                <a:solidFill>
                  <a:schemeClr val="bg1"/>
                </a:solidFill>
              </a:rPr>
              <a:t>sport. Lactate itself is not an acid, but it is closely related to </a:t>
            </a:r>
            <a:r>
              <a:rPr lang="en-GB" sz="2000" dirty="0" smtClean="0">
                <a:solidFill>
                  <a:schemeClr val="bg1"/>
                </a:solidFill>
              </a:rPr>
              <a:t>the substance </a:t>
            </a:r>
            <a:r>
              <a:rPr lang="en-GB" sz="2000" dirty="0">
                <a:solidFill>
                  <a:schemeClr val="bg1"/>
                </a:solidFill>
              </a:rPr>
              <a:t>lactic acid (which you may have heard sports men </a:t>
            </a:r>
            <a:r>
              <a:rPr lang="en-GB" sz="2000" dirty="0" smtClean="0">
                <a:solidFill>
                  <a:schemeClr val="bg1"/>
                </a:solidFill>
              </a:rPr>
              <a:t>and women </a:t>
            </a:r>
            <a:r>
              <a:rPr lang="en-GB" sz="2000" dirty="0">
                <a:solidFill>
                  <a:schemeClr val="bg1"/>
                </a:solidFill>
              </a:rPr>
              <a:t>talk about) and for the purpose of this module they will </a:t>
            </a:r>
            <a:r>
              <a:rPr lang="en-GB" sz="2000" dirty="0" smtClean="0">
                <a:solidFill>
                  <a:schemeClr val="bg1"/>
                </a:solidFill>
              </a:rPr>
              <a:t>be considered </a:t>
            </a:r>
            <a:r>
              <a:rPr lang="en-GB" sz="2000" dirty="0">
                <a:solidFill>
                  <a:schemeClr val="bg1"/>
                </a:solidFill>
              </a:rPr>
              <a:t>to be the same for simplification.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976707"/>
            <a:ext cx="3382963" cy="2238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516419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400 </a:t>
            </a: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metres</a:t>
            </a:r>
            <a:endParaRPr lang="en-GB" sz="44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500174"/>
            <a:ext cx="8229600" cy="46259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The </a:t>
            </a:r>
            <a:r>
              <a:rPr lang="en-GB" sz="2000" dirty="0">
                <a:solidFill>
                  <a:schemeClr val="bg1"/>
                </a:solidFill>
              </a:rPr>
              <a:t>body has three main processes in replenishing ATP stores – the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energy needed for cells to work and subsequently for muscles to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contract.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demand for ATP will determine which process is used by the body.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processes are: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				</a:t>
            </a:r>
            <a:r>
              <a:rPr lang="en-GB" sz="2000" b="1" dirty="0">
                <a:solidFill>
                  <a:schemeClr val="bg1"/>
                </a:solidFill>
              </a:rPr>
              <a:t>ATP PC</a:t>
            </a:r>
          </a:p>
          <a:p>
            <a:pPr marL="342900" indent="-34131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      </a:t>
            </a:r>
            <a:r>
              <a:rPr lang="en-GB" sz="2000" b="1" dirty="0" smtClean="0">
                <a:solidFill>
                  <a:schemeClr val="bg1"/>
                </a:solidFill>
              </a:rPr>
              <a:t>				   </a:t>
            </a:r>
            <a:r>
              <a:rPr lang="en-GB" sz="2000" b="1" dirty="0">
                <a:solidFill>
                  <a:schemeClr val="bg1"/>
                </a:solidFill>
              </a:rPr>
              <a:t>Anaerobic glycolysis </a:t>
            </a:r>
          </a:p>
          <a:p>
            <a:pPr marL="342900"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                </a:t>
            </a:r>
            <a:r>
              <a:rPr lang="en-GB" sz="2000" b="1" dirty="0" smtClean="0">
                <a:solidFill>
                  <a:schemeClr val="bg1"/>
                </a:solidFill>
              </a:rPr>
              <a:t>				           </a:t>
            </a:r>
            <a:r>
              <a:rPr lang="en-GB" sz="2000" b="1" dirty="0">
                <a:solidFill>
                  <a:schemeClr val="bg1"/>
                </a:solidFill>
              </a:rPr>
              <a:t>Aerobic glycolysis</a:t>
            </a:r>
          </a:p>
          <a:p>
            <a:pPr marL="342900" indent="-341313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02171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Energy provision in the body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2428868"/>
            <a:ext cx="8229600" cy="38401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ATP </a:t>
            </a:r>
            <a:r>
              <a:rPr lang="en-GB" sz="2000" dirty="0">
                <a:solidFill>
                  <a:schemeClr val="bg1"/>
                </a:solidFill>
              </a:rPr>
              <a:t>PC – creates ATP quickly but only lasts 6-10 </a:t>
            </a:r>
            <a:r>
              <a:rPr lang="en-GB" sz="2000" dirty="0" smtClean="0">
                <a:solidFill>
                  <a:schemeClr val="bg1"/>
                </a:solidFill>
              </a:rPr>
              <a:t>s.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This energy system would commonly be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used for sudden and very fast muscle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contractions needed in very explosive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power events such as the </a:t>
            </a:r>
            <a:r>
              <a:rPr lang="en-GB" sz="2000" dirty="0" smtClean="0">
                <a:solidFill>
                  <a:schemeClr val="bg1"/>
                </a:solidFill>
              </a:rPr>
              <a:t>100 m </a:t>
            </a:r>
            <a:r>
              <a:rPr lang="en-GB" sz="2000" dirty="0">
                <a:solidFill>
                  <a:schemeClr val="bg1"/>
                </a:solidFill>
              </a:rPr>
              <a:t>sprint,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high jump and long jump.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143248"/>
            <a:ext cx="3276600" cy="2166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748239"/>
            <a:ext cx="105013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Energy provision in the body (ATP PC, 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anaerobic and aerobic glycolysis)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357158" y="1428736"/>
            <a:ext cx="8501122" cy="46434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Anaerobic </a:t>
            </a:r>
            <a:r>
              <a:rPr lang="en-GB" sz="2000" dirty="0"/>
              <a:t>glycolysis – </a:t>
            </a:r>
            <a:r>
              <a:rPr lang="en-GB" sz="2000" dirty="0" smtClean="0"/>
              <a:t>no oxygen required </a:t>
            </a:r>
            <a:r>
              <a:rPr lang="en-GB" sz="2000" dirty="0"/>
              <a:t>but only lasts for </a:t>
            </a:r>
            <a:r>
              <a:rPr lang="en-GB" sz="2000" dirty="0" smtClean="0"/>
              <a:t>30-40 s.</a:t>
            </a:r>
            <a:endParaRPr lang="en-GB" sz="2000" dirty="0"/>
          </a:p>
          <a:p>
            <a:pPr marL="342900" indent="-341313" algn="l">
              <a:spcBef>
                <a:spcPts val="3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400" dirty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An unfortunate by-product of anaerobic glycolysis is lactic acid, which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must be removed from muscle cells to ensure continued function.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This can be done by providing oxygen to the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muscle cells after the anaerobic glycolysis process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with a cool-down exercise, keeping well-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oxygenated blood circulating to these muscle cells.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0552" y="4392635"/>
            <a:ext cx="1689100" cy="2251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768004"/>
            <a:ext cx="8643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Energy provision in the body –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Anaerobic glycolysis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338138" y="1643050"/>
            <a:ext cx="8424862" cy="430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Aerobic </a:t>
            </a:r>
            <a:r>
              <a:rPr lang="en-GB" sz="2000" dirty="0"/>
              <a:t>glycolysis is the most efficient, but slowest, energy provision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process, and requires oxygen.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With this process glucose is fully broken down into water and</a:t>
            </a:r>
          </a:p>
          <a:p>
            <a:pPr marL="342900" indent="-341313" algn="l"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carbon dioxide, which can be removed from the muscle cells easily by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the blood.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513286"/>
            <a:ext cx="3321050" cy="2201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696566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Energy provision in the body –</a:t>
            </a:r>
          </a:p>
          <a:p>
            <a:pPr marL="342900" indent="-341313"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Aerobic glycolysis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142984"/>
            <a:ext cx="8229600" cy="4983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 smtClean="0">
                <a:solidFill>
                  <a:schemeClr val="bg1"/>
                </a:solidFill>
              </a:rPr>
              <a:t>Acids</a:t>
            </a:r>
            <a:endParaRPr lang="en-GB" sz="2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 acid is a proton, or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, donor,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i.e. it will donate a hydrogen ion to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another compound.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Lactate, in its acidic form, is lactic acid. It is a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donor, which makes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it an acid, hence its name.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533534"/>
            <a:ext cx="2135187" cy="318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730733"/>
            <a:ext cx="5357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Acids and bases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285860"/>
            <a:ext cx="8229600" cy="48403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97D0ED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 smtClean="0">
                <a:solidFill>
                  <a:schemeClr val="bg1"/>
                </a:solidFill>
              </a:rPr>
              <a:t>Bases</a:t>
            </a:r>
            <a:endParaRPr lang="en-GB" sz="2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 base is a proton, or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, acceptor,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commonly an </a:t>
            </a:r>
            <a:r>
              <a:rPr lang="en-GB" sz="2000" dirty="0" smtClean="0">
                <a:solidFill>
                  <a:schemeClr val="bg1"/>
                </a:solidFill>
              </a:rPr>
              <a:t>OH</a:t>
            </a:r>
            <a:r>
              <a:rPr lang="en-GB" sz="2000" baseline="30000" dirty="0" smtClean="0">
                <a:solidFill>
                  <a:schemeClr val="bg1"/>
                </a:solidFill>
              </a:rPr>
              <a:t>-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ion, i.e. it is a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compound which will accept the H</a:t>
            </a:r>
            <a:r>
              <a:rPr lang="en-GB" sz="2000" baseline="30000" dirty="0">
                <a:solidFill>
                  <a:schemeClr val="bg1"/>
                </a:solidFill>
              </a:rPr>
              <a:t>+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ions from an acid</a:t>
            </a:r>
            <a:r>
              <a:rPr lang="en-GB" sz="2000" dirty="0">
                <a:solidFill>
                  <a:srgbClr val="97D0ED"/>
                </a:solidFill>
              </a:rPr>
              <a:t>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033600"/>
            <a:ext cx="2135187" cy="318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596" y="730733"/>
            <a:ext cx="5357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Acids and bases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5002</TotalTime>
  <Words>1176</Words>
  <Application>Microsoft Office PowerPoint</Application>
  <PresentationFormat>On-screen Show (4:3)</PresentationFormat>
  <Paragraphs>181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   400 m running, Acids &amp; Bases  (The production of lactic acid and its  subsequent neutralisation to ensure a stable pH level in muscles)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54</cp:revision>
  <dcterms:created xsi:type="dcterms:W3CDTF">2005-06-21T08:44:06Z</dcterms:created>
  <dcterms:modified xsi:type="dcterms:W3CDTF">2012-09-19T14:42:33Z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