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6" r:id="rId5"/>
    <p:sldId id="277"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66" autoAdjust="0"/>
    <p:restoredTop sz="79335" autoAdjust="0"/>
  </p:normalViewPr>
  <p:slideViewPr>
    <p:cSldViewPr snapToGrid="0" snapToObjects="1">
      <p:cViewPr varScale="1">
        <p:scale>
          <a:sx n="68" d="100"/>
          <a:sy n="68" d="100"/>
        </p:scale>
        <p:origin x="1474" y="67"/>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07/09/2020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Image credit:</a:t>
            </a:r>
            <a:r>
              <a:rPr lang="en-GB" sz="1200" baseline="0" dirty="0" smtClean="0">
                <a:solidFill>
                  <a:srgbClr val="222222"/>
                </a:solidFill>
                <a:latin typeface="Arial" panose="020B0604020202020204" pitchFamily="34" charset="0"/>
              </a:rPr>
              <a:t> </a:t>
            </a:r>
            <a:r>
              <a:rPr lang="en-GB" sz="1200" dirty="0" smtClean="0">
                <a:solidFill>
                  <a:srgbClr val="222222"/>
                </a:solidFill>
                <a:latin typeface="Arial" panose="020B0604020202020204" pitchFamily="34" charset="0"/>
              </a:rPr>
              <a:t>Pablo </a:t>
            </a:r>
            <a:r>
              <a:rPr lang="en-GB" sz="1200" dirty="0" err="1" smtClean="0">
                <a:solidFill>
                  <a:srgbClr val="222222"/>
                </a:solidFill>
                <a:latin typeface="Arial" panose="020B0604020202020204" pitchFamily="34" charset="0"/>
              </a:rPr>
              <a:t>Jarrín</a:t>
            </a:r>
            <a:r>
              <a:rPr lang="en-GB" sz="1200" dirty="0" smtClean="0">
                <a:solidFill>
                  <a:srgbClr val="222222"/>
                </a:solidFill>
                <a:latin typeface="Arial" panose="020B0604020202020204" pitchFamily="34" charset="0"/>
              </a:rPr>
              <a:t> / CC BY-SA (https://creativecommons.org/licenses/by-sa/4.0)</a:t>
            </a:r>
            <a:br>
              <a:rPr lang="en-GB" sz="1200" dirty="0" smtClean="0">
                <a:solidFill>
                  <a:srgbClr val="222222"/>
                </a:solidFill>
                <a:latin typeface="Arial" panose="020B0604020202020204" pitchFamily="34" charset="0"/>
              </a:rPr>
            </a:br>
            <a:r>
              <a:rPr lang="en-GB" sz="1200" dirty="0" smtClean="0">
                <a:solidFill>
                  <a:srgbClr val="222222"/>
                </a:solidFill>
                <a:latin typeface="Arial" panose="020B0604020202020204" pitchFamily="34" charset="0"/>
              </a:rPr>
              <a:t/>
            </a:r>
            <a:br>
              <a:rPr lang="en-GB" sz="1200" dirty="0" smtClean="0">
                <a:solidFill>
                  <a:srgbClr val="222222"/>
                </a:solidFill>
                <a:latin typeface="Arial" panose="020B0604020202020204" pitchFamily="34" charset="0"/>
              </a:rPr>
            </a:br>
            <a:r>
              <a:rPr lang="en-GB" sz="1200" dirty="0" smtClean="0">
                <a:solidFill>
                  <a:srgbClr val="222222"/>
                </a:solidFill>
                <a:latin typeface="Arial" panose="020B0604020202020204" pitchFamily="34" charset="0"/>
              </a:rPr>
              <a:t>Answers:</a:t>
            </a:r>
          </a:p>
          <a:p>
            <a:pPr marL="228600" indent="-228600">
              <a:buAutoNum type="arabicPeriod"/>
            </a:pPr>
            <a:r>
              <a:rPr lang="en-GB" sz="1200" baseline="0" dirty="0" smtClean="0">
                <a:solidFill>
                  <a:srgbClr val="222222"/>
                </a:solidFill>
                <a:latin typeface="Arial" panose="020B0604020202020204" pitchFamily="34" charset="0"/>
              </a:rPr>
              <a:t>The masks trap droplets breathed out that may contain the coronavirus.</a:t>
            </a:r>
          </a:p>
          <a:p>
            <a:pPr marL="228600" indent="-228600">
              <a:buAutoNum type="arabicPeriod"/>
            </a:pPr>
            <a:r>
              <a:rPr lang="en-GB" sz="1200" baseline="0" dirty="0" smtClean="0">
                <a:solidFill>
                  <a:srgbClr val="222222"/>
                </a:solidFill>
                <a:latin typeface="Arial" panose="020B0604020202020204" pitchFamily="34" charset="0"/>
              </a:rPr>
              <a:t>Positive charge (2+).</a:t>
            </a:r>
          </a:p>
          <a:p>
            <a:pPr marL="228600" indent="-228600">
              <a:buAutoNum type="arabicPeriod"/>
            </a:pPr>
            <a:r>
              <a:rPr lang="en-US" dirty="0" smtClean="0"/>
              <a:t>The double bonds in propene</a:t>
            </a:r>
            <a:r>
              <a:rPr lang="en-US" baseline="0" dirty="0" smtClean="0"/>
              <a:t> </a:t>
            </a:r>
            <a:r>
              <a:rPr lang="en-US" dirty="0" smtClean="0"/>
              <a:t>open up and many small unsaturated propene molecules (monomers) join together to form very large saturated molecules (polymers). </a:t>
            </a:r>
            <a:endParaRPr lang="en-GB" sz="1200" baseline="0" dirty="0" smtClean="0">
              <a:solidFill>
                <a:srgbClr val="222222"/>
              </a:solidFill>
              <a:latin typeface="Arial" panose="020B0604020202020204" pitchFamily="34" charset="0"/>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2110138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Image credit:</a:t>
            </a:r>
            <a:r>
              <a:rPr lang="en-GB" sz="1200" baseline="0" dirty="0" smtClean="0">
                <a:solidFill>
                  <a:srgbClr val="222222"/>
                </a:solidFill>
                <a:latin typeface="Arial" panose="020B0604020202020204" pitchFamily="34" charset="0"/>
              </a:rPr>
              <a:t> </a:t>
            </a:r>
            <a:r>
              <a:rPr lang="en-GB" sz="1200" dirty="0" smtClean="0">
                <a:solidFill>
                  <a:srgbClr val="222222"/>
                </a:solidFill>
                <a:latin typeface="Arial" panose="020B0604020202020204" pitchFamily="34" charset="0"/>
              </a:rPr>
              <a:t>Pablo </a:t>
            </a:r>
            <a:r>
              <a:rPr lang="en-GB" sz="1200" dirty="0" err="1" smtClean="0">
                <a:solidFill>
                  <a:srgbClr val="222222"/>
                </a:solidFill>
                <a:latin typeface="Arial" panose="020B0604020202020204" pitchFamily="34" charset="0"/>
              </a:rPr>
              <a:t>Jarrín</a:t>
            </a:r>
            <a:r>
              <a:rPr lang="en-GB" sz="1200" dirty="0" smtClean="0">
                <a:solidFill>
                  <a:srgbClr val="222222"/>
                </a:solidFill>
                <a:latin typeface="Arial" panose="020B0604020202020204" pitchFamily="34" charset="0"/>
              </a:rPr>
              <a:t> / CC BY-SA (https://creativecommons.org/licenses/by-sa/4.0)</a:t>
            </a:r>
            <a:br>
              <a:rPr lang="en-GB" sz="1200" dirty="0" smtClean="0">
                <a:solidFill>
                  <a:srgbClr val="222222"/>
                </a:solidFill>
                <a:latin typeface="Arial" panose="020B0604020202020204" pitchFamily="34" charset="0"/>
              </a:rPr>
            </a:br>
            <a:r>
              <a:rPr lang="en-GB" sz="1200" dirty="0" smtClean="0">
                <a:solidFill>
                  <a:srgbClr val="222222"/>
                </a:solidFill>
                <a:latin typeface="Arial" panose="020B0604020202020204" pitchFamily="34" charset="0"/>
              </a:rPr>
              <a:t/>
            </a:r>
            <a:br>
              <a:rPr lang="en-GB" sz="1200" dirty="0" smtClean="0">
                <a:solidFill>
                  <a:srgbClr val="222222"/>
                </a:solidFill>
                <a:latin typeface="Arial" panose="020B0604020202020204" pitchFamily="34" charset="0"/>
              </a:rPr>
            </a:br>
            <a:r>
              <a:rPr lang="en-GB" sz="1200" dirty="0" smtClean="0">
                <a:solidFill>
                  <a:srgbClr val="222222"/>
                </a:solidFill>
                <a:latin typeface="Arial" panose="020B0604020202020204" pitchFamily="34" charset="0"/>
              </a:rPr>
              <a:t>Answers:</a:t>
            </a:r>
          </a:p>
          <a:p>
            <a:pPr marL="228600" indent="-228600">
              <a:buAutoNum type="arabicPeriod"/>
            </a:pPr>
            <a:r>
              <a:rPr lang="en-GB" sz="1200" baseline="0" dirty="0" smtClean="0">
                <a:solidFill>
                  <a:srgbClr val="222222"/>
                </a:solidFill>
                <a:latin typeface="Arial" panose="020B0604020202020204" pitchFamily="34" charset="0"/>
              </a:rPr>
              <a:t>The masks trap droplets breathed out that may contain the coronavirus.</a:t>
            </a:r>
          </a:p>
          <a:p>
            <a:pPr marL="228600" indent="-228600">
              <a:buAutoNum type="arabicPeriod"/>
            </a:pPr>
            <a:r>
              <a:rPr lang="en-GB" sz="1200" baseline="0" dirty="0" smtClean="0">
                <a:solidFill>
                  <a:srgbClr val="222222"/>
                </a:solidFill>
                <a:latin typeface="Arial" panose="020B0604020202020204" pitchFamily="34" charset="0"/>
              </a:rPr>
              <a:t>Positive charge (2+).</a:t>
            </a:r>
          </a:p>
          <a:p>
            <a:pPr marL="228600" indent="-228600">
              <a:buAutoNum type="arabicPeriod"/>
            </a:pPr>
            <a:r>
              <a:rPr lang="en-US" dirty="0" smtClean="0"/>
              <a:t>The double bonds in propene</a:t>
            </a:r>
            <a:r>
              <a:rPr lang="en-US" baseline="0" dirty="0" smtClean="0"/>
              <a:t> </a:t>
            </a:r>
            <a:r>
              <a:rPr lang="en-US" dirty="0" smtClean="0"/>
              <a:t>open up and many small unsaturated propene molecules (monomers) join together to form very large saturated molecules (polymers). </a:t>
            </a:r>
            <a:endParaRPr lang="en-GB" sz="1200" baseline="0" dirty="0" smtClean="0">
              <a:solidFill>
                <a:srgbClr val="222222"/>
              </a:solidFill>
              <a:latin typeface="Arial" panose="020B0604020202020204" pitchFamily="34" charset="0"/>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426837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78352"/>
            <a:ext cx="7886700" cy="1337792"/>
          </a:xfrm>
        </p:spPr>
        <p:txBody>
          <a:bodyPr/>
          <a:lstStyle/>
          <a:p>
            <a:r>
              <a:rPr lang="en-GB" dirty="0"/>
              <a:t>Face masks and </a:t>
            </a:r>
            <a:r>
              <a:rPr lang="en-GB" dirty="0" smtClean="0"/>
              <a:t>coronavirus</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457200" y="1582655"/>
            <a:ext cx="8321500" cy="3308263"/>
          </a:xfrm>
        </p:spPr>
        <p:txBody>
          <a:bodyPr>
            <a:noAutofit/>
          </a:bodyPr>
          <a:lstStyle/>
          <a:p>
            <a:r>
              <a:rPr lang="en-US" sz="1700" dirty="0" smtClean="0"/>
              <a:t>Coronavirus spreads </a:t>
            </a:r>
            <a:r>
              <a:rPr lang="en-US" sz="1700" dirty="0"/>
              <a:t>in the form of respiratory droplets </a:t>
            </a:r>
            <a:r>
              <a:rPr lang="en-US" sz="1700" dirty="0" smtClean="0"/>
              <a:t>expelled </a:t>
            </a:r>
            <a:br>
              <a:rPr lang="en-US" sz="1700" dirty="0" smtClean="0"/>
            </a:br>
            <a:r>
              <a:rPr lang="en-US" sz="1700" dirty="0" smtClean="0"/>
              <a:t>into </a:t>
            </a:r>
            <a:r>
              <a:rPr lang="en-US" sz="1700" dirty="0"/>
              <a:t>the </a:t>
            </a:r>
            <a:r>
              <a:rPr lang="en-US" sz="1700" dirty="0" smtClean="0"/>
              <a:t>air when you cough, sneeze or talk. </a:t>
            </a:r>
            <a:r>
              <a:rPr lang="en-US" sz="1700" dirty="0"/>
              <a:t>Face masks </a:t>
            </a:r>
            <a:r>
              <a:rPr lang="en-US" sz="1700" dirty="0" smtClean="0"/>
              <a:t>trap</a:t>
            </a:r>
            <a:br>
              <a:rPr lang="en-US" sz="1700" dirty="0" smtClean="0"/>
            </a:br>
            <a:r>
              <a:rPr lang="en-US" sz="1700" dirty="0" smtClean="0"/>
              <a:t>these </a:t>
            </a:r>
            <a:r>
              <a:rPr lang="en-US" sz="1700" dirty="0"/>
              <a:t>droplets. Simple masks made from cotton or polyester </a:t>
            </a:r>
            <a:r>
              <a:rPr lang="en-US" sz="1700" dirty="0" smtClean="0"/>
              <a:t/>
            </a:r>
            <a:br>
              <a:rPr lang="en-US" sz="1700" dirty="0" smtClean="0"/>
            </a:br>
            <a:r>
              <a:rPr lang="en-US" sz="1700" dirty="0" smtClean="0"/>
              <a:t>can </a:t>
            </a:r>
            <a:r>
              <a:rPr lang="en-US" sz="1700" dirty="0"/>
              <a:t>be effective, </a:t>
            </a:r>
            <a:r>
              <a:rPr lang="en-US" sz="1700" dirty="0" smtClean="0"/>
              <a:t>but </a:t>
            </a:r>
            <a:r>
              <a:rPr lang="en-US" sz="1700" dirty="0"/>
              <a:t>masks made from three layers are more </a:t>
            </a:r>
            <a:r>
              <a:rPr lang="en-US" sz="1700" dirty="0" smtClean="0"/>
              <a:t/>
            </a:r>
            <a:br>
              <a:rPr lang="en-US" sz="1700" dirty="0" smtClean="0"/>
            </a:br>
            <a:r>
              <a:rPr lang="en-US" sz="1700" dirty="0" smtClean="0"/>
              <a:t>effective. </a:t>
            </a:r>
            <a:r>
              <a:rPr lang="en-GB" sz="1700" dirty="0" smtClean="0"/>
              <a:t>Medical </a:t>
            </a:r>
            <a:r>
              <a:rPr lang="en-GB" sz="1700" dirty="0"/>
              <a:t>grade (N95) masks </a:t>
            </a:r>
            <a:r>
              <a:rPr lang="en-GB" sz="1700" dirty="0" smtClean="0"/>
              <a:t>are usually three layers </a:t>
            </a:r>
            <a:br>
              <a:rPr lang="en-GB" sz="1700" dirty="0" smtClean="0"/>
            </a:br>
            <a:r>
              <a:rPr lang="en-GB" sz="1700" dirty="0" smtClean="0"/>
              <a:t>thick and are </a:t>
            </a:r>
            <a:r>
              <a:rPr lang="en-GB" sz="1700" dirty="0"/>
              <a:t>designed to remove at least 95% of droplets. </a:t>
            </a:r>
            <a:endParaRPr lang="en-GB" sz="1700" dirty="0" smtClean="0"/>
          </a:p>
          <a:p>
            <a:r>
              <a:rPr lang="en-GB" sz="1800" dirty="0"/>
              <a:t>N95 masks are made from tiny poly(propene) fibres. These </a:t>
            </a:r>
            <a:r>
              <a:rPr lang="en-GB" sz="1800" dirty="0" smtClean="0"/>
              <a:t/>
            </a:r>
            <a:br>
              <a:rPr lang="en-GB" sz="1800" dirty="0" smtClean="0"/>
            </a:br>
            <a:r>
              <a:rPr lang="en-GB" sz="1800" dirty="0" smtClean="0"/>
              <a:t>fibres </a:t>
            </a:r>
            <a:r>
              <a:rPr lang="en-GB" sz="1800" dirty="0"/>
              <a:t>are less than </a:t>
            </a:r>
            <a:r>
              <a:rPr lang="en-GB" sz="1800" dirty="0" smtClean="0"/>
              <a:t>1 </a:t>
            </a:r>
            <a:r>
              <a:rPr lang="en-GB" sz="1800" dirty="0"/>
              <a:t>x10</a:t>
            </a:r>
            <a:r>
              <a:rPr lang="en-GB" sz="1800" baseline="30000" dirty="0"/>
              <a:t>-6 </a:t>
            </a:r>
            <a:r>
              <a:rPr lang="en-GB" sz="1800" dirty="0"/>
              <a:t>m in diameter and are </a:t>
            </a:r>
            <a:r>
              <a:rPr lang="en-GB" sz="1800" dirty="0" smtClean="0"/>
              <a:t>randomly </a:t>
            </a:r>
            <a:br>
              <a:rPr lang="en-GB" sz="1800" dirty="0" smtClean="0"/>
            </a:br>
            <a:r>
              <a:rPr lang="en-GB" sz="1800" dirty="0" smtClean="0"/>
              <a:t>arranged</a:t>
            </a:r>
            <a:r>
              <a:rPr lang="en-GB" sz="1800" dirty="0"/>
              <a:t>. They are sometimes given an electrostatic charge which can help them attract charged particles. Some masks even have copper or zinc ions. These are thought to attract viruses through ionic interactions. </a:t>
            </a:r>
          </a:p>
          <a:p>
            <a:endParaRPr lang="en-GB" sz="1800" dirty="0"/>
          </a:p>
          <a:p>
            <a:endParaRPr lang="en-US" sz="18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9" name="TextBox 8"/>
          <p:cNvSpPr txBox="1"/>
          <p:nvPr/>
        </p:nvSpPr>
        <p:spPr>
          <a:xfrm>
            <a:off x="701750" y="1254645"/>
            <a:ext cx="7019664" cy="307777"/>
          </a:xfrm>
          <a:prstGeom prst="rect">
            <a:avLst/>
          </a:prstGeom>
          <a:noFill/>
        </p:spPr>
        <p:txBody>
          <a:bodyPr wrap="square" rtlCol="0">
            <a:spAutoFit/>
          </a:bodyPr>
          <a:lstStyle/>
          <a:p>
            <a:r>
              <a:rPr lang="en-GB" sz="1400" i="1" dirty="0">
                <a:solidFill>
                  <a:srgbClr val="004976"/>
                </a:solidFill>
              </a:rPr>
              <a:t>Read the full article at </a:t>
            </a:r>
            <a:r>
              <a:rPr lang="en-GB" sz="1400" b="1" i="1" dirty="0">
                <a:solidFill>
                  <a:srgbClr val="004976"/>
                </a:solidFill>
              </a:rPr>
              <a:t>rsc.li/3lUNkK3</a:t>
            </a:r>
          </a:p>
        </p:txBody>
      </p:sp>
      <p:grpSp>
        <p:nvGrpSpPr>
          <p:cNvPr id="14" name="Group 13"/>
          <p:cNvGrpSpPr/>
          <p:nvPr/>
        </p:nvGrpSpPr>
        <p:grpSpPr>
          <a:xfrm>
            <a:off x="6831347" y="1256088"/>
            <a:ext cx="1947353" cy="2246317"/>
            <a:chOff x="6831347" y="1256088"/>
            <a:chExt cx="1947353" cy="2246317"/>
          </a:xfrm>
        </p:grpSpPr>
        <p:pic>
          <p:nvPicPr>
            <p:cNvPr id="1026" name="Picture 2" descr="https://upload.wikimedia.org/wikipedia/commons/thumb/8/86/Mascarilla_N95.jpg/512px-Mascarilla_N9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1347" y="1256088"/>
              <a:ext cx="1947353" cy="190800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831347" y="3157866"/>
              <a:ext cx="1947353" cy="344539"/>
            </a:xfrm>
            <a:prstGeom prst="rect">
              <a:avLst/>
            </a:prstGeom>
            <a:noFill/>
          </p:spPr>
          <p:txBody>
            <a:bodyPr wrap="square" rtlCol="0">
              <a:spAutoFit/>
            </a:bodyPr>
            <a:lstStyle/>
            <a:p>
              <a:pPr algn="ctr"/>
              <a:r>
                <a:rPr lang="en-GB" sz="1600" dirty="0" smtClean="0"/>
                <a:t>N95 medical mask</a:t>
              </a:r>
              <a:endParaRPr lang="en-GB" sz="1600" dirty="0"/>
            </a:p>
          </p:txBody>
        </p:sp>
      </p:grpSp>
    </p:spTree>
    <p:extLst>
      <p:ext uri="{BB962C8B-B14F-4D97-AF65-F5344CB8AC3E}">
        <p14:creationId xmlns:p14="http://schemas.microsoft.com/office/powerpoint/2010/main" val="39201763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78352"/>
            <a:ext cx="7886700" cy="1337792"/>
          </a:xfrm>
        </p:spPr>
        <p:txBody>
          <a:bodyPr/>
          <a:lstStyle/>
          <a:p>
            <a:r>
              <a:rPr lang="en-GB" dirty="0"/>
              <a:t>Face masks and </a:t>
            </a:r>
            <a:r>
              <a:rPr lang="en-GB" dirty="0" smtClean="0"/>
              <a:t>coronavirus</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457200" y="1582655"/>
            <a:ext cx="8321500" cy="3308263"/>
          </a:xfrm>
        </p:spPr>
        <p:txBody>
          <a:bodyPr>
            <a:noAutofit/>
          </a:bodyPr>
          <a:lstStyle/>
          <a:p>
            <a:r>
              <a:rPr lang="en-US" sz="1700" dirty="0" smtClean="0"/>
              <a:t>Coronavirus spreads </a:t>
            </a:r>
            <a:r>
              <a:rPr lang="en-US" sz="1700" dirty="0"/>
              <a:t>in the form of respiratory droplets </a:t>
            </a:r>
            <a:r>
              <a:rPr lang="en-US" sz="1700" dirty="0" smtClean="0"/>
              <a:t>expelled </a:t>
            </a:r>
            <a:br>
              <a:rPr lang="en-US" sz="1700" dirty="0" smtClean="0"/>
            </a:br>
            <a:r>
              <a:rPr lang="en-US" sz="1700" dirty="0" smtClean="0"/>
              <a:t>into </a:t>
            </a:r>
            <a:r>
              <a:rPr lang="en-US" sz="1700" dirty="0"/>
              <a:t>the </a:t>
            </a:r>
            <a:r>
              <a:rPr lang="en-US" sz="1700" dirty="0" smtClean="0"/>
              <a:t>air when you cough, sneeze or talk. </a:t>
            </a:r>
            <a:r>
              <a:rPr lang="en-US" sz="1700" dirty="0"/>
              <a:t>Face masks </a:t>
            </a:r>
            <a:r>
              <a:rPr lang="en-US" sz="1700" dirty="0" smtClean="0"/>
              <a:t>trap</a:t>
            </a:r>
            <a:br>
              <a:rPr lang="en-US" sz="1700" dirty="0" smtClean="0"/>
            </a:br>
            <a:r>
              <a:rPr lang="en-US" sz="1700" dirty="0" smtClean="0"/>
              <a:t>these </a:t>
            </a:r>
            <a:r>
              <a:rPr lang="en-US" sz="1700" dirty="0"/>
              <a:t>droplets. Simple masks made from cotton or polyester </a:t>
            </a:r>
            <a:r>
              <a:rPr lang="en-US" sz="1700" dirty="0" smtClean="0"/>
              <a:t/>
            </a:r>
            <a:br>
              <a:rPr lang="en-US" sz="1700" dirty="0" smtClean="0"/>
            </a:br>
            <a:r>
              <a:rPr lang="en-US" sz="1700" dirty="0" smtClean="0"/>
              <a:t>can </a:t>
            </a:r>
            <a:r>
              <a:rPr lang="en-US" sz="1700" dirty="0"/>
              <a:t>be effective, </a:t>
            </a:r>
            <a:r>
              <a:rPr lang="en-US" sz="1700" dirty="0" smtClean="0"/>
              <a:t>but </a:t>
            </a:r>
            <a:r>
              <a:rPr lang="en-US" sz="1700" dirty="0"/>
              <a:t>masks made from three layers are more </a:t>
            </a:r>
            <a:r>
              <a:rPr lang="en-US" sz="1700" dirty="0" smtClean="0"/>
              <a:t/>
            </a:r>
            <a:br>
              <a:rPr lang="en-US" sz="1700" dirty="0" smtClean="0"/>
            </a:br>
            <a:r>
              <a:rPr lang="en-US" sz="1700" dirty="0" smtClean="0"/>
              <a:t>effective. </a:t>
            </a:r>
            <a:r>
              <a:rPr lang="en-GB" sz="1700" dirty="0" smtClean="0"/>
              <a:t>Medical </a:t>
            </a:r>
            <a:r>
              <a:rPr lang="en-GB" sz="1700" dirty="0"/>
              <a:t>grade (N95) masks </a:t>
            </a:r>
            <a:r>
              <a:rPr lang="en-GB" sz="1700" dirty="0" smtClean="0"/>
              <a:t>are usually three layers </a:t>
            </a:r>
            <a:br>
              <a:rPr lang="en-GB" sz="1700" dirty="0" smtClean="0"/>
            </a:br>
            <a:r>
              <a:rPr lang="en-GB" sz="1700" dirty="0" smtClean="0"/>
              <a:t>thick and are </a:t>
            </a:r>
            <a:r>
              <a:rPr lang="en-GB" sz="1700" dirty="0"/>
              <a:t>designed to remove at least 95% of droplets. </a:t>
            </a:r>
            <a:endParaRPr lang="en-GB" sz="1700" dirty="0" smtClean="0"/>
          </a:p>
          <a:p>
            <a:r>
              <a:rPr lang="en-GB" sz="1800" dirty="0"/>
              <a:t>N95 masks are made from tiny poly(propene) fibres. These </a:t>
            </a:r>
            <a:r>
              <a:rPr lang="en-GB" sz="1800" dirty="0" smtClean="0"/>
              <a:t/>
            </a:r>
            <a:br>
              <a:rPr lang="en-GB" sz="1800" dirty="0" smtClean="0"/>
            </a:br>
            <a:r>
              <a:rPr lang="en-GB" sz="1800" dirty="0" smtClean="0"/>
              <a:t>fibres </a:t>
            </a:r>
            <a:r>
              <a:rPr lang="en-GB" sz="1800" dirty="0"/>
              <a:t>are less than </a:t>
            </a:r>
            <a:r>
              <a:rPr lang="en-GB" sz="1800" dirty="0" smtClean="0"/>
              <a:t>1 </a:t>
            </a:r>
            <a:r>
              <a:rPr lang="en-GB" sz="1800" dirty="0"/>
              <a:t>x10</a:t>
            </a:r>
            <a:r>
              <a:rPr lang="en-GB" sz="1800" baseline="30000" dirty="0"/>
              <a:t>-6 </a:t>
            </a:r>
            <a:r>
              <a:rPr lang="en-GB" sz="1800" dirty="0"/>
              <a:t>m in diameter and are </a:t>
            </a:r>
            <a:r>
              <a:rPr lang="en-GB" sz="1800" dirty="0" smtClean="0"/>
              <a:t>randomly </a:t>
            </a:r>
            <a:br>
              <a:rPr lang="en-GB" sz="1800" dirty="0" smtClean="0"/>
            </a:br>
            <a:r>
              <a:rPr lang="en-GB" sz="1800" dirty="0" smtClean="0"/>
              <a:t>arranged</a:t>
            </a:r>
            <a:r>
              <a:rPr lang="en-GB" sz="1800" dirty="0"/>
              <a:t>. They are sometimes given an electrostatic charge which can help them attract charged particles. Some masks even have copper or zinc ions. These are thought to attract viruses through ionic interactions. </a:t>
            </a:r>
          </a:p>
          <a:p>
            <a:endParaRPr lang="en-GB" sz="1800" dirty="0"/>
          </a:p>
          <a:p>
            <a:endParaRPr lang="en-US" sz="18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9" name="TextBox 8"/>
          <p:cNvSpPr txBox="1"/>
          <p:nvPr/>
        </p:nvSpPr>
        <p:spPr>
          <a:xfrm>
            <a:off x="701750" y="1254645"/>
            <a:ext cx="7019664" cy="307777"/>
          </a:xfrm>
          <a:prstGeom prst="rect">
            <a:avLst/>
          </a:prstGeom>
          <a:noFill/>
        </p:spPr>
        <p:txBody>
          <a:bodyPr wrap="square" rtlCol="0">
            <a:spAutoFit/>
          </a:bodyPr>
          <a:lstStyle/>
          <a:p>
            <a:r>
              <a:rPr lang="en-GB" sz="1400" i="1" dirty="0">
                <a:solidFill>
                  <a:srgbClr val="004976"/>
                </a:solidFill>
              </a:rPr>
              <a:t>Read the full article at </a:t>
            </a:r>
            <a:r>
              <a:rPr lang="en-GB" sz="1400" b="1" i="1" dirty="0">
                <a:solidFill>
                  <a:srgbClr val="004976"/>
                </a:solidFill>
              </a:rPr>
              <a:t>rsc.li/3lUNkK3</a:t>
            </a:r>
          </a:p>
        </p:txBody>
      </p:sp>
      <p:grpSp>
        <p:nvGrpSpPr>
          <p:cNvPr id="14" name="Group 13"/>
          <p:cNvGrpSpPr/>
          <p:nvPr/>
        </p:nvGrpSpPr>
        <p:grpSpPr>
          <a:xfrm>
            <a:off x="6831347" y="1256088"/>
            <a:ext cx="1947353" cy="2246317"/>
            <a:chOff x="6831347" y="1256088"/>
            <a:chExt cx="1947353" cy="2246317"/>
          </a:xfrm>
        </p:grpSpPr>
        <p:pic>
          <p:nvPicPr>
            <p:cNvPr id="1026" name="Picture 2" descr="https://upload.wikimedia.org/wikipedia/commons/thumb/8/86/Mascarilla_N95.jpg/512px-Mascarilla_N9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1347" y="1256088"/>
              <a:ext cx="1947353" cy="190800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831347" y="3157866"/>
              <a:ext cx="1947353" cy="344539"/>
            </a:xfrm>
            <a:prstGeom prst="rect">
              <a:avLst/>
            </a:prstGeom>
            <a:noFill/>
          </p:spPr>
          <p:txBody>
            <a:bodyPr wrap="square" rtlCol="0">
              <a:spAutoFit/>
            </a:bodyPr>
            <a:lstStyle/>
            <a:p>
              <a:pPr algn="ctr"/>
              <a:r>
                <a:rPr lang="en-GB" sz="1600" dirty="0" smtClean="0"/>
                <a:t>N95 medical mask</a:t>
              </a:r>
              <a:endParaRPr lang="en-GB" sz="1600" dirty="0"/>
            </a:p>
          </p:txBody>
        </p:sp>
      </p:grpSp>
      <p:sp>
        <p:nvSpPr>
          <p:cNvPr id="12" name="TextBox 11"/>
          <p:cNvSpPr txBox="1"/>
          <p:nvPr/>
        </p:nvSpPr>
        <p:spPr>
          <a:xfrm>
            <a:off x="455696" y="4847376"/>
            <a:ext cx="8387645" cy="877163"/>
          </a:xfrm>
          <a:prstGeom prst="rect">
            <a:avLst/>
          </a:prstGeom>
          <a:noFill/>
        </p:spPr>
        <p:txBody>
          <a:bodyPr wrap="square" rtlCol="0">
            <a:spAutoFit/>
          </a:bodyPr>
          <a:lstStyle/>
          <a:p>
            <a:pPr marL="342900" indent="-342900">
              <a:buAutoNum type="arabicPeriod"/>
            </a:pPr>
            <a:r>
              <a:rPr lang="en-GB" sz="1700" dirty="0" smtClean="0"/>
              <a:t>Why do face masks help prevent coronavirus being passed on?</a:t>
            </a:r>
          </a:p>
          <a:p>
            <a:pPr marL="342900" indent="-342900">
              <a:buAutoNum type="arabicPeriod"/>
            </a:pPr>
            <a:r>
              <a:rPr lang="en-GB" sz="1700" dirty="0" smtClean="0"/>
              <a:t>What charge do copper and zinc ions have?</a:t>
            </a:r>
          </a:p>
          <a:p>
            <a:pPr marL="342900" indent="-342900">
              <a:buAutoNum type="arabicPeriod"/>
            </a:pPr>
            <a:r>
              <a:rPr lang="en-GB" sz="1700" dirty="0" smtClean="0"/>
              <a:t>Describe how poly(propene) forms from propene.</a:t>
            </a:r>
            <a:endParaRPr lang="en-GB" sz="1700" dirty="0"/>
          </a:p>
        </p:txBody>
      </p:sp>
    </p:spTree>
    <p:extLst>
      <p:ext uri="{BB962C8B-B14F-4D97-AF65-F5344CB8AC3E}">
        <p14:creationId xmlns:p14="http://schemas.microsoft.com/office/powerpoint/2010/main" val="2373889969"/>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purl.org/dc/term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443</TotalTime>
  <Words>454</Words>
  <Application>Microsoft Office PowerPoint</Application>
  <PresentationFormat>On-screen Show (4:3)</PresentationFormat>
  <Paragraphs>25</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Face masks and coronavirus</vt:lpstr>
      <vt:lpstr>Face masks and coronavirus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Face masks and coronavirus</dc:title>
  <dc:creator>Neil Goalby</dc:creator>
  <cp:keywords>coronavirus Covid-19 Sars-Cov-2 masks face coverings poly(propene)</cp:keywords>
  <dc:description>From Education in Chemistry Face masks and coronavirus rsc.li/3lUNkK3</dc:description>
  <cp:lastModifiedBy>Lisa Clatworthy</cp:lastModifiedBy>
  <cp:revision>50</cp:revision>
  <dcterms:created xsi:type="dcterms:W3CDTF">2020-04-08T13:50:19Z</dcterms:created>
  <dcterms:modified xsi:type="dcterms:W3CDTF">2020-09-07T09:21:27Z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