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6" r:id="rId5"/>
    <p:sldId id="267" r:id="rId6"/>
  </p:sldIdLst>
  <p:sldSz cx="9144000" cy="6858000" type="screen4x3"/>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43" autoAdjust="0"/>
  </p:normalViewPr>
  <p:slideViewPr>
    <p:cSldViewPr>
      <p:cViewPr varScale="1">
        <p:scale>
          <a:sx n="89" d="100"/>
          <a:sy n="89" d="100"/>
        </p:scale>
        <p:origin x="123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240" cy="50164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3889109" y="0"/>
            <a:ext cx="2975240" cy="501640"/>
          </a:xfrm>
          <a:prstGeom prst="rect">
            <a:avLst/>
          </a:prstGeom>
        </p:spPr>
        <p:txBody>
          <a:bodyPr vert="horz" lIns="96661" tIns="48331" rIns="96661" bIns="48331" rtlCol="0"/>
          <a:lstStyle>
            <a:lvl1pPr algn="r">
              <a:defRPr sz="1300"/>
            </a:lvl1pPr>
          </a:lstStyle>
          <a:p>
            <a:fld id="{A514779C-79A7-49E8-BEAB-D399194BACEE}" type="datetimeFigureOut">
              <a:rPr lang="en-GB" smtClean="0"/>
              <a:t>21/12/2018</a:t>
            </a:fld>
            <a:endParaRPr lang="en-GB"/>
          </a:p>
        </p:txBody>
      </p:sp>
      <p:sp>
        <p:nvSpPr>
          <p:cNvPr id="4" name="Slide Image Placeholder 3"/>
          <p:cNvSpPr>
            <a:spLocks noGrp="1" noRot="1" noChangeAspect="1"/>
          </p:cNvSpPr>
          <p:nvPr>
            <p:ph type="sldImg" idx="2"/>
          </p:nvPr>
        </p:nvSpPr>
        <p:spPr>
          <a:xfrm>
            <a:off x="1184275" y="1249363"/>
            <a:ext cx="4497388" cy="3375025"/>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686594" y="4811573"/>
            <a:ext cx="5492750" cy="393674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6436"/>
            <a:ext cx="2975240" cy="501639"/>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3889109" y="9496436"/>
            <a:ext cx="2975240" cy="501639"/>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a:t>
            </a:r>
            <a:r>
              <a:rPr lang="en-GB" i="1" baseline="0" dirty="0" smtClean="0"/>
              <a:t>Chemistry World</a:t>
            </a:r>
            <a:r>
              <a:rPr lang="en-GB" baseline="0" dirty="0" smtClean="0"/>
              <a:t>. Use this slide as a lesson starter. It also contains questions that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forestwander.com</a:t>
            </a:r>
            <a:endParaRPr lang="en-GB" strike="sngStrike"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790553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a:t>
            </a:r>
            <a:r>
              <a:rPr lang="en-GB" i="1" baseline="0" dirty="0" smtClean="0"/>
              <a:t>Chemistry World</a:t>
            </a:r>
            <a:r>
              <a:rPr lang="en-GB" baseline="0" dirty="0" smtClean="0"/>
              <a:t>. Use this slide as a lesson starter. It also contains questions that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forestwander.com</a:t>
            </a:r>
            <a:endParaRPr lang="en-GB" strike="sngStrik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aseline="0" dirty="0" smtClean="0"/>
              <a:t>Answers: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Methane, water </a:t>
            </a:r>
            <a:r>
              <a:rPr lang="en-GB" sz="800" baseline="0" dirty="0" smtClean="0"/>
              <a:t>vapour. Post-16 answers: nitrous oxide, ozone</a:t>
            </a:r>
            <a:endParaRPr lang="en-GB" sz="800" baseline="0"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Glucose → carbon dioxide + water (catalysed by UV light). C</a:t>
            </a:r>
            <a:r>
              <a:rPr lang="en-GB" sz="800" baseline="-25000" dirty="0" smtClean="0"/>
              <a:t>6</a:t>
            </a:r>
            <a:r>
              <a:rPr lang="en-GB" sz="800" baseline="0" dirty="0" smtClean="0"/>
              <a:t>H</a:t>
            </a:r>
            <a:r>
              <a:rPr lang="en-GB" sz="800" baseline="-25000" dirty="0" smtClean="0"/>
              <a:t>12</a:t>
            </a:r>
            <a:r>
              <a:rPr lang="en-GB" sz="800" baseline="0" dirty="0" smtClean="0"/>
              <a:t>O</a:t>
            </a:r>
            <a:r>
              <a:rPr lang="en-GB" sz="800" baseline="-25000" dirty="0" smtClean="0"/>
              <a:t>6</a:t>
            </a:r>
            <a:r>
              <a:rPr lang="en-GB" sz="800" baseline="0" dirty="0" smtClean="0"/>
              <a:t> + 6O</a:t>
            </a:r>
            <a:r>
              <a:rPr lang="en-GB" sz="800" baseline="-25000" dirty="0" smtClean="0"/>
              <a:t>2</a:t>
            </a:r>
            <a:r>
              <a:rPr lang="en-GB" sz="800" baseline="0" dirty="0" smtClean="0"/>
              <a:t> → 6CO</a:t>
            </a:r>
            <a:r>
              <a:rPr lang="en-GB" sz="800" baseline="-25000" dirty="0" smtClean="0"/>
              <a:t>2</a:t>
            </a:r>
            <a:r>
              <a:rPr lang="en-GB" sz="800" baseline="0" dirty="0" smtClean="0"/>
              <a:t> + 6H</a:t>
            </a:r>
            <a:r>
              <a:rPr lang="en-GB" sz="800" baseline="-25000" dirty="0" smtClean="0"/>
              <a:t>2</a:t>
            </a:r>
            <a:r>
              <a:rPr lang="en-GB" sz="800" baseline="0" dirty="0" smtClean="0"/>
              <a:t>O (catalysed by UV light)</a:t>
            </a:r>
            <a:endParaRPr lang="en-GB" sz="800" baseline="-25000"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Reduction is the loss of </a:t>
            </a:r>
            <a:r>
              <a:rPr lang="en-GB" sz="800" baseline="0" dirty="0" smtClean="0"/>
              <a:t>oxygen. Post-16 answers: addition of hydrogen or gain or electrons.</a:t>
            </a:r>
            <a:endParaRPr lang="en-GB" sz="800" baseline="0"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800" baseline="0" dirty="0" smtClean="0"/>
              <a:t>A catalyst is a substance that speeds up a chemical reaction, but it is not used up. It works by providing an alternative pathway for the reaction, with a lower activation energy. </a:t>
            </a: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458323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74024" y="165449"/>
            <a:ext cx="8869976" cy="4847727"/>
            <a:chOff x="274024" y="165449"/>
            <a:chExt cx="8869976" cy="4847727"/>
          </a:xfrm>
        </p:grpSpPr>
        <p:sp>
          <p:nvSpPr>
            <p:cNvPr id="11" name="TextBox 10"/>
            <p:cNvSpPr txBox="1"/>
            <p:nvPr/>
          </p:nvSpPr>
          <p:spPr>
            <a:xfrm>
              <a:off x="2195736"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rsc.li/2Gb0t0K</a:t>
              </a:r>
              <a:endParaRPr lang="en-GB" sz="1200" i="1" dirty="0">
                <a:solidFill>
                  <a:schemeClr val="bg1"/>
                </a:solidFill>
              </a:endParaRPr>
            </a:p>
          </p:txBody>
        </p:sp>
        <p:sp>
          <p:nvSpPr>
            <p:cNvPr id="13" name="TextBox 12"/>
            <p:cNvSpPr txBox="1"/>
            <p:nvPr/>
          </p:nvSpPr>
          <p:spPr>
            <a:xfrm>
              <a:off x="467544" y="165449"/>
              <a:ext cx="7056784" cy="369332"/>
            </a:xfrm>
            <a:prstGeom prst="rect">
              <a:avLst/>
            </a:prstGeom>
            <a:noFill/>
          </p:spPr>
          <p:txBody>
            <a:bodyPr wrap="square" rtlCol="0">
              <a:spAutoFit/>
            </a:bodyPr>
            <a:lstStyle/>
            <a:p>
              <a:pPr algn="ctr"/>
              <a:r>
                <a:rPr lang="en-US" b="1" dirty="0">
                  <a:solidFill>
                    <a:schemeClr val="bg1"/>
                  </a:solidFill>
                </a:rPr>
                <a:t>Phony photosynthesis could reduce atmospheric carbon</a:t>
              </a:r>
            </a:p>
          </p:txBody>
        </p:sp>
        <p:sp>
          <p:nvSpPr>
            <p:cNvPr id="14" name="TextBox 13"/>
            <p:cNvSpPr txBox="1"/>
            <p:nvPr/>
          </p:nvSpPr>
          <p:spPr>
            <a:xfrm>
              <a:off x="274024" y="811780"/>
              <a:ext cx="4874040" cy="2862322"/>
            </a:xfrm>
            <a:prstGeom prst="rect">
              <a:avLst/>
            </a:prstGeom>
            <a:noFill/>
          </p:spPr>
          <p:txBody>
            <a:bodyPr wrap="square" rtlCol="0">
              <a:spAutoFit/>
            </a:bodyPr>
            <a:lstStyle/>
            <a:p>
              <a:r>
                <a:rPr lang="en-GB" dirty="0" smtClean="0">
                  <a:solidFill>
                    <a:schemeClr val="bg1"/>
                  </a:solidFill>
                </a:rPr>
                <a:t>Carbon dioxide is one of a number of greenhouse gases that contribute to global warming. Scientists are constantly seeking methods to capture carbon dioxide and reduce it to carbon monoxide or fuels. Research has often used heavy metal catalysts, which have their own environmental challenge. Yet plants are able to take carbon dioxide and use it to generate food stores using only the energy of the sun.  </a:t>
              </a:r>
            </a:p>
          </p:txBody>
        </p:sp>
        <p:sp>
          <p:nvSpPr>
            <p:cNvPr id="17" name="Rectangle 16"/>
            <p:cNvSpPr/>
            <p:nvPr/>
          </p:nvSpPr>
          <p:spPr>
            <a:xfrm>
              <a:off x="274024" y="3535848"/>
              <a:ext cx="8670706" cy="1477328"/>
            </a:xfrm>
            <a:prstGeom prst="rect">
              <a:avLst/>
            </a:prstGeom>
          </p:spPr>
          <p:txBody>
            <a:bodyPr wrap="square">
              <a:spAutoFit/>
            </a:bodyPr>
            <a:lstStyle/>
            <a:p>
              <a:pPr lvl="0"/>
              <a:r>
                <a:rPr lang="en-GB" dirty="0" smtClean="0">
                  <a:solidFill>
                    <a:prstClr val="black"/>
                  </a:solidFill>
                </a:rPr>
                <a:t>Scientists in China have recently engineered a protein that can mimic photosynthesis and reduce carbon dioxide. The researchers took a natural photosynthetic protein and adapted it. A light capturing unit was added, together with a </a:t>
              </a:r>
              <a:r>
                <a:rPr lang="en-GB" dirty="0" err="1" smtClean="0">
                  <a:solidFill>
                    <a:prstClr val="black"/>
                  </a:solidFill>
                </a:rPr>
                <a:t>sulfur</a:t>
              </a:r>
              <a:r>
                <a:rPr lang="en-GB" dirty="0" smtClean="0">
                  <a:solidFill>
                    <a:prstClr val="black"/>
                  </a:solidFill>
                </a:rPr>
                <a:t>-containing amino acid and a nickel complex that is able to catalyse the reduction of carbon dioxide.</a:t>
              </a:r>
              <a:endParaRPr lang="en-GB" dirty="0">
                <a:solidFill>
                  <a:prstClr val="black"/>
                </a:solidFill>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597024"/>
              <a:ext cx="3923928" cy="2615952"/>
            </a:xfrm>
            <a:prstGeom prst="rect">
              <a:avLst/>
            </a:prstGeom>
          </p:spPr>
        </p:pic>
      </p:grpSp>
    </p:spTree>
    <p:extLst>
      <p:ext uri="{BB962C8B-B14F-4D97-AF65-F5344CB8AC3E}">
        <p14:creationId xmlns:p14="http://schemas.microsoft.com/office/powerpoint/2010/main" val="2053796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47864" y="5013176"/>
            <a:ext cx="5922970" cy="1754326"/>
          </a:xfrm>
          <a:prstGeom prst="rect">
            <a:avLst/>
          </a:prstGeom>
          <a:noFill/>
        </p:spPr>
        <p:txBody>
          <a:bodyPr wrap="square" rtlCol="0">
            <a:spAutoFit/>
          </a:bodyPr>
          <a:lstStyle/>
          <a:p>
            <a:pPr marL="342900" indent="-342900">
              <a:buAutoNum type="arabicPeriod"/>
            </a:pPr>
            <a:r>
              <a:rPr lang="en-GB" dirty="0" smtClean="0">
                <a:solidFill>
                  <a:schemeClr val="bg1"/>
                </a:solidFill>
              </a:rPr>
              <a:t>Name some other greenhouse gases.</a:t>
            </a:r>
          </a:p>
          <a:p>
            <a:pPr marL="342900" indent="-342900">
              <a:buAutoNum type="arabicPeriod"/>
            </a:pPr>
            <a:r>
              <a:rPr lang="en-GB" dirty="0" smtClean="0">
                <a:solidFill>
                  <a:schemeClr val="bg1"/>
                </a:solidFill>
              </a:rPr>
              <a:t>Give the word equation for photosynthesis. Write a balanced symbol equation. </a:t>
            </a:r>
          </a:p>
          <a:p>
            <a:pPr marL="342900" indent="-342900">
              <a:buAutoNum type="arabicPeriod"/>
            </a:pPr>
            <a:r>
              <a:rPr lang="en-GB" dirty="0" smtClean="0">
                <a:solidFill>
                  <a:schemeClr val="bg1"/>
                </a:solidFill>
              </a:rPr>
              <a:t>What do you understand by the term ‘reduction’ in a chemical reaction? </a:t>
            </a:r>
          </a:p>
          <a:p>
            <a:pPr marL="342900" indent="-342900">
              <a:buAutoNum type="arabicPeriod"/>
            </a:pPr>
            <a:r>
              <a:rPr lang="en-GB" dirty="0" smtClean="0">
                <a:solidFill>
                  <a:schemeClr val="bg1"/>
                </a:solidFill>
              </a:rPr>
              <a:t>Define the word catalyst and explain how they work.</a:t>
            </a:r>
          </a:p>
        </p:txBody>
      </p:sp>
      <p:grpSp>
        <p:nvGrpSpPr>
          <p:cNvPr id="3" name="Group 2"/>
          <p:cNvGrpSpPr/>
          <p:nvPr/>
        </p:nvGrpSpPr>
        <p:grpSpPr>
          <a:xfrm>
            <a:off x="274024" y="165449"/>
            <a:ext cx="8869976" cy="4847727"/>
            <a:chOff x="274024" y="165449"/>
            <a:chExt cx="8869976" cy="4847727"/>
          </a:xfrm>
        </p:grpSpPr>
        <p:sp>
          <p:nvSpPr>
            <p:cNvPr id="9" name="TextBox 8"/>
            <p:cNvSpPr txBox="1"/>
            <p:nvPr/>
          </p:nvSpPr>
          <p:spPr>
            <a:xfrm>
              <a:off x="2195736"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rsc.li/2Gb0t0K</a:t>
              </a:r>
              <a:endParaRPr lang="en-GB" sz="1200" i="1" dirty="0">
                <a:solidFill>
                  <a:schemeClr val="bg1"/>
                </a:solidFill>
              </a:endParaRPr>
            </a:p>
          </p:txBody>
        </p:sp>
        <p:sp>
          <p:nvSpPr>
            <p:cNvPr id="14" name="TextBox 13"/>
            <p:cNvSpPr txBox="1"/>
            <p:nvPr/>
          </p:nvSpPr>
          <p:spPr>
            <a:xfrm>
              <a:off x="467544" y="165449"/>
              <a:ext cx="7056784" cy="369332"/>
            </a:xfrm>
            <a:prstGeom prst="rect">
              <a:avLst/>
            </a:prstGeom>
            <a:noFill/>
          </p:spPr>
          <p:txBody>
            <a:bodyPr wrap="square" rtlCol="0">
              <a:spAutoFit/>
            </a:bodyPr>
            <a:lstStyle/>
            <a:p>
              <a:pPr algn="ctr"/>
              <a:r>
                <a:rPr lang="en-US" b="1" dirty="0">
                  <a:solidFill>
                    <a:schemeClr val="bg1"/>
                  </a:solidFill>
                </a:rPr>
                <a:t>Phony photosynthesis could reduce atmospheric carbon</a:t>
              </a:r>
            </a:p>
          </p:txBody>
        </p:sp>
        <p:sp>
          <p:nvSpPr>
            <p:cNvPr id="8" name="TextBox 7"/>
            <p:cNvSpPr txBox="1"/>
            <p:nvPr/>
          </p:nvSpPr>
          <p:spPr>
            <a:xfrm>
              <a:off x="274024" y="811780"/>
              <a:ext cx="4874040" cy="2862322"/>
            </a:xfrm>
            <a:prstGeom prst="rect">
              <a:avLst/>
            </a:prstGeom>
            <a:noFill/>
          </p:spPr>
          <p:txBody>
            <a:bodyPr wrap="square" rtlCol="0">
              <a:spAutoFit/>
            </a:bodyPr>
            <a:lstStyle/>
            <a:p>
              <a:r>
                <a:rPr lang="en-GB" dirty="0" smtClean="0">
                  <a:solidFill>
                    <a:schemeClr val="bg1"/>
                  </a:solidFill>
                </a:rPr>
                <a:t>Carbon dioxide is one of a number of greenhouse gases that contribute to global warming. Scientists are constantly seeking methods to capture carbon dioxide and reduce it to carbon monoxide or fuels. Research has often used heavy metal catalysts, which have their own environmental challenge. Yet plants are able to take carbon dioxide and use it to generate food stores using only the energy of the sun.  </a:t>
              </a:r>
            </a:p>
          </p:txBody>
        </p:sp>
        <p:sp>
          <p:nvSpPr>
            <p:cNvPr id="10" name="Rectangle 9"/>
            <p:cNvSpPr/>
            <p:nvPr/>
          </p:nvSpPr>
          <p:spPr>
            <a:xfrm>
              <a:off x="274024" y="3535848"/>
              <a:ext cx="8670706" cy="1477328"/>
            </a:xfrm>
            <a:prstGeom prst="rect">
              <a:avLst/>
            </a:prstGeom>
          </p:spPr>
          <p:txBody>
            <a:bodyPr wrap="square">
              <a:spAutoFit/>
            </a:bodyPr>
            <a:lstStyle/>
            <a:p>
              <a:pPr lvl="0"/>
              <a:r>
                <a:rPr lang="en-GB" dirty="0" smtClean="0">
                  <a:solidFill>
                    <a:prstClr val="black"/>
                  </a:solidFill>
                </a:rPr>
                <a:t>Scientists in China have recently engineered a protein that can mimic photosynthesis and reduce carbon dioxide. The researchers took a natural photosynthetic protein and adapted it. A light capturing unit was added, together with a </a:t>
              </a:r>
              <a:r>
                <a:rPr lang="en-GB" dirty="0" err="1" smtClean="0">
                  <a:solidFill>
                    <a:prstClr val="black"/>
                  </a:solidFill>
                </a:rPr>
                <a:t>sulfur</a:t>
              </a:r>
              <a:r>
                <a:rPr lang="en-GB" dirty="0" smtClean="0">
                  <a:solidFill>
                    <a:prstClr val="black"/>
                  </a:solidFill>
                </a:rPr>
                <a:t>-containing amino acid and a nickel complex that is able to catalyse the reduction of carbon dioxide.</a:t>
              </a:r>
              <a:endParaRPr lang="en-GB" dirty="0">
                <a:solidFill>
                  <a:prstClr val="black"/>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597024"/>
              <a:ext cx="3923928" cy="2615952"/>
            </a:xfrm>
            <a:prstGeom prst="rect">
              <a:avLst/>
            </a:prstGeom>
          </p:spPr>
        </p:pic>
      </p:grpSp>
    </p:spTree>
    <p:extLst>
      <p:ext uri="{BB962C8B-B14F-4D97-AF65-F5344CB8AC3E}">
        <p14:creationId xmlns:p14="http://schemas.microsoft.com/office/powerpoint/2010/main" val="3879534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8765011-A555-4DFA-AE85-6BF42B9B2042}">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2442</TotalTime>
  <Words>489</Words>
  <Application>Microsoft Office PowerPoint</Application>
  <PresentationFormat>On-screen Show (4:3)</PresentationFormat>
  <Paragraphs>23</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 Phony photosynthesis coudl reduce atmospheric carbon</dc:title>
  <dc:creator>Jennifer Koenig</dc:creator>
  <dc:description>From Education in Chemistry article, rsc.li/2Gb0t0k</dc:description>
  <cp:lastModifiedBy>Lisa Clatworthy</cp:lastModifiedBy>
  <cp:revision>236</cp:revision>
  <cp:lastPrinted>2018-12-06T13:35:11Z</cp:lastPrinted>
  <dcterms:created xsi:type="dcterms:W3CDTF">2013-06-04T12:27:23Z</dcterms:created>
  <dcterms:modified xsi:type="dcterms:W3CDTF">2018-12-21T10:31:04Z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