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4" r:id="rId2"/>
    <p:sldId id="349" r:id="rId3"/>
    <p:sldId id="345" r:id="rId4"/>
    <p:sldId id="289" r:id="rId5"/>
    <p:sldId id="288" r:id="rId6"/>
    <p:sldId id="350" r:id="rId7"/>
    <p:sldId id="352" r:id="rId8"/>
    <p:sldId id="351" r:id="rId9"/>
    <p:sldId id="353" r:id="rId10"/>
    <p:sldId id="35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62"/>
    <a:srgbClr val="E6F1EF"/>
    <a:srgbClr val="EDF6F9"/>
    <a:srgbClr val="48A9C5"/>
    <a:srgbClr val="FAE7EA"/>
    <a:srgbClr val="F7DBE0"/>
    <a:srgbClr val="F4CFD5"/>
    <a:srgbClr val="FF9E1B"/>
    <a:srgbClr val="C8102E"/>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24"/>
    <p:restoredTop sz="81434" autoAdjust="0"/>
  </p:normalViewPr>
  <p:slideViewPr>
    <p:cSldViewPr snapToGrid="0" snapToObjects="1">
      <p:cViewPr varScale="1">
        <p:scale>
          <a:sx n="70" d="100"/>
          <a:sy n="70" d="100"/>
        </p:scale>
        <p:origin x="1392" y="43"/>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86019B-116E-4DF5-B415-389BF39F6765}" type="datetimeFigureOut">
              <a:rPr lang="en-GB" smtClean="0"/>
              <a:t>12/06/2023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5FEEB4-2938-42DA-A488-5DF8E11EF503}" type="slidenum">
              <a:rPr lang="en-GB" smtClean="0"/>
              <a:t>‹#›</a:t>
            </a:fld>
            <a:endParaRPr lang="en-GB"/>
          </a:p>
        </p:txBody>
      </p:sp>
    </p:spTree>
    <p:extLst>
      <p:ext uri="{BB962C8B-B14F-4D97-AF65-F5344CB8AC3E}">
        <p14:creationId xmlns:p14="http://schemas.microsoft.com/office/powerpoint/2010/main" val="1422057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3MU3TEf"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14 years Title, single line, generic photo">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F5168C22-13C5-5042-B68D-D5810F149BD4}"/>
              </a:ext>
            </a:extLst>
          </p:cNvPr>
          <p:cNvGrpSpPr/>
          <p:nvPr userDrawn="1"/>
        </p:nvGrpSpPr>
        <p:grpSpPr>
          <a:xfrm>
            <a:off x="0" y="0"/>
            <a:ext cx="12196800" cy="6858000"/>
            <a:chOff x="0" y="0"/>
            <a:chExt cx="12196800" cy="6858000"/>
          </a:xfrm>
        </p:grpSpPr>
        <p:pic>
          <p:nvPicPr>
            <p:cNvPr id="16" name="Picture 15">
              <a:extLst>
                <a:ext uri="{FF2B5EF4-FFF2-40B4-BE49-F238E27FC236}">
                  <a16:creationId xmlns:a16="http://schemas.microsoft.com/office/drawing/2014/main" id="{01348E18-6A0F-0842-92AA-634472BB458F}"/>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42" name="Picture 41">
              <a:extLst>
                <a:ext uri="{FF2B5EF4-FFF2-40B4-BE49-F238E27FC236}">
                  <a16:creationId xmlns:a16="http://schemas.microsoft.com/office/drawing/2014/main" id="{7D0D226C-0904-EC4D-9B16-19AD2507974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8" name="Group 97">
            <a:extLst>
              <a:ext uri="{FF2B5EF4-FFF2-40B4-BE49-F238E27FC236}">
                <a16:creationId xmlns:a16="http://schemas.microsoft.com/office/drawing/2014/main" id="{D1166B66-EF9F-7F44-B3D5-0039E00DA134}"/>
              </a:ext>
            </a:extLst>
          </p:cNvPr>
          <p:cNvGrpSpPr/>
          <p:nvPr userDrawn="1"/>
        </p:nvGrpSpPr>
        <p:grpSpPr>
          <a:xfrm>
            <a:off x="0" y="-1670"/>
            <a:ext cx="7622497" cy="6859670"/>
            <a:chOff x="0" y="-1670"/>
            <a:chExt cx="7622497" cy="6859670"/>
          </a:xfrm>
        </p:grpSpPr>
        <p:pic>
          <p:nvPicPr>
            <p:cNvPr id="84" name="Picture 83">
              <a:extLst>
                <a:ext uri="{FF2B5EF4-FFF2-40B4-BE49-F238E27FC236}">
                  <a16:creationId xmlns:a16="http://schemas.microsoft.com/office/drawing/2014/main" id="{F1E65715-C07C-5A49-8AE3-55777E91145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86" name="Picture 85">
              <a:extLst>
                <a:ext uri="{FF2B5EF4-FFF2-40B4-BE49-F238E27FC236}">
                  <a16:creationId xmlns:a16="http://schemas.microsoft.com/office/drawing/2014/main" id="{2A1E57C7-F139-AD4D-BA28-4F7521ED0599}"/>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96" name="Picture 95">
              <a:extLst>
                <a:ext uri="{FF2B5EF4-FFF2-40B4-BE49-F238E27FC236}">
                  <a16:creationId xmlns:a16="http://schemas.microsoft.com/office/drawing/2014/main" id="{6CC0A54E-2863-3942-914D-4D2B8FFDF4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7" name="Picture 6">
            <a:extLst>
              <a:ext uri="{FF2B5EF4-FFF2-40B4-BE49-F238E27FC236}">
                <a16:creationId xmlns:a16="http://schemas.microsoft.com/office/drawing/2014/main" id="{320B49D5-F310-A340-BF5B-AB0D4EB1E384}"/>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38" name="Picture 37">
            <a:extLst>
              <a:ext uri="{FF2B5EF4-FFF2-40B4-BE49-F238E27FC236}">
                <a16:creationId xmlns:a16="http://schemas.microsoft.com/office/drawing/2014/main" id="{14E3DA79-FDC9-7F4B-9277-8C9EB9346AD6}"/>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2281CF7B-F07A-C049-BDB9-748CCF3F310B}"/>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https://rsc.li/3MU3TEf</a:t>
            </a:r>
            <a:endParaRPr lang="en-US" sz="1600" u="none" dirty="0">
              <a:solidFill>
                <a:schemeClr val="bg1"/>
              </a:solidFill>
            </a:endParaRPr>
          </a:p>
        </p:txBody>
      </p:sp>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F17FE5-8B45-FD4E-B2AA-D3A399E25B6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7" name="Title 1">
            <a:extLst>
              <a:ext uri="{FF2B5EF4-FFF2-40B4-BE49-F238E27FC236}">
                <a16:creationId xmlns:a16="http://schemas.microsoft.com/office/drawing/2014/main" id="{DD3DEB5F-6D25-DB49-A7A3-A2747080F39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1246385C-066B-7047-89F4-E951DC4047DE}"/>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9FACF26-A48F-204C-A799-6508E3A7CDD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0" name="Picture 9">
            <a:extLst>
              <a:ext uri="{FF2B5EF4-FFF2-40B4-BE49-F238E27FC236}">
                <a16:creationId xmlns:a16="http://schemas.microsoft.com/office/drawing/2014/main" id="{FB9F82AE-496C-2044-9F60-068845D6F84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2" name="Content Placeholder 2">
            <a:extLst>
              <a:ext uri="{FF2B5EF4-FFF2-40B4-BE49-F238E27FC236}">
                <a16:creationId xmlns:a16="http://schemas.microsoft.com/office/drawing/2014/main" id="{C22F2C8A-D7CD-264F-B813-D73766D1865B}"/>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92785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14 years Title, double line, content photo">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411C634-342E-F545-A3E0-966E94C8989E}"/>
              </a:ext>
            </a:extLst>
          </p:cNvPr>
          <p:cNvGrpSpPr/>
          <p:nvPr userDrawn="1"/>
        </p:nvGrpSpPr>
        <p:grpSpPr>
          <a:xfrm>
            <a:off x="0" y="-830"/>
            <a:ext cx="12196800" cy="6858000"/>
            <a:chOff x="0" y="0"/>
            <a:chExt cx="12196800" cy="6858000"/>
          </a:xfrm>
        </p:grpSpPr>
        <p:pic>
          <p:nvPicPr>
            <p:cNvPr id="13" name="Picture 12">
              <a:extLst>
                <a:ext uri="{FF2B5EF4-FFF2-40B4-BE49-F238E27FC236}">
                  <a16:creationId xmlns:a16="http://schemas.microsoft.com/office/drawing/2014/main" id="{F29614DA-6B90-DA48-8139-C28306C4EEAE}"/>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14" name="Picture 13">
              <a:extLst>
                <a:ext uri="{FF2B5EF4-FFF2-40B4-BE49-F238E27FC236}">
                  <a16:creationId xmlns:a16="http://schemas.microsoft.com/office/drawing/2014/main" id="{E83805CC-C213-4B4C-85F7-4F680A3803D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15" name="Group 14">
            <a:extLst>
              <a:ext uri="{FF2B5EF4-FFF2-40B4-BE49-F238E27FC236}">
                <a16:creationId xmlns:a16="http://schemas.microsoft.com/office/drawing/2014/main" id="{33C7BD55-048E-5B42-AB50-9C11D4877717}"/>
              </a:ext>
            </a:extLst>
          </p:cNvPr>
          <p:cNvGrpSpPr/>
          <p:nvPr userDrawn="1"/>
        </p:nvGrpSpPr>
        <p:grpSpPr>
          <a:xfrm>
            <a:off x="0" y="-1670"/>
            <a:ext cx="7622497" cy="6859670"/>
            <a:chOff x="0" y="-1670"/>
            <a:chExt cx="7622497" cy="6859670"/>
          </a:xfrm>
        </p:grpSpPr>
        <p:pic>
          <p:nvPicPr>
            <p:cNvPr id="16" name="Picture 15">
              <a:extLst>
                <a:ext uri="{FF2B5EF4-FFF2-40B4-BE49-F238E27FC236}">
                  <a16:creationId xmlns:a16="http://schemas.microsoft.com/office/drawing/2014/main" id="{B65C8396-5F45-5649-8B5F-3139EE072D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23" name="Picture 22">
              <a:extLst>
                <a:ext uri="{FF2B5EF4-FFF2-40B4-BE49-F238E27FC236}">
                  <a16:creationId xmlns:a16="http://schemas.microsoft.com/office/drawing/2014/main" id="{5213ADDD-C006-594E-8C60-820DE61636A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24" name="Picture 23">
              <a:extLst>
                <a:ext uri="{FF2B5EF4-FFF2-40B4-BE49-F238E27FC236}">
                  <a16:creationId xmlns:a16="http://schemas.microsoft.com/office/drawing/2014/main" id="{026E7407-F898-5142-88BB-7D8A2BEEAE05}"/>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5" name="Title 1">
            <a:extLst>
              <a:ext uri="{FF2B5EF4-FFF2-40B4-BE49-F238E27FC236}">
                <a16:creationId xmlns:a16="http://schemas.microsoft.com/office/drawing/2014/main" id="{0197BF56-5D37-7C46-9B8F-1EC23915013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26" name="Subtitle 2">
            <a:extLst>
              <a:ext uri="{FF2B5EF4-FFF2-40B4-BE49-F238E27FC236}">
                <a16:creationId xmlns:a16="http://schemas.microsoft.com/office/drawing/2014/main" id="{AA51607E-49B0-7845-BF9B-B79131425320}"/>
              </a:ext>
            </a:extLst>
          </p:cNvPr>
          <p:cNvSpPr>
            <a:spLocks noGrp="1"/>
          </p:cNvSpPr>
          <p:nvPr>
            <p:ph type="subTitle" idx="1" hasCustomPrompt="1"/>
          </p:nvPr>
        </p:nvSpPr>
        <p:spPr>
          <a:xfrm>
            <a:off x="540000" y="1980000"/>
            <a:ext cx="5220000" cy="1652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7" name="Picture 26">
            <a:extLst>
              <a:ext uri="{FF2B5EF4-FFF2-40B4-BE49-F238E27FC236}">
                <a16:creationId xmlns:a16="http://schemas.microsoft.com/office/drawing/2014/main" id="{07D73AB0-DEF7-4046-847B-A28ADD104FA2}"/>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28" name="Picture 27">
            <a:extLst>
              <a:ext uri="{FF2B5EF4-FFF2-40B4-BE49-F238E27FC236}">
                <a16:creationId xmlns:a16="http://schemas.microsoft.com/office/drawing/2014/main" id="{1D2D02F5-2384-7B49-A386-3ED4975FF97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7854A24E-0016-C74A-86CC-C558B7FBB5DF}"/>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2557262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14 years Title, triple line, no photo">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3214C2A-CA33-A842-888E-B812F12CF807}"/>
              </a:ext>
            </a:extLst>
          </p:cNvPr>
          <p:cNvGrpSpPr/>
          <p:nvPr userDrawn="1"/>
        </p:nvGrpSpPr>
        <p:grpSpPr>
          <a:xfrm>
            <a:off x="0" y="0"/>
            <a:ext cx="12196800" cy="6858000"/>
            <a:chOff x="0" y="0"/>
            <a:chExt cx="12196800" cy="6858000"/>
          </a:xfrm>
        </p:grpSpPr>
        <p:pic>
          <p:nvPicPr>
            <p:cNvPr id="7" name="Picture 6">
              <a:extLst>
                <a:ext uri="{FF2B5EF4-FFF2-40B4-BE49-F238E27FC236}">
                  <a16:creationId xmlns:a16="http://schemas.microsoft.com/office/drawing/2014/main" id="{4327CC39-9374-7A48-B80F-E35EE9CF0B37}"/>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8" name="Picture 7">
              <a:extLst>
                <a:ext uri="{FF2B5EF4-FFF2-40B4-BE49-F238E27FC236}">
                  <a16:creationId xmlns:a16="http://schemas.microsoft.com/office/drawing/2014/main" id="{66772C03-ED45-D342-93E9-6EBA673FF73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 name="Group 8">
            <a:extLst>
              <a:ext uri="{FF2B5EF4-FFF2-40B4-BE49-F238E27FC236}">
                <a16:creationId xmlns:a16="http://schemas.microsoft.com/office/drawing/2014/main" id="{32422E4D-C8B1-F447-93AA-3FD97F2A6C7C}"/>
              </a:ext>
            </a:extLst>
          </p:cNvPr>
          <p:cNvGrpSpPr/>
          <p:nvPr userDrawn="1"/>
        </p:nvGrpSpPr>
        <p:grpSpPr>
          <a:xfrm>
            <a:off x="0" y="-1670"/>
            <a:ext cx="7622497" cy="6859670"/>
            <a:chOff x="0" y="-1670"/>
            <a:chExt cx="7622497" cy="6859670"/>
          </a:xfrm>
        </p:grpSpPr>
        <p:pic>
          <p:nvPicPr>
            <p:cNvPr id="10" name="Picture 9">
              <a:extLst>
                <a:ext uri="{FF2B5EF4-FFF2-40B4-BE49-F238E27FC236}">
                  <a16:creationId xmlns:a16="http://schemas.microsoft.com/office/drawing/2014/main" id="{1D282529-8467-4F47-ADC0-2356B7041C8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11" name="Picture 10">
              <a:extLst>
                <a:ext uri="{FF2B5EF4-FFF2-40B4-BE49-F238E27FC236}">
                  <a16:creationId xmlns:a16="http://schemas.microsoft.com/office/drawing/2014/main" id="{6F51DED8-6D16-3546-BB8A-1A86FBB8734D}"/>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12" name="Picture 11">
              <a:extLst>
                <a:ext uri="{FF2B5EF4-FFF2-40B4-BE49-F238E27FC236}">
                  <a16:creationId xmlns:a16="http://schemas.microsoft.com/office/drawing/2014/main" id="{D2202739-A959-9744-A152-EB3C529DE1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13" name="Title 1">
            <a:extLst>
              <a:ext uri="{FF2B5EF4-FFF2-40B4-BE49-F238E27FC236}">
                <a16:creationId xmlns:a16="http://schemas.microsoft.com/office/drawing/2014/main" id="{2AE1447F-978F-5E49-B247-75A265105BE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14" name="Subtitle 2">
            <a:extLst>
              <a:ext uri="{FF2B5EF4-FFF2-40B4-BE49-F238E27FC236}">
                <a16:creationId xmlns:a16="http://schemas.microsoft.com/office/drawing/2014/main" id="{DFA8AA5F-D49E-F447-96D3-96799541904A}"/>
              </a:ext>
            </a:extLst>
          </p:cNvPr>
          <p:cNvSpPr>
            <a:spLocks noGrp="1"/>
          </p:cNvSpPr>
          <p:nvPr>
            <p:ph type="subTitle" idx="1" hasCustomPrompt="1"/>
          </p:nvPr>
        </p:nvSpPr>
        <p:spPr>
          <a:xfrm>
            <a:off x="540000" y="1979999"/>
            <a:ext cx="5220000" cy="2579677"/>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15" name="Picture 14">
            <a:extLst>
              <a:ext uri="{FF2B5EF4-FFF2-40B4-BE49-F238E27FC236}">
                <a16:creationId xmlns:a16="http://schemas.microsoft.com/office/drawing/2014/main" id="{36F012F8-82AF-D84F-84FF-3F72B976A026}"/>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16" name="Picture 15">
            <a:extLst>
              <a:ext uri="{FF2B5EF4-FFF2-40B4-BE49-F238E27FC236}">
                <a16:creationId xmlns:a16="http://schemas.microsoft.com/office/drawing/2014/main" id="{A6E46DDE-04FF-0948-9D74-AAEC5E80044D}"/>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E5AB7EBB-737A-9540-BC73-AD8D595C8E3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50296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Tree>
    <p:extLst>
      <p:ext uri="{BB962C8B-B14F-4D97-AF65-F5344CB8AC3E}">
        <p14:creationId xmlns:p14="http://schemas.microsoft.com/office/powerpoint/2010/main" val="322670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1067C70-ACA3-B14D-96A0-0D77B8CFC9D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02CD3606-77CB-6E4D-9323-AB8EF1219EFD}"/>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7E4FF0AC-E9DB-1248-A929-F5456D977C3B}"/>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8028020-C193-574C-845B-55DE20C710D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4" name="Picture 13">
            <a:extLst>
              <a:ext uri="{FF2B5EF4-FFF2-40B4-BE49-F238E27FC236}">
                <a16:creationId xmlns:a16="http://schemas.microsoft.com/office/drawing/2014/main" id="{C18A1EB2-8DF8-6542-A7A9-0F3B0C8FD39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BA650EB0-B31B-E84E-ABFC-1CF9FBE832D1}"/>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006F62"/>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543E3E-01B2-EB46-845D-1381317D3CB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C87EC78B-5880-3945-9FAD-DABB5B4826E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0D89EB5B-F66A-3E48-BD79-D27C96AA6218}"/>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046732-56CB-9E44-BD4C-38016D2A9A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3" name="Picture 12">
            <a:extLst>
              <a:ext uri="{FF2B5EF4-FFF2-40B4-BE49-F238E27FC236}">
                <a16:creationId xmlns:a16="http://schemas.microsoft.com/office/drawing/2014/main" id="{F989A2B9-415B-2F4C-8BC6-1CD03508DF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21F1670D-5751-0349-B530-C491658DFB7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006F62"/>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14 years Content - two columns/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752318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14 years Content plus image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4272807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14 years Tabl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8" name="Content Placeholder 2">
            <a:extLst>
              <a:ext uri="{FF2B5EF4-FFF2-40B4-BE49-F238E27FC236}">
                <a16:creationId xmlns:a16="http://schemas.microsoft.com/office/drawing/2014/main" id="{C0BE649A-7EEA-FA47-B309-34656CF95BAB}"/>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9" name="Title 1">
            <a:extLst>
              <a:ext uri="{FF2B5EF4-FFF2-40B4-BE49-F238E27FC236}">
                <a16:creationId xmlns:a16="http://schemas.microsoft.com/office/drawing/2014/main" id="{DDF54D36-4C6E-4A4A-9D38-7C20B2EB3ECC}"/>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3981790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6/12/2023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82" r:id="rId3"/>
    <p:sldLayoutId id="2147483650" r:id="rId4"/>
    <p:sldLayoutId id="2147483671" r:id="rId5"/>
    <p:sldLayoutId id="2147483667" r:id="rId6"/>
    <p:sldLayoutId id="2147483687" r:id="rId7"/>
    <p:sldLayoutId id="2147483690" r:id="rId8"/>
    <p:sldLayoutId id="2147483694" r:id="rId9"/>
    <p:sldLayoutId id="214748368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18.sv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A534B-AC17-764F-BD66-5740010F8A34}"/>
              </a:ext>
            </a:extLst>
          </p:cNvPr>
          <p:cNvSpPr>
            <a:spLocks noGrp="1"/>
          </p:cNvSpPr>
          <p:nvPr>
            <p:ph type="ctrTitle"/>
          </p:nvPr>
        </p:nvSpPr>
        <p:spPr/>
        <p:txBody>
          <a:bodyPr/>
          <a:lstStyle/>
          <a:p>
            <a:r>
              <a:rPr lang="en-US" dirty="0"/>
              <a:t>11–14 years</a:t>
            </a:r>
          </a:p>
        </p:txBody>
      </p:sp>
      <p:sp>
        <p:nvSpPr>
          <p:cNvPr id="3" name="Subtitle 2">
            <a:extLst>
              <a:ext uri="{FF2B5EF4-FFF2-40B4-BE49-F238E27FC236}">
                <a16:creationId xmlns:a16="http://schemas.microsoft.com/office/drawing/2014/main" id="{F1271DC6-EF13-2848-9EDB-505FAEE426A5}"/>
              </a:ext>
            </a:extLst>
          </p:cNvPr>
          <p:cNvSpPr>
            <a:spLocks noGrp="1"/>
          </p:cNvSpPr>
          <p:nvPr>
            <p:ph type="subTitle" idx="1"/>
          </p:nvPr>
        </p:nvSpPr>
        <p:spPr>
          <a:xfrm>
            <a:off x="540000" y="1980000"/>
            <a:ext cx="5468914" cy="713843"/>
          </a:xfrm>
        </p:spPr>
        <p:txBody>
          <a:bodyPr/>
          <a:lstStyle/>
          <a:p>
            <a:r>
              <a:rPr lang="en-US" dirty="0"/>
              <a:t>Chromatography of sweets</a:t>
            </a:r>
          </a:p>
        </p:txBody>
      </p:sp>
      <p:sp>
        <p:nvSpPr>
          <p:cNvPr id="8" name="Oval 7">
            <a:extLst>
              <a:ext uri="{FF2B5EF4-FFF2-40B4-BE49-F238E27FC236}">
                <a16:creationId xmlns:a16="http://schemas.microsoft.com/office/drawing/2014/main" id="{A7335F0B-29F5-2648-9B20-470CA4A491D6}"/>
              </a:ext>
              <a:ext uri="{C183D7F6-B498-43B3-948B-1728B52AA6E4}">
                <adec:decorative xmlns:adec="http://schemas.microsoft.com/office/drawing/2017/decorative" val="1"/>
              </a:ext>
            </a:extLst>
          </p:cNvPr>
          <p:cNvSpPr/>
          <p:nvPr/>
        </p:nvSpPr>
        <p:spPr>
          <a:xfrm>
            <a:off x="8413967" y="-753212"/>
            <a:ext cx="4320000" cy="4320000"/>
          </a:xfrm>
          <a:prstGeom prst="ellipse">
            <a:avLst/>
          </a:prstGeom>
          <a:blipFill>
            <a:blip r:embed="rId2" cstate="print">
              <a:extLst>
                <a:ext uri="{28A0092B-C50C-407E-A947-70E740481C1C}">
                  <a14:useLocalDpi xmlns:a14="http://schemas.microsoft.com/office/drawing/2010/main" val="0"/>
                </a:ext>
              </a:extLst>
            </a:blip>
            <a:stretch>
              <a:fillRect/>
            </a:stretch>
          </a:blipFill>
          <a:ln w="127000">
            <a:solidFill>
              <a:srgbClr val="006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83610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864BD236-113E-444D-9271-431AB16BEF0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Challenge</a:t>
            </a:r>
            <a:endParaRPr lang="en-US" sz="2200" b="1"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E52CF485-D268-EE4F-A331-75DB104260E6}"/>
              </a:ext>
            </a:extLst>
          </p:cNvPr>
          <p:cNvSpPr>
            <a:spLocks noGrp="1"/>
          </p:cNvSpPr>
          <p:nvPr>
            <p:ph type="title"/>
          </p:nvPr>
        </p:nvSpPr>
        <p:spPr>
          <a:xfrm>
            <a:off x="540000" y="540000"/>
            <a:ext cx="9540000" cy="440661"/>
          </a:xfrm>
        </p:spPr>
        <p:txBody>
          <a:bodyPr/>
          <a:lstStyle/>
          <a:p>
            <a:r>
              <a:rPr lang="en-US" dirty="0"/>
              <a:t>Extension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1260475"/>
                <a:ext cx="6122307" cy="4876800"/>
              </a:xfrm>
            </p:spPr>
            <p:txBody>
              <a:bodyPr>
                <a:normAutofit fontScale="92500"/>
              </a:bodyPr>
              <a:lstStyle/>
              <a:p>
                <a:r>
                  <a:rPr lang="en-GB" dirty="0"/>
                  <a:t>Can you calculate the R</a:t>
                </a:r>
                <a:r>
                  <a:rPr lang="en-GB" baseline="-25000" dirty="0"/>
                  <a:t>f</a:t>
                </a:r>
                <a:r>
                  <a:rPr lang="en-GB" dirty="0"/>
                  <a:t> values for your own chromatogram? </a:t>
                </a:r>
                <a:r>
                  <a:rPr lang="en-GB"/>
                  <a:t>Use </a:t>
                </a:r>
                <a:r>
                  <a:rPr lang="en-GB" dirty="0"/>
                  <a:t>the model answer below:</a:t>
                </a:r>
              </a:p>
              <a:p>
                <a:r>
                  <a:rPr lang="en-GB" dirty="0"/>
                  <a:t>One of the dyes has moved 4.5 cm up the chromatography paper. The solvent front has moved 6.0 cm.</a:t>
                </a:r>
              </a:p>
              <a:p>
                <a:endParaRPr lang="en-GB" dirty="0"/>
              </a:p>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𝑅</m:t>
                          </m:r>
                        </m:e>
                        <m:sub>
                          <m:r>
                            <a:rPr lang="en-GB" b="0" i="1" smtClean="0">
                              <a:latin typeface="Cambria Math" panose="02040503050406030204" pitchFamily="18" charset="0"/>
                              <a:ea typeface="Cambria Math" panose="02040503050406030204" pitchFamily="18" charset="0"/>
                            </a:rPr>
                            <m:t>𝑓</m:t>
                          </m:r>
                        </m:sub>
                      </m:sSub>
                      <m:r>
                        <a:rPr lang="en-GB" b="0" i="1" smtClean="0">
                          <a:latin typeface="Cambria Math" panose="02040503050406030204" pitchFamily="18" charset="0"/>
                          <a:ea typeface="Cambria Math" panose="02040503050406030204" pitchFamily="18" charset="0"/>
                        </a:rPr>
                        <m:t> </m:t>
                      </m:r>
                      <m:r>
                        <m:rPr>
                          <m:sty m:val="p"/>
                        </m:rPr>
                        <a:rPr lang="en-GB" b="0" i="0" smtClean="0">
                          <a:latin typeface="Cambria Math" panose="02040503050406030204" pitchFamily="18" charset="0"/>
                          <a:ea typeface="Cambria Math" panose="02040503050406030204" pitchFamily="18" charset="0"/>
                        </a:rPr>
                        <m:t>value</m:t>
                      </m:r>
                      <m:r>
                        <a:rPr lang="en-GB" b="0" i="1" smtClean="0">
                          <a:latin typeface="Cambria Math" panose="02040503050406030204" pitchFamily="18" charset="0"/>
                          <a:ea typeface="Cambria Math" panose="02040503050406030204" pitchFamily="18" charset="0"/>
                        </a:rPr>
                        <m:t> </m:t>
                      </m:r>
                      <m:r>
                        <a:rPr lang="en-GB" i="1" smtClean="0">
                          <a:latin typeface="Cambria Math" panose="02040503050406030204" pitchFamily="18" charset="0"/>
                          <a:ea typeface="Cambria Math" panose="02040503050406030204" pitchFamily="18" charset="0"/>
                        </a:rPr>
                        <m:t>=</m:t>
                      </m:r>
                      <m:f>
                        <m:fPr>
                          <m:ctrlPr>
                            <a:rPr lang="en-GB" i="1" smtClean="0">
                              <a:latin typeface="Cambria Math" panose="02040503050406030204" pitchFamily="18" charset="0"/>
                            </a:rPr>
                          </m:ctrlPr>
                        </m:fPr>
                        <m:num>
                          <m:r>
                            <a:rPr lang="en-GB" b="0" i="1" smtClean="0">
                              <a:latin typeface="Cambria Math" panose="02040503050406030204" pitchFamily="18" charset="0"/>
                            </a:rPr>
                            <m:t>𝑑𝑖𝑠𝑡𝑎𝑛𝑐𝑒</m:t>
                          </m:r>
                          <m:r>
                            <a:rPr lang="en-GB" b="0" i="1" smtClean="0">
                              <a:latin typeface="Cambria Math" panose="02040503050406030204" pitchFamily="18" charset="0"/>
                            </a:rPr>
                            <m:t> </m:t>
                          </m:r>
                          <m:r>
                            <m:rPr>
                              <m:sty m:val="p"/>
                            </m:rPr>
                            <a:rPr lang="en-GB" b="0" i="0" smtClean="0">
                              <a:latin typeface="Cambria Math" panose="02040503050406030204" pitchFamily="18" charset="0"/>
                            </a:rPr>
                            <m:t>travelled</m:t>
                          </m:r>
                          <m:r>
                            <a:rPr lang="en-GB" b="0" i="1" smtClean="0">
                              <a:latin typeface="Cambria Math" panose="02040503050406030204" pitchFamily="18" charset="0"/>
                            </a:rPr>
                            <m:t> </m:t>
                          </m:r>
                          <m:r>
                            <a:rPr lang="en-GB" b="0" i="1" smtClean="0">
                              <a:latin typeface="Cambria Math" panose="02040503050406030204" pitchFamily="18" charset="0"/>
                            </a:rPr>
                            <m:t>𝑏𝑦</m:t>
                          </m:r>
                          <m:r>
                            <a:rPr lang="en-GB" b="0" i="1" smtClean="0">
                              <a:latin typeface="Cambria Math" panose="02040503050406030204" pitchFamily="18" charset="0"/>
                            </a:rPr>
                            <m:t> </m:t>
                          </m:r>
                          <m:r>
                            <a:rPr lang="en-GB" b="0" i="1" smtClean="0">
                              <a:latin typeface="Cambria Math" panose="02040503050406030204" pitchFamily="18" charset="0"/>
                            </a:rPr>
                            <m:t>𝑎</m:t>
                          </m:r>
                          <m:r>
                            <a:rPr lang="en-GB" b="0" i="1" smtClean="0">
                              <a:latin typeface="Cambria Math" panose="02040503050406030204" pitchFamily="18" charset="0"/>
                            </a:rPr>
                            <m:t> </m:t>
                          </m:r>
                          <m:r>
                            <a:rPr lang="en-GB" b="0" i="1" smtClean="0">
                              <a:latin typeface="Cambria Math" panose="02040503050406030204" pitchFamily="18" charset="0"/>
                            </a:rPr>
                            <m:t>𝑑𝑦𝑒</m:t>
                          </m:r>
                        </m:num>
                        <m:den>
                          <m:r>
                            <a:rPr lang="en-GB" b="0" i="1" smtClean="0">
                              <a:latin typeface="Cambria Math" panose="02040503050406030204" pitchFamily="18" charset="0"/>
                            </a:rPr>
                            <m:t>𝑑𝑖𝑠𝑡𝑎𝑛𝑐𝑒</m:t>
                          </m:r>
                          <m:r>
                            <a:rPr lang="en-GB" b="0" i="1" smtClean="0">
                              <a:latin typeface="Cambria Math" panose="02040503050406030204" pitchFamily="18" charset="0"/>
                            </a:rPr>
                            <m:t> </m:t>
                          </m:r>
                          <m:r>
                            <a:rPr lang="en-GB" b="0" i="1" smtClean="0">
                              <a:latin typeface="Cambria Math" panose="02040503050406030204" pitchFamily="18" charset="0"/>
                            </a:rPr>
                            <m:t>𝑡𝑟𝑎𝑣𝑒𝑙𝑙𝑒𝑑</m:t>
                          </m:r>
                          <m:r>
                            <a:rPr lang="en-GB" b="0" i="1" smtClean="0">
                              <a:latin typeface="Cambria Math" panose="02040503050406030204" pitchFamily="18" charset="0"/>
                            </a:rPr>
                            <m:t> </m:t>
                          </m:r>
                          <m:r>
                            <a:rPr lang="en-GB" b="0" i="1" smtClean="0">
                              <a:latin typeface="Cambria Math" panose="02040503050406030204" pitchFamily="18" charset="0"/>
                            </a:rPr>
                            <m:t>𝑏𝑦</m:t>
                          </m:r>
                          <m:r>
                            <a:rPr lang="en-GB" b="0" i="1" smtClean="0">
                              <a:latin typeface="Cambria Math" panose="02040503050406030204" pitchFamily="18" charset="0"/>
                            </a:rPr>
                            <m:t> </m:t>
                          </m:r>
                          <m:r>
                            <a:rPr lang="en-GB" b="0" i="1" smtClean="0">
                              <a:latin typeface="Cambria Math" panose="02040503050406030204" pitchFamily="18" charset="0"/>
                            </a:rPr>
                            <m:t>𝑡h𝑒</m:t>
                          </m:r>
                          <m:r>
                            <a:rPr lang="en-GB" b="0" i="1" smtClean="0">
                              <a:latin typeface="Cambria Math" panose="02040503050406030204" pitchFamily="18" charset="0"/>
                            </a:rPr>
                            <m:t> </m:t>
                          </m:r>
                          <m:r>
                            <m:rPr>
                              <m:sty m:val="p"/>
                            </m:rPr>
                            <a:rPr lang="en-GB" b="0" i="0" smtClean="0">
                              <a:latin typeface="Cambria Math" panose="02040503050406030204" pitchFamily="18" charset="0"/>
                            </a:rPr>
                            <m:t>solvent</m:t>
                          </m:r>
                          <m:r>
                            <a:rPr lang="en-GB" b="0" i="1" smtClean="0">
                              <a:latin typeface="Cambria Math" panose="02040503050406030204" pitchFamily="18" charset="0"/>
                            </a:rPr>
                            <m:t> </m:t>
                          </m:r>
                          <m:r>
                            <a:rPr lang="en-GB" b="0" i="1" smtClean="0">
                              <a:latin typeface="Cambria Math" panose="02040503050406030204" pitchFamily="18" charset="0"/>
                            </a:rPr>
                            <m:t>𝑓𝑟𝑜𝑛𝑡</m:t>
                          </m:r>
                        </m:den>
                      </m:f>
                    </m:oMath>
                  </m:oMathPara>
                </a14:m>
                <a:endParaRPr lang="en-GB" dirty="0"/>
              </a:p>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𝑅</m:t>
                          </m:r>
                        </m:e>
                        <m:sub>
                          <m:r>
                            <a:rPr lang="en-GB" i="1">
                              <a:latin typeface="Cambria Math" panose="02040503050406030204" pitchFamily="18" charset="0"/>
                              <a:ea typeface="Cambria Math" panose="02040503050406030204" pitchFamily="18" charset="0"/>
                            </a:rPr>
                            <m:t>𝑓</m:t>
                          </m:r>
                        </m:sub>
                      </m:sSub>
                      <m:r>
                        <a:rPr lang="en-GB" i="1">
                          <a:latin typeface="Cambria Math" panose="02040503050406030204" pitchFamily="18" charset="0"/>
                          <a:ea typeface="Cambria Math" panose="02040503050406030204" pitchFamily="18" charset="0"/>
                        </a:rPr>
                        <m:t> </m:t>
                      </m:r>
                      <m:r>
                        <m:rPr>
                          <m:sty m:val="p"/>
                        </m:rPr>
                        <a:rPr lang="en-GB">
                          <a:latin typeface="Cambria Math" panose="02040503050406030204" pitchFamily="18" charset="0"/>
                          <a:ea typeface="Cambria Math" panose="02040503050406030204" pitchFamily="18" charset="0"/>
                        </a:rPr>
                        <m:t>value</m:t>
                      </m:r>
                      <m:r>
                        <a:rPr lang="en-GB" b="0" i="1"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4.5</m:t>
                          </m:r>
                        </m:num>
                        <m:den>
                          <m:r>
                            <a:rPr lang="en-GB" b="0" i="1" smtClean="0">
                              <a:latin typeface="Cambria Math" panose="02040503050406030204" pitchFamily="18" charset="0"/>
                            </a:rPr>
                            <m:t>6.0</m:t>
                          </m:r>
                        </m:den>
                      </m:f>
                      <m:r>
                        <a:rPr lang="en-GB" b="0" i="1" smtClean="0">
                          <a:latin typeface="Cambria Math" panose="02040503050406030204" pitchFamily="18" charset="0"/>
                        </a:rPr>
                        <m:t>=0.75</m:t>
                      </m:r>
                    </m:oMath>
                  </m:oMathPara>
                </a14:m>
                <a:endParaRPr lang="en-GB" dirty="0"/>
              </a:p>
            </p:txBody>
          </p:sp>
        </mc:Choice>
        <mc:Fallback xmlns="">
          <p:sp>
            <p:nvSpPr>
              <p:cNvPr id="3" name="Content Placeholder 2">
                <a:extLst>
                  <a:ext uri="{FF2B5EF4-FFF2-40B4-BE49-F238E27FC236}">
                    <a16:creationId xmlns:a16="http://schemas.microsoft.com/office/drawing/2014/main" id="{A392CD0D-586A-C746-A628-7A9409208494}"/>
                  </a:ext>
                </a:extLst>
              </p:cNvPr>
              <p:cNvSpPr>
                <a:spLocks noGrp="1" noRot="1" noChangeAspect="1" noMove="1" noResize="1" noEditPoints="1" noAdjustHandles="1" noChangeArrowheads="1" noChangeShapeType="1" noTextEdit="1"/>
              </p:cNvSpPr>
              <p:nvPr>
                <p:ph idx="1"/>
              </p:nvPr>
            </p:nvSpPr>
            <p:spPr>
              <a:xfrm>
                <a:off x="539750" y="1260475"/>
                <a:ext cx="6122307" cy="4876800"/>
              </a:xfrm>
              <a:blipFill>
                <a:blip r:embed="rId2"/>
                <a:stretch>
                  <a:fillRect l="-2590" t="-1625"/>
                </a:stretch>
              </a:blipFill>
            </p:spPr>
            <p:txBody>
              <a:bodyPr/>
              <a:lstStyle/>
              <a:p>
                <a:r>
                  <a:rPr lang="en-GB">
                    <a:noFill/>
                  </a:rPr>
                  <a:t> </a:t>
                </a:r>
              </a:p>
            </p:txBody>
          </p:sp>
        </mc:Fallback>
      </mc:AlternateContent>
      <p:pic>
        <p:nvPicPr>
          <p:cNvPr id="6" name="Picture 5" descr="An illustration showing a chromatogram in black and white. There are 9 ovals in total in four 'columns': red, yellow, green, blue. The solvent front is dran as a horizontal line at 6cm. One of the ovals is labelled as 4.5cm.">
            <a:extLst>
              <a:ext uri="{FF2B5EF4-FFF2-40B4-BE49-F238E27FC236}">
                <a16:creationId xmlns:a16="http://schemas.microsoft.com/office/drawing/2014/main" id="{9F3326C7-B067-0530-2470-6790B99DE06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214" t="18890" r="25525"/>
          <a:stretch/>
        </p:blipFill>
        <p:spPr>
          <a:xfrm>
            <a:off x="7293496" y="1260475"/>
            <a:ext cx="3144112" cy="4121210"/>
          </a:xfrm>
          <a:prstGeom prst="rect">
            <a:avLst/>
          </a:prstGeom>
        </p:spPr>
      </p:pic>
      <p:pic>
        <p:nvPicPr>
          <p:cNvPr id="8" name="Graphic 7">
            <a:extLst>
              <a:ext uri="{FF2B5EF4-FFF2-40B4-BE49-F238E27FC236}">
                <a16:creationId xmlns:a16="http://schemas.microsoft.com/office/drawing/2014/main" id="{9300BB4A-CACB-6204-88CD-7F6760889D6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8915186">
            <a:off x="9176587" y="2033067"/>
            <a:ext cx="2050919" cy="2050919"/>
          </a:xfrm>
          <a:prstGeom prst="rect">
            <a:avLst/>
          </a:prstGeom>
        </p:spPr>
      </p:pic>
      <p:sp>
        <p:nvSpPr>
          <p:cNvPr id="10" name="TextBox 9">
            <a:extLst>
              <a:ext uri="{FF2B5EF4-FFF2-40B4-BE49-F238E27FC236}">
                <a16:creationId xmlns:a16="http://schemas.microsoft.com/office/drawing/2014/main" id="{6EB73EDB-9834-F7DB-A438-1D5326FA0FA0}"/>
              </a:ext>
              <a:ext uri="{C183D7F6-B498-43B3-948B-1728B52AA6E4}">
                <adec:decorative xmlns:adec="http://schemas.microsoft.com/office/drawing/2017/decorative" val="1"/>
              </a:ext>
            </a:extLst>
          </p:cNvPr>
          <p:cNvSpPr txBox="1"/>
          <p:nvPr/>
        </p:nvSpPr>
        <p:spPr>
          <a:xfrm>
            <a:off x="6864678" y="2620513"/>
            <a:ext cx="942771" cy="369332"/>
          </a:xfrm>
          <a:prstGeom prst="rect">
            <a:avLst/>
          </a:prstGeom>
          <a:noFill/>
        </p:spPr>
        <p:txBody>
          <a:bodyPr wrap="square" rtlCol="0">
            <a:spAutoFit/>
          </a:bodyPr>
          <a:lstStyle/>
          <a:p>
            <a:r>
              <a:rPr lang="en-GB" dirty="0"/>
              <a:t>4.5 cm</a:t>
            </a:r>
          </a:p>
        </p:txBody>
      </p:sp>
      <p:sp>
        <p:nvSpPr>
          <p:cNvPr id="11" name="TextBox 10">
            <a:extLst>
              <a:ext uri="{FF2B5EF4-FFF2-40B4-BE49-F238E27FC236}">
                <a16:creationId xmlns:a16="http://schemas.microsoft.com/office/drawing/2014/main" id="{60F08F24-C123-A79D-8C67-2C5B77498556}"/>
              </a:ext>
              <a:ext uri="{C183D7F6-B498-43B3-948B-1728B52AA6E4}">
                <adec:decorative xmlns:adec="http://schemas.microsoft.com/office/drawing/2017/decorative" val="1"/>
              </a:ext>
            </a:extLst>
          </p:cNvPr>
          <p:cNvSpPr txBox="1"/>
          <p:nvPr/>
        </p:nvSpPr>
        <p:spPr>
          <a:xfrm>
            <a:off x="6864679" y="1528694"/>
            <a:ext cx="942771" cy="369332"/>
          </a:xfrm>
          <a:prstGeom prst="rect">
            <a:avLst/>
          </a:prstGeom>
          <a:noFill/>
        </p:spPr>
        <p:txBody>
          <a:bodyPr wrap="square" rtlCol="0">
            <a:spAutoFit/>
          </a:bodyPr>
          <a:lstStyle/>
          <a:p>
            <a:r>
              <a:rPr lang="en-GB" dirty="0"/>
              <a:t>6.0 cm</a:t>
            </a:r>
          </a:p>
        </p:txBody>
      </p:sp>
      <p:cxnSp>
        <p:nvCxnSpPr>
          <p:cNvPr id="13" name="Straight Connector 12">
            <a:extLst>
              <a:ext uri="{FF2B5EF4-FFF2-40B4-BE49-F238E27FC236}">
                <a16:creationId xmlns:a16="http://schemas.microsoft.com/office/drawing/2014/main" id="{510DDD3D-5739-AFBC-54A8-EB0324E94DB3}"/>
              </a:ext>
              <a:ext uri="{C183D7F6-B498-43B3-948B-1728B52AA6E4}">
                <adec:decorative xmlns:adec="http://schemas.microsoft.com/office/drawing/2017/decorative" val="1"/>
              </a:ext>
            </a:extLst>
          </p:cNvPr>
          <p:cNvCxnSpPr>
            <a:cxnSpLocks/>
          </p:cNvCxnSpPr>
          <p:nvPr/>
        </p:nvCxnSpPr>
        <p:spPr>
          <a:xfrm flipH="1">
            <a:off x="6864679" y="1564777"/>
            <a:ext cx="1333624"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4" name="Straight Connector 13">
            <a:extLst>
              <a:ext uri="{FF2B5EF4-FFF2-40B4-BE49-F238E27FC236}">
                <a16:creationId xmlns:a16="http://schemas.microsoft.com/office/drawing/2014/main" id="{2309688C-76F4-1EB7-980F-F37131326498}"/>
              </a:ext>
              <a:ext uri="{C183D7F6-B498-43B3-948B-1728B52AA6E4}">
                <adec:decorative xmlns:adec="http://schemas.microsoft.com/office/drawing/2017/decorative" val="1"/>
              </a:ext>
            </a:extLst>
          </p:cNvPr>
          <p:cNvCxnSpPr>
            <a:cxnSpLocks/>
          </p:cNvCxnSpPr>
          <p:nvPr/>
        </p:nvCxnSpPr>
        <p:spPr>
          <a:xfrm flipH="1">
            <a:off x="6864679" y="2655033"/>
            <a:ext cx="2170464"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01357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CF485-D268-EE4F-A331-75DB104260E6}"/>
              </a:ext>
            </a:extLst>
          </p:cNvPr>
          <p:cNvSpPr>
            <a:spLocks noGrp="1"/>
          </p:cNvSpPr>
          <p:nvPr>
            <p:ph type="title"/>
          </p:nvPr>
        </p:nvSpPr>
        <p:spPr>
          <a:xfrm>
            <a:off x="540000" y="540000"/>
            <a:ext cx="9540000" cy="440661"/>
          </a:xfrm>
        </p:spPr>
        <p:txBody>
          <a:bodyPr/>
          <a:lstStyle/>
          <a:p>
            <a:r>
              <a:rPr lang="en-US" dirty="0"/>
              <a:t>Aim</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1260475"/>
            <a:ext cx="5939109" cy="4876800"/>
          </a:xfrm>
        </p:spPr>
        <p:txBody>
          <a:bodyPr/>
          <a:lstStyle/>
          <a:p>
            <a:r>
              <a:rPr lang="en-GB" dirty="0"/>
              <a:t>Food colourings contain different dyes.</a:t>
            </a:r>
          </a:p>
          <a:p>
            <a:r>
              <a:rPr lang="en-GB" dirty="0"/>
              <a:t>Your aim is to investigate the number of different dyes in coloured sweets using chromatography.</a:t>
            </a:r>
          </a:p>
        </p:txBody>
      </p:sp>
      <p:pic>
        <p:nvPicPr>
          <p:cNvPr id="9" name="Picture 8">
            <a:extLst>
              <a:ext uri="{FF2B5EF4-FFF2-40B4-BE49-F238E27FC236}">
                <a16:creationId xmlns:a16="http://schemas.microsoft.com/office/drawing/2014/main" id="{7429D512-B70A-DA41-A0AF-DA091A9C752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6478859" y="1260475"/>
            <a:ext cx="4076700" cy="3057525"/>
          </a:xfrm>
          <a:prstGeom prst="rect">
            <a:avLst/>
          </a:prstGeom>
        </p:spPr>
      </p:pic>
      <p:sp>
        <p:nvSpPr>
          <p:cNvPr id="5" name="Vertical Title 1">
            <a:extLst>
              <a:ext uri="{FF2B5EF4-FFF2-40B4-BE49-F238E27FC236}">
                <a16:creationId xmlns:a16="http://schemas.microsoft.com/office/drawing/2014/main" id="{864BD236-113E-444D-9271-431AB16BEF0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020384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79753-B5B3-49F5-878C-AD8645CE65A0}"/>
              </a:ext>
            </a:extLst>
          </p:cNvPr>
          <p:cNvSpPr>
            <a:spLocks noGrp="1"/>
          </p:cNvSpPr>
          <p:nvPr>
            <p:ph type="title"/>
          </p:nvPr>
        </p:nvSpPr>
        <p:spPr/>
        <p:txBody>
          <a:bodyPr/>
          <a:lstStyle/>
          <a:p>
            <a:r>
              <a:rPr lang="en-GB" dirty="0"/>
              <a:t>Learning objectives</a:t>
            </a:r>
          </a:p>
        </p:txBody>
      </p:sp>
      <p:sp>
        <p:nvSpPr>
          <p:cNvPr id="3" name="Content Placeholder 2">
            <a:extLst>
              <a:ext uri="{FF2B5EF4-FFF2-40B4-BE49-F238E27FC236}">
                <a16:creationId xmlns:a16="http://schemas.microsoft.com/office/drawing/2014/main" id="{A5E129E4-C259-4B08-A296-AC8794623271}"/>
              </a:ext>
            </a:extLst>
          </p:cNvPr>
          <p:cNvSpPr>
            <a:spLocks noGrp="1"/>
          </p:cNvSpPr>
          <p:nvPr>
            <p:ph idx="1"/>
          </p:nvPr>
        </p:nvSpPr>
        <p:spPr/>
        <p:txBody>
          <a:bodyPr>
            <a:normAutofit/>
          </a:bodyPr>
          <a:lstStyle/>
          <a:p>
            <a:pPr marL="342900" lvl="0" indent="-342900" algn="just">
              <a:lnSpc>
                <a:spcPct val="150000"/>
              </a:lnSpc>
              <a:buClr>
                <a:srgbClr val="006F62"/>
              </a:buClr>
              <a:buFont typeface="+mj-lt"/>
              <a:buAutoNum type="arabicPeriod"/>
            </a:pPr>
            <a:r>
              <a:rPr lang="en-GB" sz="2800" dirty="0">
                <a:ea typeface="Calibri" panose="020F0502020204030204" pitchFamily="34" charset="0"/>
                <a:cs typeface="Arial" panose="020B0604020202020204" pitchFamily="34" charset="0"/>
              </a:rPr>
              <a:t>R</a:t>
            </a:r>
            <a:r>
              <a:rPr lang="en-GB" sz="2800" dirty="0">
                <a:effectLst/>
                <a:latin typeface="Century Gothic" panose="020B0502020202020204" pitchFamily="34" charset="0"/>
                <a:ea typeface="Calibri" panose="020F0502020204030204" pitchFamily="34" charset="0"/>
                <a:cs typeface="Arial" panose="020B0604020202020204" pitchFamily="34" charset="0"/>
              </a:rPr>
              <a:t>ecap the keywords behind chromatography. </a:t>
            </a:r>
          </a:p>
          <a:p>
            <a:pPr marL="342900" lvl="0" indent="-342900" algn="just">
              <a:lnSpc>
                <a:spcPct val="150000"/>
              </a:lnSpc>
              <a:buClr>
                <a:srgbClr val="006F62"/>
              </a:buClr>
              <a:buFont typeface="+mj-lt"/>
              <a:buAutoNum type="arabicPeriod"/>
            </a:pPr>
            <a:r>
              <a:rPr lang="en-GB" sz="2800" dirty="0">
                <a:ea typeface="Calibri" panose="020F0502020204030204" pitchFamily="34" charset="0"/>
                <a:cs typeface="Arial" panose="020B0604020202020204" pitchFamily="34" charset="0"/>
              </a:rPr>
              <a:t>I</a:t>
            </a:r>
            <a:r>
              <a:rPr lang="en-GB" sz="2800" dirty="0">
                <a:effectLst/>
                <a:latin typeface="Century Gothic" panose="020B0502020202020204" pitchFamily="34" charset="0"/>
                <a:ea typeface="Calibri" panose="020F0502020204030204" pitchFamily="34" charset="0"/>
                <a:cs typeface="Arial" panose="020B0604020202020204" pitchFamily="34" charset="0"/>
              </a:rPr>
              <a:t>nvestigate the dyes that are in different coloured sweets by successfully following a method.</a:t>
            </a:r>
          </a:p>
          <a:p>
            <a:pPr marL="342900" lvl="0" indent="-342900" algn="just">
              <a:lnSpc>
                <a:spcPct val="150000"/>
              </a:lnSpc>
              <a:buClr>
                <a:srgbClr val="006F62"/>
              </a:buClr>
              <a:buFont typeface="+mj-lt"/>
              <a:buAutoNum type="arabicPeriod"/>
            </a:pPr>
            <a:r>
              <a:rPr lang="en-GB" sz="2800" dirty="0">
                <a:ea typeface="Calibri" panose="020F0502020204030204" pitchFamily="34" charset="0"/>
                <a:cs typeface="Arial" panose="020B0604020202020204" pitchFamily="34" charset="0"/>
              </a:rPr>
              <a:t>W</a:t>
            </a:r>
            <a:r>
              <a:rPr lang="en-GB" sz="2800" dirty="0">
                <a:effectLst/>
                <a:latin typeface="Century Gothic" panose="020B0502020202020204" pitchFamily="34" charset="0"/>
                <a:ea typeface="Calibri" panose="020F0502020204030204" pitchFamily="34" charset="0"/>
                <a:cs typeface="Arial" panose="020B0604020202020204" pitchFamily="34" charset="0"/>
              </a:rPr>
              <a:t>rite a conclusion and analyse the results.</a:t>
            </a:r>
          </a:p>
          <a:p>
            <a:endParaRPr lang="en-GB" sz="3200" dirty="0"/>
          </a:p>
        </p:txBody>
      </p:sp>
    </p:spTree>
    <p:extLst>
      <p:ext uri="{BB962C8B-B14F-4D97-AF65-F5344CB8AC3E}">
        <p14:creationId xmlns:p14="http://schemas.microsoft.com/office/powerpoint/2010/main" val="1511258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Starter questions</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p:txBody>
          <a:bodyPr/>
          <a:lstStyle/>
          <a:p>
            <a:r>
              <a:rPr lang="en-GB" dirty="0"/>
              <a:t>What is meant by the word ‘solute’?</a:t>
            </a:r>
          </a:p>
          <a:p>
            <a:r>
              <a:rPr lang="en-GB" dirty="0"/>
              <a:t>What does ‘solvent’ mean?</a:t>
            </a:r>
          </a:p>
          <a:p>
            <a:r>
              <a:rPr lang="en-GB" dirty="0"/>
              <a:t>Define the term ‘solution’.</a:t>
            </a:r>
          </a:p>
          <a:p>
            <a:r>
              <a:rPr lang="en-GB" dirty="0"/>
              <a:t>What is meant by the word ‘mixture’?</a:t>
            </a:r>
          </a:p>
          <a:p>
            <a:r>
              <a:rPr lang="en-GB" dirty="0"/>
              <a:t>Define the term ‘chromatography’.</a:t>
            </a: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Key definitions</a:t>
            </a:r>
            <a:endParaRPr lang="en-US" sz="2200" dirty="0">
              <a:solidFill>
                <a:schemeClr val="bg1"/>
              </a:solidFill>
            </a:endParaRPr>
          </a:p>
        </p:txBody>
      </p:sp>
    </p:spTree>
    <p:extLst>
      <p:ext uri="{BB962C8B-B14F-4D97-AF65-F5344CB8AC3E}">
        <p14:creationId xmlns:p14="http://schemas.microsoft.com/office/powerpoint/2010/main" val="2653521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Equipment</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normAutofit/>
          </a:bodyPr>
          <a:lstStyle/>
          <a:p>
            <a:pPr marL="0" indent="0">
              <a:buNone/>
            </a:pPr>
            <a:r>
              <a:rPr lang="en-GB" dirty="0"/>
              <a:t>You will need:</a:t>
            </a:r>
          </a:p>
          <a:p>
            <a:r>
              <a:rPr lang="en-GB" dirty="0"/>
              <a:t>Beaker</a:t>
            </a:r>
            <a:r>
              <a:rPr lang="en-GB" b="0" i="0" dirty="0">
                <a:effectLst/>
              </a:rPr>
              <a:t>, 250 cm</a:t>
            </a:r>
            <a:r>
              <a:rPr lang="en-GB" b="0" i="0" baseline="30000" dirty="0">
                <a:effectLst/>
              </a:rPr>
              <a:t>3</a:t>
            </a:r>
          </a:p>
          <a:p>
            <a:r>
              <a:rPr lang="en-GB" dirty="0"/>
              <a:t>Soft paint brush or melting point tubes</a:t>
            </a:r>
          </a:p>
          <a:p>
            <a:r>
              <a:rPr lang="en-GB" dirty="0"/>
              <a:t>Paper clips</a:t>
            </a:r>
          </a:p>
          <a:p>
            <a:r>
              <a:rPr lang="en-GB" dirty="0"/>
              <a:t>Chromatography paper, approximately 20 cm x 10 cm</a:t>
            </a:r>
          </a:p>
          <a:p>
            <a:r>
              <a:rPr lang="en-GB" dirty="0"/>
              <a:t>Pencil</a:t>
            </a:r>
          </a:p>
          <a:p>
            <a:r>
              <a:rPr lang="en-GB" dirty="0"/>
              <a:t>Ruler</a:t>
            </a:r>
          </a:p>
          <a:p>
            <a:r>
              <a:rPr lang="en-GB" b="0" i="0" dirty="0">
                <a:effectLst/>
              </a:rPr>
              <a:t>A supply of M&amp;M’s® of various colours</a:t>
            </a:r>
            <a:endParaRPr lang="en-GB" dirty="0"/>
          </a:p>
          <a:p>
            <a:endParaRPr lang="en-GB" dirty="0"/>
          </a:p>
        </p:txBody>
      </p:sp>
    </p:spTree>
    <p:extLst>
      <p:ext uri="{BB962C8B-B14F-4D97-AF65-F5344CB8AC3E}">
        <p14:creationId xmlns:p14="http://schemas.microsoft.com/office/powerpoint/2010/main" val="1629480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Method</a:t>
            </a:r>
            <a:endParaRPr lang="en-US" sz="2200" dirty="0">
              <a:solidFill>
                <a:schemeClr val="bg1"/>
              </a:solidFill>
            </a:endParaRPr>
          </a:p>
        </p:txBody>
      </p:sp>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Prepare your chromatography paper</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a:xfrm>
            <a:off x="540000" y="1260000"/>
            <a:ext cx="6677229" cy="5040000"/>
          </a:xfrm>
        </p:spPr>
        <p:txBody>
          <a:bodyPr>
            <a:normAutofit fontScale="85000" lnSpcReduction="10000"/>
          </a:bodyPr>
          <a:lstStyle/>
          <a:p>
            <a:pPr algn="l">
              <a:buFont typeface="+mj-lt"/>
              <a:buAutoNum type="arabicPeriod"/>
            </a:pPr>
            <a:r>
              <a:rPr lang="en-GB" sz="2400" b="0" i="0" dirty="0">
                <a:effectLst/>
              </a:rPr>
              <a:t>Place the piece of chromatography paper on a flat surface, with the </a:t>
            </a:r>
            <a:r>
              <a:rPr lang="en-GB" sz="2400" b="1" i="0" dirty="0">
                <a:effectLst/>
              </a:rPr>
              <a:t>longer side horizontal</a:t>
            </a:r>
            <a:r>
              <a:rPr lang="en-GB" sz="2400" i="0" dirty="0">
                <a:effectLst/>
              </a:rPr>
              <a:t>.</a:t>
            </a:r>
            <a:r>
              <a:rPr lang="en-GB" sz="2400" b="0" i="0" dirty="0">
                <a:effectLst/>
              </a:rPr>
              <a:t>  </a:t>
            </a:r>
          </a:p>
          <a:p>
            <a:pPr algn="l">
              <a:buFont typeface="+mj-lt"/>
              <a:buAutoNum type="arabicPeriod"/>
            </a:pPr>
            <a:r>
              <a:rPr lang="en-GB" sz="2400" dirty="0"/>
              <a:t>D</a:t>
            </a:r>
            <a:r>
              <a:rPr lang="en-GB" sz="2400" b="0" i="0" dirty="0">
                <a:effectLst/>
              </a:rPr>
              <a:t>raw a horizontal line in </a:t>
            </a:r>
            <a:r>
              <a:rPr lang="en-GB" sz="2400" b="1" i="0" dirty="0">
                <a:effectLst/>
              </a:rPr>
              <a:t>pencil,</a:t>
            </a:r>
            <a:r>
              <a:rPr lang="en-GB" sz="2400" b="0" i="0" dirty="0">
                <a:effectLst/>
              </a:rPr>
              <a:t> </a:t>
            </a:r>
            <a:r>
              <a:rPr lang="en-GB" sz="2400" b="1" i="0" dirty="0">
                <a:effectLst/>
              </a:rPr>
              <a:t>1.5 cm </a:t>
            </a:r>
            <a:r>
              <a:rPr lang="en-GB" sz="2400" b="0" i="0" dirty="0">
                <a:effectLst/>
              </a:rPr>
              <a:t>from the base of the paper.</a:t>
            </a:r>
          </a:p>
          <a:p>
            <a:pPr algn="l">
              <a:buFont typeface="+mj-lt"/>
              <a:buAutoNum type="arabicPeriod"/>
            </a:pPr>
            <a:r>
              <a:rPr lang="en-GB" sz="2400" b="0" i="0" dirty="0">
                <a:effectLst/>
              </a:rPr>
              <a:t>Use a dampened paint brush to remove the colour from one of the sweets and paint this colour on the pencil line 2 cm from one end. </a:t>
            </a:r>
            <a:r>
              <a:rPr lang="en-GB" sz="2400" b="1" i="0" dirty="0">
                <a:effectLst/>
              </a:rPr>
              <a:t>Small spots are best</a:t>
            </a:r>
            <a:r>
              <a:rPr lang="en-GB" sz="2400" i="0" dirty="0">
                <a:effectLst/>
              </a:rPr>
              <a:t>.</a:t>
            </a:r>
          </a:p>
          <a:p>
            <a:pPr algn="l">
              <a:buFont typeface="+mj-lt"/>
              <a:buAutoNum type="arabicPeriod"/>
            </a:pPr>
            <a:r>
              <a:rPr lang="en-GB" sz="2400" b="0" i="0" dirty="0">
                <a:effectLst/>
              </a:rPr>
              <a:t>Clean the brush in fresh running water. </a:t>
            </a:r>
            <a:endParaRPr lang="en-GB" sz="2400" dirty="0"/>
          </a:p>
          <a:p>
            <a:pPr algn="l">
              <a:buFont typeface="+mj-lt"/>
              <a:buAutoNum type="arabicPeriod"/>
            </a:pPr>
            <a:r>
              <a:rPr lang="en-GB" sz="2400" b="0" i="0" dirty="0">
                <a:effectLst/>
              </a:rPr>
              <a:t>Paint the colour of </a:t>
            </a:r>
            <a:r>
              <a:rPr lang="en-GB" sz="2400" b="0" i="1" dirty="0">
                <a:effectLst/>
              </a:rPr>
              <a:t>another</a:t>
            </a:r>
            <a:r>
              <a:rPr lang="en-GB" sz="2400" b="0" i="0" dirty="0">
                <a:effectLst/>
              </a:rPr>
              <a:t> sweet on the line about 2 cm from the first spot.</a:t>
            </a:r>
          </a:p>
          <a:p>
            <a:pPr algn="l">
              <a:buFont typeface="+mj-lt"/>
              <a:buAutoNum type="arabicPeriod"/>
            </a:pPr>
            <a:r>
              <a:rPr lang="en-GB" sz="2400" b="0" i="0" dirty="0">
                <a:effectLst/>
              </a:rPr>
              <a:t>Repeat this until all the colours are on the paper or until you have reached the other end.</a:t>
            </a:r>
          </a:p>
          <a:p>
            <a:pPr algn="l">
              <a:buFont typeface="+mj-lt"/>
              <a:buAutoNum type="arabicPeriod"/>
            </a:pPr>
            <a:r>
              <a:rPr lang="en-GB" sz="2400" b="0" i="0" dirty="0">
                <a:effectLst/>
              </a:rPr>
              <a:t>Use a pencil to label the colour of each spot.</a:t>
            </a:r>
          </a:p>
        </p:txBody>
      </p:sp>
      <p:pic>
        <p:nvPicPr>
          <p:cNvPr id="6" name="Picture 5" descr="Step 7: A photograph of a piece of filter paper. A horizontal pencil line runs along the width of the paper, 1.5cm from the bottom edge. Along the pencil line are six small spots of colour. Each spot is labelled beneath in pencil. O = orange, y = yellow, Br = brown, Bl = blue, R = red, G = green.">
            <a:extLst>
              <a:ext uri="{FF2B5EF4-FFF2-40B4-BE49-F238E27FC236}">
                <a16:creationId xmlns:a16="http://schemas.microsoft.com/office/drawing/2014/main" id="{CB95CE26-72D2-FBAE-71F5-93D0816C358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271" t="28305" r="17713" b="16669"/>
          <a:stretch/>
        </p:blipFill>
        <p:spPr>
          <a:xfrm>
            <a:off x="7326085" y="1066800"/>
            <a:ext cx="3886199" cy="2196548"/>
          </a:xfrm>
          <a:prstGeom prst="rect">
            <a:avLst/>
          </a:prstGeom>
        </p:spPr>
      </p:pic>
    </p:spTree>
    <p:extLst>
      <p:ext uri="{BB962C8B-B14F-4D97-AF65-F5344CB8AC3E}">
        <p14:creationId xmlns:p14="http://schemas.microsoft.com/office/powerpoint/2010/main" val="3620646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Method</a:t>
            </a:r>
            <a:endParaRPr lang="en-US" sz="2200" dirty="0">
              <a:solidFill>
                <a:schemeClr val="bg1"/>
              </a:solidFill>
            </a:endParaRPr>
          </a:p>
        </p:txBody>
      </p:sp>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Separating the dyes</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a:xfrm>
            <a:off x="540000" y="1260000"/>
            <a:ext cx="6677229" cy="5040000"/>
          </a:xfrm>
        </p:spPr>
        <p:txBody>
          <a:bodyPr>
            <a:normAutofit/>
          </a:bodyPr>
          <a:lstStyle/>
          <a:p>
            <a:pPr algn="l">
              <a:buFont typeface="+mj-lt"/>
              <a:buAutoNum type="arabicPeriod" startAt="8"/>
            </a:pPr>
            <a:r>
              <a:rPr lang="en-GB" sz="2400" b="0" i="0" dirty="0">
                <a:effectLst/>
              </a:rPr>
              <a:t>Roll the paper into a cylinder and hold this in place with the paper clips. </a:t>
            </a:r>
            <a:r>
              <a:rPr lang="en-GB" sz="2400" dirty="0"/>
              <a:t>A</a:t>
            </a:r>
            <a:r>
              <a:rPr lang="en-GB" sz="2400" b="0" i="0" dirty="0">
                <a:effectLst/>
              </a:rPr>
              <a:t>void any overlapping of the paper when you make the cylinder.</a:t>
            </a:r>
          </a:p>
          <a:p>
            <a:pPr algn="l">
              <a:buFont typeface="+mj-lt"/>
              <a:buAutoNum type="arabicPeriod" startAt="8"/>
            </a:pPr>
            <a:r>
              <a:rPr lang="en-GB" sz="2400" b="0" i="0" dirty="0">
                <a:effectLst/>
              </a:rPr>
              <a:t>Put water into a beaker up to depth of about 1 cm.</a:t>
            </a:r>
          </a:p>
          <a:p>
            <a:pPr algn="l">
              <a:buFont typeface="+mj-lt"/>
              <a:buAutoNum type="arabicPeriod" startAt="8"/>
            </a:pPr>
            <a:r>
              <a:rPr lang="en-GB" sz="2400" b="0" i="0" dirty="0">
                <a:effectLst/>
              </a:rPr>
              <a:t>Lower the paper cylinder into the beaker of water allowing the water to rise up the paper. Ensure that the water is below the level of the spots. </a:t>
            </a:r>
            <a:r>
              <a:rPr lang="en-GB" sz="2400" dirty="0"/>
              <a:t>A</a:t>
            </a:r>
            <a:r>
              <a:rPr lang="en-GB" sz="2400" b="0" i="0" dirty="0">
                <a:effectLst/>
              </a:rPr>
              <a:t>void moving the paper cylinder once it is in position.</a:t>
            </a:r>
          </a:p>
        </p:txBody>
      </p:sp>
      <p:pic>
        <p:nvPicPr>
          <p:cNvPr id="7" name="Picture 6" descr="Step 10: A photograph of a beaker. The piece of paper described in step 7 is rolled into a cylinder and is standing inside the beaker.">
            <a:extLst>
              <a:ext uri="{FF2B5EF4-FFF2-40B4-BE49-F238E27FC236}">
                <a16:creationId xmlns:a16="http://schemas.microsoft.com/office/drawing/2014/main" id="{FA375A62-8D7A-B0CC-C3E4-70615702330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1746" b="22487"/>
          <a:stretch/>
        </p:blipFill>
        <p:spPr>
          <a:xfrm rot="5400000">
            <a:off x="6976670" y="1816244"/>
            <a:ext cx="4327072" cy="3214585"/>
          </a:xfrm>
          <a:prstGeom prst="rect">
            <a:avLst/>
          </a:prstGeom>
        </p:spPr>
      </p:pic>
    </p:spTree>
    <p:extLst>
      <p:ext uri="{BB962C8B-B14F-4D97-AF65-F5344CB8AC3E}">
        <p14:creationId xmlns:p14="http://schemas.microsoft.com/office/powerpoint/2010/main" val="2640387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Finishing</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a:xfrm>
            <a:off x="540001" y="1260000"/>
            <a:ext cx="5098800" cy="5040000"/>
          </a:xfrm>
        </p:spPr>
        <p:txBody>
          <a:bodyPr>
            <a:normAutofit/>
          </a:bodyPr>
          <a:lstStyle/>
          <a:p>
            <a:pPr algn="l">
              <a:buFont typeface="+mj-lt"/>
              <a:buAutoNum type="arabicPeriod" startAt="11"/>
            </a:pPr>
            <a:r>
              <a:rPr lang="en-GB" sz="2400" b="0" i="0" dirty="0">
                <a:effectLst/>
              </a:rPr>
              <a:t>When the water approaches the top of the paper cylinder remove it from the water. Mark with a pencil the level of the water at the top of the filter paper.</a:t>
            </a:r>
          </a:p>
          <a:p>
            <a:pPr algn="l">
              <a:buFont typeface="+mj-lt"/>
              <a:buAutoNum type="arabicPeriod" startAt="11"/>
            </a:pPr>
            <a:r>
              <a:rPr lang="en-GB" sz="2400" b="0" i="0" dirty="0">
                <a:effectLst/>
              </a:rPr>
              <a:t>Allow the paper cylinder to dry, using a hairdryer if available or by clamping it and leaving it to dry overnight.</a:t>
            </a: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Method</a:t>
            </a:r>
            <a:endParaRPr lang="en-US" sz="2200" dirty="0">
              <a:solidFill>
                <a:schemeClr val="bg1"/>
              </a:solidFill>
            </a:endParaRPr>
          </a:p>
        </p:txBody>
      </p:sp>
      <p:pic>
        <p:nvPicPr>
          <p:cNvPr id="9" name="Picture 8" descr="Step 11:  A photograph showing a piece of filter paper. The filter paper is wet and you can see the solvent front where the paper changes from wet to dry. Some of the colours have separated and moved up the paper with the solvent.">
            <a:extLst>
              <a:ext uri="{FF2B5EF4-FFF2-40B4-BE49-F238E27FC236}">
                <a16:creationId xmlns:a16="http://schemas.microsoft.com/office/drawing/2014/main" id="{FEEC217A-1E01-533E-8860-6E7891468E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5323"/>
          <a:stretch/>
        </p:blipFill>
        <p:spPr>
          <a:xfrm>
            <a:off x="6096000" y="1197094"/>
            <a:ext cx="4905000" cy="3482906"/>
          </a:xfrm>
          <a:prstGeom prst="rect">
            <a:avLst/>
          </a:prstGeom>
        </p:spPr>
      </p:pic>
    </p:spTree>
    <p:extLst>
      <p:ext uri="{BB962C8B-B14F-4D97-AF65-F5344CB8AC3E}">
        <p14:creationId xmlns:p14="http://schemas.microsoft.com/office/powerpoint/2010/main" val="2039370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Conclusion questions</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p:txBody>
          <a:bodyPr/>
          <a:lstStyle/>
          <a:p>
            <a:r>
              <a:rPr lang="en-GB" dirty="0"/>
              <a:t>List the sweet colours that contained one dye.</a:t>
            </a:r>
          </a:p>
          <a:p>
            <a:r>
              <a:rPr lang="en-GB" dirty="0"/>
              <a:t>List the sweet colours that contained a mixture of dyes.</a:t>
            </a:r>
          </a:p>
          <a:p>
            <a:r>
              <a:rPr lang="en-GB" dirty="0"/>
              <a:t>Identify two sweets that contained the same dye.</a:t>
            </a:r>
          </a:p>
          <a:p>
            <a:r>
              <a:rPr lang="en-GB" dirty="0"/>
              <a:t>Suggest why some dyes separate out into different colours while others do not. </a:t>
            </a:r>
          </a:p>
          <a:p>
            <a:r>
              <a:rPr lang="en-GB" dirty="0"/>
              <a:t>Suggest why some colours move further up the paper than others.</a:t>
            </a:r>
          </a:p>
          <a:p>
            <a:r>
              <a:rPr lang="en-GB" dirty="0"/>
              <a:t>Give one way of improving the separation between the different spots.</a:t>
            </a:r>
          </a:p>
          <a:p>
            <a:r>
              <a:rPr lang="en-GB" dirty="0"/>
              <a:t>What common errors can be made during the procedure?</a:t>
            </a:r>
          </a:p>
          <a:p>
            <a:r>
              <a:rPr lang="en-GB" dirty="0"/>
              <a:t>Why is the start line drawn in pencil rather than pen?</a:t>
            </a: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Conclusion </a:t>
            </a:r>
            <a:endParaRPr lang="en-US" sz="2200" dirty="0">
              <a:solidFill>
                <a:schemeClr val="bg1"/>
              </a:solidFill>
            </a:endParaRPr>
          </a:p>
        </p:txBody>
      </p:sp>
    </p:spTree>
    <p:extLst>
      <p:ext uri="{BB962C8B-B14F-4D97-AF65-F5344CB8AC3E}">
        <p14:creationId xmlns:p14="http://schemas.microsoft.com/office/powerpoint/2010/main" val="2032108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3399</TotalTime>
  <Words>556</Words>
  <Application>Microsoft Office PowerPoint</Application>
  <PresentationFormat>Widescreen</PresentationFormat>
  <Paragraphs>63</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Cambria Math</vt:lpstr>
      <vt:lpstr>Century Gothic</vt:lpstr>
      <vt:lpstr>Office Theme</vt:lpstr>
      <vt:lpstr>11–14 years</vt:lpstr>
      <vt:lpstr>Aim</vt:lpstr>
      <vt:lpstr>Learning objectives</vt:lpstr>
      <vt:lpstr>Starter questions</vt:lpstr>
      <vt:lpstr>Equipment</vt:lpstr>
      <vt:lpstr>Prepare your chromatography paper</vt:lpstr>
      <vt:lpstr>Separating the dyes</vt:lpstr>
      <vt:lpstr>Finishing</vt:lpstr>
      <vt:lpstr>Conclusion questions</vt:lpstr>
      <vt:lpstr>Extension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Chromatography of sweets PPT v0.5</dc:title>
  <dc:creator>RoyalSocietyofChemistry@royalsocietychemistry.onmicrosoft.com</dc:creator>
  <cp:keywords>Nuffield, chromatography, separation techniques, TLC, mixtures, dyes, solubility, solution, solvent</cp:keywords>
  <dc:description>From Spoiling our funfetti, Education in Chemistry, https://rsc.li/3IXqcI5</dc:description>
  <cp:lastModifiedBy>Kirsty Patterson</cp:lastModifiedBy>
  <cp:revision>605</cp:revision>
  <dcterms:created xsi:type="dcterms:W3CDTF">2021-04-13T16:26:00Z</dcterms:created>
  <dcterms:modified xsi:type="dcterms:W3CDTF">2023-06-12T00:51:54Z</dcterms:modified>
  <cp:category>From Spoiling our funfetti, Education in Chemistry, https://rsc.li/3IXqcI5</cp:category>
</cp:coreProperties>
</file>