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4" r:id="rId2"/>
    <p:sldId id="349" r:id="rId3"/>
    <p:sldId id="354" r:id="rId4"/>
    <p:sldId id="356" r:id="rId5"/>
    <p:sldId id="288" r:id="rId6"/>
    <p:sldId id="355" r:id="rId7"/>
    <p:sldId id="357" r:id="rId8"/>
    <p:sldId id="358" r:id="rId9"/>
    <p:sldId id="35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2"/>
    <a:srgbClr val="E6F1EF"/>
    <a:srgbClr val="EDF6F9"/>
    <a:srgbClr val="48A9C5"/>
    <a:srgbClr val="FAE7EA"/>
    <a:srgbClr val="F7DBE0"/>
    <a:srgbClr val="F4CFD5"/>
    <a:srgbClr val="FF9E1B"/>
    <a:srgbClr val="C8102E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4"/>
    <p:restoredTop sz="83794" autoAdjust="0"/>
  </p:normalViewPr>
  <p:slideViewPr>
    <p:cSldViewPr snapToGrid="0" snapToObjects="1">
      <p:cViewPr varScale="1">
        <p:scale>
          <a:sx n="72" d="100"/>
          <a:sy n="72" d="100"/>
        </p:scale>
        <p:origin x="13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67602-84B4-4B07-AC0E-D787DDDE6065}" type="datetimeFigureOut">
              <a:rPr lang="en-GB" smtClean="0"/>
              <a:t>12/06/2023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BADA9-C0E4-4C4D-B672-8B74674605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937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hyperlink" Target="https://rsc.li/3MU3TEf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F5168C22-13C5-5042-B68D-D5810F149BD4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1348E18-6A0F-0842-92AA-634472BB458F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D0D226C-0904-EC4D-9B16-19AD250797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D1166B66-EF9F-7F44-B3D5-0039E00DA134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F1E65715-C07C-5A49-8AE3-55777E9114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2A1E57C7-F139-AD4D-BA28-4F7521ED05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6CC0A54E-2863-3942-914D-4D2B8FFDF4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B8CB521-08A1-6042-8AA6-46C1C137B9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74CC80-688D-714B-9546-CAC5C231FA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0B49D5-F310-A340-BF5B-AB0D4EB1E38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4E3DA79-FDC9-7F4B-9277-8C9EB9346AD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2281CF7B-F07A-C049-BDB9-748CCF3F310B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</a:t>
            </a:r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3MU3TEf 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93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F17FE5-8B45-FD4E-B2AA-D3A399E25B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D3DEB5F-6D25-DB49-A7A3-A2747080F3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46385C-066B-7047-89F4-E951DC4047DE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FACF26-A48F-204C-A799-6508E3A7CD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9F82AE-496C-2044-9F60-068845D6F84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22F2C8A-D7CD-264F-B813-D73766D1865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92785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411C634-342E-F545-A3E0-966E94C8989E}"/>
              </a:ext>
            </a:extLst>
          </p:cNvPr>
          <p:cNvGrpSpPr/>
          <p:nvPr userDrawn="1"/>
        </p:nvGrpSpPr>
        <p:grpSpPr>
          <a:xfrm>
            <a:off x="0" y="-830"/>
            <a:ext cx="12196800" cy="6858000"/>
            <a:chOff x="0" y="0"/>
            <a:chExt cx="12196800" cy="6858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29614DA-6B90-DA48-8139-C28306C4EEAE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83805CC-C213-4B4C-85F7-4F680A3803D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3C7BD55-048E-5B42-AB50-9C11D4877717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65C8396-5F45-5649-8B5F-3139EE072D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213ADDD-C006-594E-8C60-820DE61636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26E7407-F898-5142-88BB-7D8A2BEEAE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0197BF56-5D37-7C46-9B8F-1EC2391501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AA51607E-49B0-7845-BF9B-B791314253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652200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7D73AB0-DEF7-4046-847B-A28ADD104FA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D2D02F5-2384-7B49-A386-3ED4975FF97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7854A24E-0016-C74A-86CC-C558B7FBB5DF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262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3214C2A-CA33-A842-888E-B812F12CF807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27CC39-9374-7A48-B80F-E35EE9CF0B37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6772C03-ED45-D342-93E9-6EBA673FF7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2422E4D-C8B1-F447-93AA-3FD97F2A6C7C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282529-8467-4F47-ADC0-2356B7041C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F51DED8-6D16-3546-BB8A-1A86FBB873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2202739-A959-9744-A152-EB3C529DE1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2AE1447F-978F-5E49-B247-75A265105BE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FA8AA5F-D49E-F447-96D3-9679954190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79999"/>
            <a:ext cx="5220000" cy="2579677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6F012F8-82AF-D84F-84FF-3F72B976A02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6E46DDE-04FF-0948-9D74-AAEC5E80044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5AB7EBB-737A-9540-BC73-AD8D595C8E3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9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70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1067C70-ACA3-B14D-96A0-0D77B8CFC9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2CD3606-77CB-6E4D-9323-AB8EF1219E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4FF0AC-E9DB-1248-A929-F5456D977C3B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028020-C193-574C-845B-55DE20C71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8A1EB2-8DF8-6542-A7A9-0F3B0C8FD39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A650EB0-B31B-E84E-ABFC-1CF9FBE832D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648709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B543E3E-01B2-EB46-845D-1381317D3C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87EC78B-5880-3945-9FAD-DABB5B4826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89EB5B-F66A-3E48-BD79-D27C96AA6218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046732-56CB-9E44-BD4C-38016D2A9A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89A2B9-415B-2F4C-8BC6-1CD03508DF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1F1670D-5751-0349-B530-C491658DFB7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36034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752318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4272807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0BE649A-7EEA-FA47-B309-34656CF95BA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DF54D36-4C6E-4A4A-9D38-7C20B2EB3E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79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82" r:id="rId3"/>
    <p:sldLayoutId id="2147483650" r:id="rId4"/>
    <p:sldLayoutId id="2147483671" r:id="rId5"/>
    <p:sldLayoutId id="2147483667" r:id="rId6"/>
    <p:sldLayoutId id="2147483687" r:id="rId7"/>
    <p:sldLayoutId id="2147483690" r:id="rId8"/>
    <p:sldLayoutId id="2147483694" r:id="rId9"/>
    <p:sldLayoutId id="214748368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A534B-AC17-764F-BD66-5740010F8A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11–14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271DC6-EF13-2848-9EDB-505FAEE426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1980000"/>
            <a:ext cx="5468914" cy="713843"/>
          </a:xfrm>
        </p:spPr>
        <p:txBody>
          <a:bodyPr/>
          <a:lstStyle/>
          <a:p>
            <a:r>
              <a:rPr lang="en-US" dirty="0"/>
              <a:t>Chromatography of sweets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335F0B-29F5-2648-9B20-470CA4A49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13967" y="-753212"/>
            <a:ext cx="4320000" cy="4320000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0">
            <a:solidFill>
              <a:srgbClr val="006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610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F485-D268-EE4F-A331-75DB10426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9540000" cy="440661"/>
          </a:xfrm>
        </p:spPr>
        <p:txBody>
          <a:bodyPr/>
          <a:lstStyle/>
          <a:p>
            <a:r>
              <a:rPr lang="en-US" dirty="0"/>
              <a:t>The aim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2CD0D-586A-C746-A628-7A9409208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260475"/>
            <a:ext cx="5939109" cy="4876800"/>
          </a:xfrm>
        </p:spPr>
        <p:txBody>
          <a:bodyPr/>
          <a:lstStyle/>
          <a:p>
            <a:r>
              <a:rPr lang="en-GB" dirty="0"/>
              <a:t>Food colourings contain different dyes.</a:t>
            </a:r>
          </a:p>
          <a:p>
            <a:r>
              <a:rPr lang="en-GB" dirty="0"/>
              <a:t>Your aim is to investigate the number of different dyes in coloured sweets using chromatography.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29D512-B70A-DA41-A0AF-DA091A9C75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8859" y="1260475"/>
            <a:ext cx="4076700" cy="3057525"/>
          </a:xfrm>
          <a:prstGeom prst="rect">
            <a:avLst/>
          </a:prstGeom>
        </p:spPr>
      </p:pic>
      <p:sp>
        <p:nvSpPr>
          <p:cNvPr id="5" name="Vertical Title 1">
            <a:extLst>
              <a:ext uri="{FF2B5EF4-FFF2-40B4-BE49-F238E27FC236}">
                <a16:creationId xmlns:a16="http://schemas.microsoft.com/office/drawing/2014/main" id="{864BD236-113E-444D-9271-431AB16BEF04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Introduction</a:t>
            </a:r>
            <a:endParaRPr lang="en-US" sz="2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384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79753-B5B3-49F5-878C-AD8645CE6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129E4-C259-4B08-A296-AC8794623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algn="just">
              <a:lnSpc>
                <a:spcPct val="150000"/>
              </a:lnSpc>
              <a:buClr>
                <a:srgbClr val="006F62"/>
              </a:buClr>
              <a:buFont typeface="+mj-lt"/>
              <a:buAutoNum type="arabicPeriod"/>
            </a:pPr>
            <a:r>
              <a:rPr lang="en-GB" sz="2800" dirty="0"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GB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ecap the keywords behind chromatography. </a:t>
            </a:r>
          </a:p>
          <a:p>
            <a:pPr marL="342900" lvl="0" indent="-342900" algn="just">
              <a:lnSpc>
                <a:spcPct val="150000"/>
              </a:lnSpc>
              <a:buClr>
                <a:srgbClr val="006F62"/>
              </a:buClr>
              <a:buFont typeface="+mj-lt"/>
              <a:buAutoNum type="arabicPeriod"/>
            </a:pPr>
            <a:r>
              <a:rPr lang="en-GB" sz="2800" dirty="0"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GB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nvestigate the dyes that are in different coloured sweets by successfully following a method.</a:t>
            </a:r>
          </a:p>
          <a:p>
            <a:pPr marL="342900" lvl="0" indent="-342900" algn="just">
              <a:lnSpc>
                <a:spcPct val="150000"/>
              </a:lnSpc>
              <a:buClr>
                <a:srgbClr val="006F62"/>
              </a:buClr>
              <a:buFont typeface="+mj-lt"/>
              <a:buAutoNum type="arabicPeriod"/>
            </a:pPr>
            <a:r>
              <a:rPr lang="en-GB" sz="2800" dirty="0"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GB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rite a conclusion and analyse the results.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026972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1E722-E089-0544-A3BC-10C0F41FA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Starter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1F842-BC16-354A-84F3-BCA1F4875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Match up the keywords to the definitions with a single line: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22C5118-FDAB-6644-9CD8-9A20DFD34922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Key definitions</a:t>
            </a:r>
            <a:endParaRPr lang="en-US" sz="2200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F4DE922-78F6-3D45-393B-E764F8644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160997"/>
              </p:ext>
            </p:extLst>
          </p:nvPr>
        </p:nvGraphicFramePr>
        <p:xfrm>
          <a:off x="637953" y="2020186"/>
          <a:ext cx="9356652" cy="4641340"/>
        </p:xfrm>
        <a:graphic>
          <a:graphicData uri="http://schemas.openxmlformats.org/drawingml/2006/table">
            <a:tbl>
              <a:tblPr firstRow="1" firstCol="1" bandRow="1"/>
              <a:tblGrid>
                <a:gridCol w="2222205">
                  <a:extLst>
                    <a:ext uri="{9D8B030D-6E8A-4147-A177-3AD203B41FA5}">
                      <a16:colId xmlns:a16="http://schemas.microsoft.com/office/drawing/2014/main" val="3142816868"/>
                    </a:ext>
                  </a:extLst>
                </a:gridCol>
                <a:gridCol w="1566708">
                  <a:extLst>
                    <a:ext uri="{9D8B030D-6E8A-4147-A177-3AD203B41FA5}">
                      <a16:colId xmlns:a16="http://schemas.microsoft.com/office/drawing/2014/main" val="2526471654"/>
                    </a:ext>
                  </a:extLst>
                </a:gridCol>
                <a:gridCol w="5567739">
                  <a:extLst>
                    <a:ext uri="{9D8B030D-6E8A-4147-A177-3AD203B41FA5}">
                      <a16:colId xmlns:a16="http://schemas.microsoft.com/office/drawing/2014/main" val="1757050914"/>
                    </a:ext>
                  </a:extLst>
                </a:gridCol>
              </a:tblGrid>
              <a:tr h="444743">
                <a:tc>
                  <a:txBody>
                    <a:bodyPr/>
                    <a:lstStyle/>
                    <a:p>
                      <a:pPr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Solute</a:t>
                      </a:r>
                      <a:endParaRPr lang="en-GB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just"/>
                      <a:endParaRPr lang="en-GB" sz="18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Two or more different substances that are not chemically bonded together (so can be separated using different techniques).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219300"/>
                  </a:ext>
                </a:extLst>
              </a:tr>
              <a:tr h="444743">
                <a:tc>
                  <a:txBody>
                    <a:bodyPr/>
                    <a:lstStyle/>
                    <a:p>
                      <a:pPr marR="21590" indent="-226695" algn="ctr"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0955" indent="-226695" algn="ctr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1011555" algn="l"/>
                        </a:tabLs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157954"/>
                  </a:ext>
                </a:extLst>
              </a:tr>
              <a:tr h="444743">
                <a:tc>
                  <a:txBody>
                    <a:bodyPr/>
                    <a:lstStyle/>
                    <a:p>
                      <a:pPr marR="21590" indent="-226695" algn="ctr"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Solvent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0955"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1011555" algn="l"/>
                        </a:tabLs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A mixture of the solute dissolved in the solvent.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352842"/>
                  </a:ext>
                </a:extLst>
              </a:tr>
              <a:tr h="444743">
                <a:tc>
                  <a:txBody>
                    <a:bodyPr/>
                    <a:lstStyle/>
                    <a:p>
                      <a:pPr marR="21590" indent="-226695" algn="ctr"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0955"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1011555" algn="l"/>
                        </a:tabLs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31459"/>
                  </a:ext>
                </a:extLst>
              </a:tr>
              <a:tr h="444743">
                <a:tc>
                  <a:txBody>
                    <a:bodyPr/>
                    <a:lstStyle/>
                    <a:p>
                      <a:pPr marR="21590" indent="-226695" algn="ctr"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Solution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0955"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1011555" algn="l"/>
                        </a:tabLs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A substance that the solute dissolves into.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799815"/>
                  </a:ext>
                </a:extLst>
              </a:tr>
              <a:tr h="444743">
                <a:tc>
                  <a:txBody>
                    <a:bodyPr/>
                    <a:lstStyle/>
                    <a:p>
                      <a:pPr marR="21590" indent="-226695" algn="ctr"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0955"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1011555" algn="l"/>
                        </a:tabLs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121698"/>
                  </a:ext>
                </a:extLst>
              </a:tr>
              <a:tr h="444743">
                <a:tc>
                  <a:txBody>
                    <a:bodyPr/>
                    <a:lstStyle/>
                    <a:p>
                      <a:pPr marR="21590" indent="-226695" algn="ctr"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Mixture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0955"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1011555" algn="l"/>
                        </a:tabLs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A separation technique used to separate the pigments in a mixture, like ink or food colouring.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384152"/>
                  </a:ext>
                </a:extLst>
              </a:tr>
              <a:tr h="444743">
                <a:tc>
                  <a:txBody>
                    <a:bodyPr/>
                    <a:lstStyle/>
                    <a:p>
                      <a:pPr marR="21590" indent="-226695" algn="ctr"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0955"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1011555" algn="l"/>
                        </a:tabLs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8149597"/>
                  </a:ext>
                </a:extLst>
              </a:tr>
              <a:tr h="444743">
                <a:tc>
                  <a:txBody>
                    <a:bodyPr/>
                    <a:lstStyle/>
                    <a:p>
                      <a:pPr marR="21590" indent="-226695" algn="ctr"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Chromatography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0955"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1011555" algn="l"/>
                        </a:tabLs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l">
                        <a:lnSpc>
                          <a:spcPct val="106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A substance that is soluble (can dissolve in a solvent).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1205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2597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1E722-E089-0544-A3BC-10C0F41FA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1F842-BC16-354A-84F3-BCA1F4875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You will need:</a:t>
            </a:r>
          </a:p>
          <a:p>
            <a:r>
              <a:rPr lang="en-GB" dirty="0"/>
              <a:t>Beaker</a:t>
            </a:r>
            <a:r>
              <a:rPr lang="en-GB" b="0" i="0" dirty="0">
                <a:effectLst/>
              </a:rPr>
              <a:t>, 250 cm</a:t>
            </a:r>
            <a:r>
              <a:rPr lang="en-GB" b="0" i="0" baseline="30000" dirty="0">
                <a:effectLst/>
              </a:rPr>
              <a:t>3</a:t>
            </a:r>
          </a:p>
          <a:p>
            <a:r>
              <a:rPr lang="en-GB" dirty="0"/>
              <a:t>Soft paint brush or melting point tubes</a:t>
            </a:r>
          </a:p>
          <a:p>
            <a:r>
              <a:rPr lang="en-GB" dirty="0"/>
              <a:t>Paper clips</a:t>
            </a:r>
          </a:p>
          <a:p>
            <a:r>
              <a:rPr lang="en-GB" dirty="0"/>
              <a:t>Chromatography paper, approximately 20 cm x 10 cm</a:t>
            </a:r>
          </a:p>
          <a:p>
            <a:r>
              <a:rPr lang="en-GB" dirty="0"/>
              <a:t>Pencil</a:t>
            </a:r>
          </a:p>
          <a:p>
            <a:r>
              <a:rPr lang="en-GB" dirty="0"/>
              <a:t>Ruler</a:t>
            </a:r>
          </a:p>
          <a:p>
            <a:r>
              <a:rPr lang="en-GB" b="0" i="0" dirty="0">
                <a:effectLst/>
              </a:rPr>
              <a:t>A supply of M&amp;M’S® of various colours</a:t>
            </a:r>
            <a:endParaRPr lang="en-GB" dirty="0"/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22C5118-FDAB-6644-9CD8-9A20DFD34922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480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screenshot, diagram, design&#10;&#10;Description automatically generated">
            <a:extLst>
              <a:ext uri="{FF2B5EF4-FFF2-40B4-BE49-F238E27FC236}">
                <a16:creationId xmlns:a16="http://schemas.microsoft.com/office/drawing/2014/main" id="{5A4B33D2-1264-2D21-BE2F-50829AC69E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3879442"/>
            <a:ext cx="3150310" cy="2100581"/>
          </a:xfrm>
          <a:prstGeom prst="rect">
            <a:avLst/>
          </a:prstGeom>
        </p:spPr>
      </p:pic>
      <p:pic>
        <p:nvPicPr>
          <p:cNvPr id="11" name="Picture 10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2CB39ABD-A233-CDF4-64C5-89FFAD66CE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1276349"/>
            <a:ext cx="3149748" cy="2100581"/>
          </a:xfrm>
          <a:prstGeom prst="rect">
            <a:avLst/>
          </a:prstGeom>
        </p:spPr>
      </p:pic>
      <p:pic>
        <p:nvPicPr>
          <p:cNvPr id="12" name="Picture 11" descr="A picture containing design&#10;&#10;Description automatically generated">
            <a:extLst>
              <a:ext uri="{FF2B5EF4-FFF2-40B4-BE49-F238E27FC236}">
                <a16:creationId xmlns:a16="http://schemas.microsoft.com/office/drawing/2014/main" id="{24B97941-386D-94C7-D442-393757F9EB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825" y="1276349"/>
            <a:ext cx="3149747" cy="21002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90C05A-F0EB-F0D9-1D9C-0D91CF4AA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6154C2E-3440-35C9-39FA-63879FCFBD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4498192"/>
              </p:ext>
            </p:extLst>
          </p:nvPr>
        </p:nvGraphicFramePr>
        <p:xfrm>
          <a:off x="539750" y="1260474"/>
          <a:ext cx="10080624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312">
                  <a:extLst>
                    <a:ext uri="{9D8B030D-6E8A-4147-A177-3AD203B41FA5}">
                      <a16:colId xmlns:a16="http://schemas.microsoft.com/office/drawing/2014/main" val="928698171"/>
                    </a:ext>
                  </a:extLst>
                </a:gridCol>
                <a:gridCol w="5040312">
                  <a:extLst>
                    <a:ext uri="{9D8B030D-6E8A-4147-A177-3AD203B41FA5}">
                      <a16:colId xmlns:a16="http://schemas.microsoft.com/office/drawing/2014/main" val="158654625"/>
                    </a:ext>
                  </a:extLst>
                </a:gridCol>
              </a:tblGrid>
              <a:tr h="256032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Attach the chromatography paper to a pencil.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Make sure the paper doesn’t touch the bottom of the beaker.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026701"/>
                  </a:ext>
                </a:extLst>
              </a:tr>
              <a:tr h="256032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b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Draw a pencil line 2 cm up from the bottom.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 4</a:t>
                      </a:r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Put different coloured sweets in separate wells on a spotting tile.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148703"/>
                  </a:ext>
                </a:extLst>
              </a:tr>
            </a:tbl>
          </a:graphicData>
        </a:graphic>
      </p:graphicFrame>
      <p:pic>
        <p:nvPicPr>
          <p:cNvPr id="14" name="Picture 13" descr="A picture containing indoor, pallette&#10;&#10;Description automatically generated">
            <a:extLst>
              <a:ext uri="{FF2B5EF4-FFF2-40B4-BE49-F238E27FC236}">
                <a16:creationId xmlns:a16="http://schemas.microsoft.com/office/drawing/2014/main" id="{E6404465-00D8-4426-AF5F-5E3C9DF064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362" y="3879442"/>
            <a:ext cx="2449336" cy="183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86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0C05A-F0EB-F0D9-1D9C-0D91CF4AA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6154C2E-3440-35C9-39FA-63879FCFBD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8215010"/>
              </p:ext>
            </p:extLst>
          </p:nvPr>
        </p:nvGraphicFramePr>
        <p:xfrm>
          <a:off x="540000" y="1260472"/>
          <a:ext cx="9582196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91098">
                  <a:extLst>
                    <a:ext uri="{9D8B030D-6E8A-4147-A177-3AD203B41FA5}">
                      <a16:colId xmlns:a16="http://schemas.microsoft.com/office/drawing/2014/main" val="928698171"/>
                    </a:ext>
                  </a:extLst>
                </a:gridCol>
                <a:gridCol w="4791098">
                  <a:extLst>
                    <a:ext uri="{9D8B030D-6E8A-4147-A177-3AD203B41FA5}">
                      <a16:colId xmlns:a16="http://schemas.microsoft.com/office/drawing/2014/main" val="158654625"/>
                    </a:ext>
                  </a:extLst>
                </a:gridCol>
              </a:tblGrid>
              <a:tr h="2222994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three drops of water to each well where there is a sweet.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a small paint brush or a melting point tube to pick up some of the coloured water.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026701"/>
                  </a:ext>
                </a:extLst>
              </a:tr>
              <a:tr h="2222994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b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Dot the different dyes from each sweet along the pencil line. Make sure the dots don’t touch.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Label each colour in pencil.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148703"/>
                  </a:ext>
                </a:extLst>
              </a:tr>
            </a:tbl>
          </a:graphicData>
        </a:graphic>
      </p:graphicFrame>
      <p:pic>
        <p:nvPicPr>
          <p:cNvPr id="3" name="Picture 2" descr="A picture containing indoor, confectionery, candy, white&#10;&#10;Description automatically generated">
            <a:extLst>
              <a:ext uri="{FF2B5EF4-FFF2-40B4-BE49-F238E27FC236}">
                <a16:creationId xmlns:a16="http://schemas.microsoft.com/office/drawing/2014/main" id="{140BC1D3-6C68-5B4B-1692-B0C96A6996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469" y="1336895"/>
            <a:ext cx="2456680" cy="1842239"/>
          </a:xfrm>
          <a:prstGeom prst="rect">
            <a:avLst/>
          </a:prstGeom>
        </p:spPr>
      </p:pic>
      <p:pic>
        <p:nvPicPr>
          <p:cNvPr id="4" name="Picture 3" descr="A picture containing indoor, tableware, pallette, art&#10;&#10;Description automatically generated">
            <a:extLst>
              <a:ext uri="{FF2B5EF4-FFF2-40B4-BE49-F238E27FC236}">
                <a16:creationId xmlns:a16="http://schemas.microsoft.com/office/drawing/2014/main" id="{3F2DB803-1D70-DEB1-E3ED-31222F95DE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204" y="1336895"/>
            <a:ext cx="2449336" cy="1836732"/>
          </a:xfrm>
          <a:prstGeom prst="rect">
            <a:avLst/>
          </a:prstGeom>
        </p:spPr>
      </p:pic>
      <p:pic>
        <p:nvPicPr>
          <p:cNvPr id="5" name="Picture 4" descr="A picture containing screenshot, line&#10;&#10;Description automatically generated">
            <a:extLst>
              <a:ext uri="{FF2B5EF4-FFF2-40B4-BE49-F238E27FC236}">
                <a16:creationId xmlns:a16="http://schemas.microsoft.com/office/drawing/2014/main" id="{0820A90E-E49F-C6D7-A69E-CFAA2555DA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6" b="15290"/>
          <a:stretch/>
        </p:blipFill>
        <p:spPr>
          <a:xfrm>
            <a:off x="1144470" y="3940744"/>
            <a:ext cx="2456680" cy="1656784"/>
          </a:xfrm>
          <a:prstGeom prst="rect">
            <a:avLst/>
          </a:prstGeom>
        </p:spPr>
      </p:pic>
      <p:pic>
        <p:nvPicPr>
          <p:cNvPr id="6" name="Picture 5" descr="A picture containing screenshot, diagram, line, circle&#10;&#10;Description automatically generated">
            <a:extLst>
              <a:ext uri="{FF2B5EF4-FFF2-40B4-BE49-F238E27FC236}">
                <a16:creationId xmlns:a16="http://schemas.microsoft.com/office/drawing/2014/main" id="{F246EE49-E2E4-53FF-A09D-00E8911C6F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4" b="17557"/>
          <a:stretch/>
        </p:blipFill>
        <p:spPr>
          <a:xfrm>
            <a:off x="5901069" y="3940744"/>
            <a:ext cx="2541181" cy="165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0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0C05A-F0EB-F0D9-1D9C-0D91CF4AA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6154C2E-3440-35C9-39FA-63879FCFBD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7846786"/>
              </p:ext>
            </p:extLst>
          </p:nvPr>
        </p:nvGraphicFramePr>
        <p:xfrm>
          <a:off x="540000" y="1260472"/>
          <a:ext cx="9582196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91098">
                  <a:extLst>
                    <a:ext uri="{9D8B030D-6E8A-4147-A177-3AD203B41FA5}">
                      <a16:colId xmlns:a16="http://schemas.microsoft.com/office/drawing/2014/main" val="928698171"/>
                    </a:ext>
                  </a:extLst>
                </a:gridCol>
                <a:gridCol w="4791098">
                  <a:extLst>
                    <a:ext uri="{9D8B030D-6E8A-4147-A177-3AD203B41FA5}">
                      <a16:colId xmlns:a16="http://schemas.microsoft.com/office/drawing/2014/main" val="158654625"/>
                    </a:ext>
                  </a:extLst>
                </a:gridCol>
              </a:tblGrid>
              <a:tr h="2222994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1 cm of water to the beaker.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Lower the chromatography paper into the water. The water should not touch the spots.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026701"/>
                  </a:ext>
                </a:extLst>
              </a:tr>
              <a:tr h="2222994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b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Leave until the water is near the top.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Immediately mark the water line with pencil. Leave to dry.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148703"/>
                  </a:ext>
                </a:extLst>
              </a:tr>
            </a:tbl>
          </a:graphicData>
        </a:graphic>
      </p:graphicFrame>
      <p:pic>
        <p:nvPicPr>
          <p:cNvPr id="7" name="Picture 6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D6295B8B-86F9-D4DC-4282-E92DE05CF4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6" b="8489"/>
          <a:stretch/>
        </p:blipFill>
        <p:spPr>
          <a:xfrm>
            <a:off x="956930" y="1336895"/>
            <a:ext cx="2644220" cy="1836732"/>
          </a:xfrm>
          <a:prstGeom prst="rect">
            <a:avLst/>
          </a:prstGeom>
        </p:spPr>
      </p:pic>
      <p:pic>
        <p:nvPicPr>
          <p:cNvPr id="8" name="Picture 7" descr="A picture containing screenshot, text, design&#10;&#10;Description automatically generated">
            <a:extLst>
              <a:ext uri="{FF2B5EF4-FFF2-40B4-BE49-F238E27FC236}">
                <a16:creationId xmlns:a16="http://schemas.microsoft.com/office/drawing/2014/main" id="{ADCF829E-ECBB-9738-A4CF-C679AD76F3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4" b="12207"/>
          <a:stretch/>
        </p:blipFill>
        <p:spPr>
          <a:xfrm>
            <a:off x="5883225" y="1336896"/>
            <a:ext cx="2644221" cy="1836732"/>
          </a:xfrm>
          <a:prstGeom prst="rect">
            <a:avLst/>
          </a:prstGeom>
        </p:spPr>
      </p:pic>
      <p:pic>
        <p:nvPicPr>
          <p:cNvPr id="10" name="Picture 9" descr="A picture containing screenshot, text, diagram, line&#10;&#10;Description automatically generated">
            <a:extLst>
              <a:ext uri="{FF2B5EF4-FFF2-40B4-BE49-F238E27FC236}">
                <a16:creationId xmlns:a16="http://schemas.microsoft.com/office/drawing/2014/main" id="{BE4BC250-7B48-F4AA-E9B6-B85E081E74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1" b="8489"/>
          <a:stretch/>
        </p:blipFill>
        <p:spPr>
          <a:xfrm>
            <a:off x="1169580" y="3940744"/>
            <a:ext cx="2431569" cy="1836732"/>
          </a:xfrm>
          <a:prstGeom prst="rect">
            <a:avLst/>
          </a:prstGeom>
        </p:spPr>
      </p:pic>
      <p:pic>
        <p:nvPicPr>
          <p:cNvPr id="11" name="Picture 10" descr="A picture containing screenshot, diagram, design&#10;&#10;Description automatically generated">
            <a:extLst>
              <a:ext uri="{FF2B5EF4-FFF2-40B4-BE49-F238E27FC236}">
                <a16:creationId xmlns:a16="http://schemas.microsoft.com/office/drawing/2014/main" id="{2E861312-9470-1E49-621E-0DB5DAB9293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2" b="9756"/>
          <a:stretch/>
        </p:blipFill>
        <p:spPr>
          <a:xfrm>
            <a:off x="5861465" y="3841461"/>
            <a:ext cx="2644221" cy="183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74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D871-9F35-9342-B411-7CBBF7B7D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8368B-B514-8E4D-A908-1909D2469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List the sweet colours that contained one dye.</a:t>
            </a:r>
          </a:p>
          <a:p>
            <a:r>
              <a:rPr lang="en-GB" dirty="0"/>
              <a:t>List the sweet colours that contained a mixture of dyes.</a:t>
            </a:r>
          </a:p>
          <a:p>
            <a:r>
              <a:rPr lang="en-GB" dirty="0"/>
              <a:t>Identify two sweets that contained the same dye.</a:t>
            </a:r>
          </a:p>
          <a:p>
            <a:r>
              <a:rPr lang="en-GB" dirty="0"/>
              <a:t>Suggest why some dyes separate out into different colours while others do not. </a:t>
            </a:r>
          </a:p>
          <a:p>
            <a:r>
              <a:rPr lang="en-GB" dirty="0"/>
              <a:t>Suggest why some colours move further up the paper than others.</a:t>
            </a:r>
          </a:p>
          <a:p>
            <a:r>
              <a:rPr lang="en-GB" dirty="0"/>
              <a:t>Give one way of improving the separation between the different spots.</a:t>
            </a:r>
          </a:p>
          <a:p>
            <a:r>
              <a:rPr lang="en-GB" dirty="0"/>
              <a:t>What common errors can be made during the procedure?</a:t>
            </a:r>
          </a:p>
          <a:p>
            <a:r>
              <a:rPr lang="en-GB" dirty="0"/>
              <a:t>Why is the start line drawn in pencil rather than pen?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6CD6E36-2F1F-E04E-93A3-B9BB4B23EDD1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Conclusion 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10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6467</TotalTime>
  <Words>460</Words>
  <Application>Microsoft Office PowerPoint</Application>
  <PresentationFormat>Widescreen</PresentationFormat>
  <Paragraphs>155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Times New Roman</vt:lpstr>
      <vt:lpstr>Office Theme</vt:lpstr>
      <vt:lpstr>11–14 years</vt:lpstr>
      <vt:lpstr>The aim</vt:lpstr>
      <vt:lpstr>Learning objectives</vt:lpstr>
      <vt:lpstr>Starter questions</vt:lpstr>
      <vt:lpstr>Equipment</vt:lpstr>
      <vt:lpstr>Method</vt:lpstr>
      <vt:lpstr>Method</vt:lpstr>
      <vt:lpstr>Method</vt:lpstr>
      <vt:lpstr>Conclusion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Chromatography of sweets SUPPORT Presentation</dc:title>
  <dc:creator>RoyalSocietyofChemistry@royalsocietychemistry.onmicrosoft.com</dc:creator>
  <cp:keywords>Nuffield, chromatography, separation techniques, TLC, mixtures, dyes, solubility, solution, solvent</cp:keywords>
  <cp:lastModifiedBy>Kirsty Patterson</cp:lastModifiedBy>
  <cp:revision>599</cp:revision>
  <dcterms:created xsi:type="dcterms:W3CDTF">2021-04-13T16:26:00Z</dcterms:created>
  <dcterms:modified xsi:type="dcterms:W3CDTF">2023-06-12T00:45:09Z</dcterms:modified>
  <cp:category>From Spoiling our funfetti, Education in Chemistry, https://rsc.li/3IXqcI5</cp:category>
</cp:coreProperties>
</file>