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72" r:id="rId5"/>
    <p:sldId id="263" r:id="rId6"/>
    <p:sldId id="268" r:id="rId7"/>
    <p:sldId id="264" r:id="rId8"/>
    <p:sldId id="267" r:id="rId9"/>
    <p:sldId id="26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5759"/>
    <a:srgbClr val="5BC2E7"/>
    <a:srgbClr val="008C95"/>
    <a:srgbClr val="4F758B"/>
    <a:srgbClr val="006B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44"/>
    <p:restoredTop sz="82093" autoAdjust="0"/>
  </p:normalViewPr>
  <p:slideViewPr>
    <p:cSldViewPr>
      <p:cViewPr varScale="1">
        <p:scale>
          <a:sx n="98" d="100"/>
          <a:sy n="98" d="100"/>
        </p:scale>
        <p:origin x="80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15E7838-E102-9443-A909-3BEC309C427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77496D-6A8A-0643-B910-CB33C5CF185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D7616E-7F7A-754F-B536-B9E07FB407A2}" type="datetimeFigureOut">
              <a:rPr lang="en-US" smtClean="0"/>
              <a:t>12/20/2018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E822B1-E726-7343-B1B3-8A692D10DAF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E64803-7FB3-134E-A87C-8BF260CB9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F0A6E6-BF79-E14D-8C2A-D427BC90EB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8028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1BE0B4-BA5F-493E-89DB-D28FBB323C1A}" type="datetimeFigureOut">
              <a:rPr lang="en-GB" smtClean="0"/>
              <a:t>20/12/2018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A4C552-B6B6-49FF-A64A-E82338B9DE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03578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This resource accompanies the article ‘How to teach</a:t>
            </a:r>
            <a:r>
              <a:rPr lang="en-GB" baseline="0" dirty="0" smtClean="0"/>
              <a:t> separation techniques’, Education in Chemistry</a:t>
            </a:r>
            <a:r>
              <a:rPr lang="en-GB" strike="noStrike" baseline="0" dirty="0" smtClean="0">
                <a:solidFill>
                  <a:srgbClr val="FF0000"/>
                </a:solidFill>
              </a:rPr>
              <a:t>, January 2019, https://rsc.li/2BXmKNh</a:t>
            </a:r>
            <a:endParaRPr lang="en-GB" strike="noStrike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0FE6A8-3586-48E2-96EC-FB89AC4E22A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0089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Ask students to label the diagram. Reveal answers (next</a:t>
            </a:r>
            <a:r>
              <a:rPr lang="en-US" baseline="0" dirty="0" smtClean="0"/>
              <a:t> slide)</a:t>
            </a:r>
            <a:r>
              <a:rPr lang="en-US" dirty="0" smtClean="0"/>
              <a:t> and students make corrections.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A4C552-B6B6-49FF-A64A-E82338B9DE2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62293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A4C552-B6B6-49FF-A64A-E82338B9DE2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71453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Print or</a:t>
            </a:r>
            <a:r>
              <a:rPr lang="en-US" baseline="0" dirty="0" smtClean="0"/>
              <a:t> display the slide</a:t>
            </a:r>
            <a:r>
              <a:rPr lang="en-US" dirty="0" smtClean="0"/>
              <a:t>. Students complete the particle pictures using the key to guide them. </a:t>
            </a:r>
          </a:p>
          <a:p>
            <a:pPr marL="0" indent="0">
              <a:buNone/>
            </a:pPr>
            <a:r>
              <a:rPr lang="en-US" dirty="0" smtClean="0"/>
              <a:t>Invite students to come to the board to draw their diagrams. Provide feedback. </a:t>
            </a:r>
          </a:p>
          <a:p>
            <a:pPr marL="0" indent="0">
              <a:buNone/>
            </a:pPr>
            <a:r>
              <a:rPr lang="en-US" dirty="0" smtClean="0"/>
              <a:t>Review the answers. Students make corrections.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A4C552-B6B6-49FF-A64A-E82338B9DE2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79049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A4C552-B6B6-49FF-A64A-E82338B9DE2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84633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Answers to questions.</a:t>
            </a:r>
          </a:p>
          <a:p>
            <a:endParaRPr lang="en-GB" dirty="0"/>
          </a:p>
          <a:p>
            <a:pPr marL="228600" indent="-228600">
              <a:buAutoNum type="arabicPeriod"/>
            </a:pPr>
            <a:r>
              <a:rPr lang="en-GB" dirty="0"/>
              <a:t>Less </a:t>
            </a:r>
            <a:r>
              <a:rPr lang="en-GB" dirty="0" smtClean="0"/>
              <a:t>distillate</a:t>
            </a:r>
            <a:r>
              <a:rPr lang="en-GB" baseline="0" dirty="0" smtClean="0"/>
              <a:t> </a:t>
            </a:r>
            <a:r>
              <a:rPr lang="en-GB" dirty="0" smtClean="0"/>
              <a:t>water </a:t>
            </a:r>
            <a:r>
              <a:rPr lang="en-GB" dirty="0"/>
              <a:t>will be collected. This is because most of the </a:t>
            </a:r>
            <a:r>
              <a:rPr lang="en-GB" dirty="0" smtClean="0"/>
              <a:t>water </a:t>
            </a:r>
            <a:r>
              <a:rPr lang="en-GB" dirty="0"/>
              <a:t>vapor will not cool down and condense in time to be collected. Instead most of the </a:t>
            </a:r>
            <a:r>
              <a:rPr lang="en-GB" dirty="0" smtClean="0"/>
              <a:t>water </a:t>
            </a:r>
            <a:r>
              <a:rPr lang="en-GB" dirty="0"/>
              <a:t>will stay as a gas and be lost into the air. </a:t>
            </a:r>
          </a:p>
          <a:p>
            <a:pPr marL="228600" indent="-228600">
              <a:buAutoNum type="arabicPeriod"/>
            </a:pPr>
            <a:r>
              <a:rPr lang="en-GB" dirty="0"/>
              <a:t>The </a:t>
            </a:r>
            <a:r>
              <a:rPr lang="en-GB" dirty="0" smtClean="0"/>
              <a:t>solution</a:t>
            </a:r>
            <a:r>
              <a:rPr lang="en-GB" baseline="0" dirty="0" smtClean="0"/>
              <a:t> </a:t>
            </a:r>
            <a:r>
              <a:rPr lang="en-GB" dirty="0" smtClean="0"/>
              <a:t>will </a:t>
            </a:r>
            <a:r>
              <a:rPr lang="en-GB" dirty="0"/>
              <a:t>not boil. However, some water particles will still evaporate at room temperature because a few will have enough energy to turn from liquid to gas. These particles will then condense in the condenser and a small amount of liquid </a:t>
            </a:r>
            <a:r>
              <a:rPr lang="en-GB" dirty="0" smtClean="0"/>
              <a:t>water (distillate) </a:t>
            </a:r>
            <a:r>
              <a:rPr lang="en-GB" dirty="0"/>
              <a:t>will be collected in the beaker. Because salt has a much higher boiling point than water it will stay in the round bottom flask and not evaporate. </a:t>
            </a:r>
          </a:p>
          <a:p>
            <a:pPr marL="228600" indent="-228600">
              <a:buAutoNum type="arabicPeriod"/>
            </a:pPr>
            <a:r>
              <a:rPr lang="en-GB" u="sng" dirty="0"/>
              <a:t>Less</a:t>
            </a:r>
            <a:r>
              <a:rPr lang="en-GB" dirty="0"/>
              <a:t> </a:t>
            </a:r>
            <a:r>
              <a:rPr lang="en-GB" dirty="0" smtClean="0"/>
              <a:t>distillate water </a:t>
            </a:r>
            <a:r>
              <a:rPr lang="en-GB" dirty="0"/>
              <a:t>will be collected in the beaker. This is because the condenser will not completely fill with cooling water and so less condensation will occur. </a:t>
            </a:r>
          </a:p>
          <a:p>
            <a:pPr marL="228600" indent="-228600">
              <a:buAutoNum type="arabicPeriod"/>
            </a:pPr>
            <a:r>
              <a:rPr lang="en-GB" dirty="0"/>
              <a:t>Ethanol and then water will be collected in the beaker creating a new mixture.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4C552-B6B6-49FF-A64A-E82338B9DE2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5386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vers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:\Design\Powerpoint DO NOT MOVE\New templates 2014\4 3\Graphics\power point_4 3_PURPLE_96dpi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Heading goes here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9733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version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H:\Design\Powerpoint DO NOT MOVE\New templates 2014\4 3\Graphics\power point_4 3_PURPLE_96dpi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9683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Heading goes here</a:t>
            </a:r>
            <a:endParaRPr lang="en-GB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25833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ody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/>
              <a:t>Heading goes here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/>
              <a:t>Body text goes here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76783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 descr="H:\Design\Powerpoint DO NOT MOVE\New templates 2014\4 3\Graphics\power point_4 3_PURPLE_96dpi4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/>
              <a:t>Heading goes here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/>
              <a:t>Body text goes here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8619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7" descr="H:\Design\Powerpoint DO NOT MOVE\New templates 2014\4 3\Graphics\power point_4 3_PURPLE_96dpi4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42963" y="1844824"/>
            <a:ext cx="6969397" cy="417512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Insert bullet point here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/>
              <a:t>Heading goes here</a:t>
            </a:r>
            <a:endParaRPr lang="en-GB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09903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42963" y="1844824"/>
            <a:ext cx="6969397" cy="417512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Insert bullet point here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/>
              <a:t>Heading goes here</a:t>
            </a:r>
            <a:endParaRPr lang="en-GB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31079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856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6210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3" r:id="rId2"/>
    <p:sldLayoutId id="2147483649" r:id="rId3"/>
    <p:sldLayoutId id="2147483664" r:id="rId4"/>
    <p:sldLayoutId id="2147483681" r:id="rId5"/>
    <p:sldLayoutId id="2147483682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4200" kern="1200">
          <a:solidFill>
            <a:srgbClr val="505759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505759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5057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5057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5057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5057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Particle model</a:t>
            </a:r>
            <a:endParaRPr lang="en-GB" dirty="0"/>
          </a:p>
        </p:txBody>
      </p:sp>
      <p:pic>
        <p:nvPicPr>
          <p:cNvPr id="4" name="Picture 3" descr="W:\EiC\PRODUCTION\EiC Web and CMYK Masthead\EiCMasthead_300x300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1255779" cy="1255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71800" y="5949280"/>
            <a:ext cx="47525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 smtClean="0">
                <a:solidFill>
                  <a:srgbClr val="505759"/>
                </a:solidFill>
              </a:rPr>
              <a:t>How to teach separation techniques</a:t>
            </a:r>
            <a:br>
              <a:rPr lang="en-GB" sz="1400" dirty="0" smtClean="0">
                <a:solidFill>
                  <a:srgbClr val="505759"/>
                </a:solidFill>
              </a:rPr>
            </a:br>
            <a:r>
              <a:rPr lang="en-GB" sz="1400" dirty="0" smtClean="0">
                <a:solidFill>
                  <a:srgbClr val="505759"/>
                </a:solidFill>
              </a:rPr>
              <a:t>January 2019</a:t>
            </a:r>
            <a:r>
              <a:rPr lang="en-GB" sz="1400" strike="sngStrike" dirty="0" smtClean="0">
                <a:solidFill>
                  <a:srgbClr val="505759"/>
                </a:solidFill>
              </a:rPr>
              <a:t/>
            </a:r>
            <a:br>
              <a:rPr lang="en-GB" sz="1400" strike="sngStrike" dirty="0" smtClean="0">
                <a:solidFill>
                  <a:srgbClr val="505759"/>
                </a:solidFill>
              </a:rPr>
            </a:br>
            <a:r>
              <a:rPr lang="en-GB" sz="1400" dirty="0" smtClean="0">
                <a:solidFill>
                  <a:srgbClr val="505759"/>
                </a:solidFill>
              </a:rPr>
              <a:t>rsc.li/2BXmKNh</a:t>
            </a:r>
            <a:endParaRPr lang="en-GB" sz="1400" dirty="0">
              <a:solidFill>
                <a:srgbClr val="5057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39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2957CC5A-EB2D-B444-AF8E-E55F7DBC66A5}"/>
              </a:ext>
            </a:extLst>
          </p:cNvPr>
          <p:cNvSpPr/>
          <p:nvPr/>
        </p:nvSpPr>
        <p:spPr>
          <a:xfrm>
            <a:off x="6876256" y="5747833"/>
            <a:ext cx="1296144" cy="432048"/>
          </a:xfrm>
          <a:prstGeom prst="rect">
            <a:avLst/>
          </a:prstGeom>
          <a:solidFill>
            <a:srgbClr val="5BC2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4D397751-E1F0-D643-96CB-D286D67CD79E}"/>
              </a:ext>
            </a:extLst>
          </p:cNvPr>
          <p:cNvCxnSpPr/>
          <p:nvPr/>
        </p:nvCxnSpPr>
        <p:spPr>
          <a:xfrm>
            <a:off x="1907704" y="4366069"/>
            <a:ext cx="19442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nip Same Side Corner Rectangle 14">
            <a:extLst>
              <a:ext uri="{FF2B5EF4-FFF2-40B4-BE49-F238E27FC236}">
                <a16:creationId xmlns:a16="http://schemas.microsoft.com/office/drawing/2014/main" id="{D207991B-B82A-8A42-8CC9-9839D1A6520E}"/>
              </a:ext>
            </a:extLst>
          </p:cNvPr>
          <p:cNvSpPr/>
          <p:nvPr/>
        </p:nvSpPr>
        <p:spPr>
          <a:xfrm rot="7193514">
            <a:off x="3455289" y="2190556"/>
            <a:ext cx="294945" cy="252359"/>
          </a:xfrm>
          <a:prstGeom prst="snip2Same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4480CEC3-AF87-AE41-A723-F96F0C4D678E}"/>
              </a:ext>
            </a:extLst>
          </p:cNvPr>
          <p:cNvSpPr/>
          <p:nvPr/>
        </p:nvSpPr>
        <p:spPr>
          <a:xfrm>
            <a:off x="1907704" y="3299561"/>
            <a:ext cx="1944216" cy="18002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E494FABB-6B1F-B245-8F82-5AD1927A166E}"/>
              </a:ext>
            </a:extLst>
          </p:cNvPr>
          <p:cNvSpPr/>
          <p:nvPr/>
        </p:nvSpPr>
        <p:spPr>
          <a:xfrm rot="1764204">
            <a:off x="3850672" y="3137617"/>
            <a:ext cx="3272880" cy="454292"/>
          </a:xfrm>
          <a:prstGeom prst="roundRect">
            <a:avLst/>
          </a:prstGeom>
          <a:solidFill>
            <a:srgbClr val="5BC2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B4A252A5-FE2D-A642-A840-4BDF6CC28641}"/>
              </a:ext>
            </a:extLst>
          </p:cNvPr>
          <p:cNvSpPr/>
          <p:nvPr/>
        </p:nvSpPr>
        <p:spPr>
          <a:xfrm rot="18157066">
            <a:off x="4406038" y="2528770"/>
            <a:ext cx="676047" cy="184683"/>
          </a:xfrm>
          <a:prstGeom prst="roundRect">
            <a:avLst/>
          </a:prstGeom>
          <a:solidFill>
            <a:srgbClr val="5BC2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07765F87-3DF5-214E-97BB-4530F538FB70}"/>
              </a:ext>
            </a:extLst>
          </p:cNvPr>
          <p:cNvSpPr/>
          <p:nvPr/>
        </p:nvSpPr>
        <p:spPr>
          <a:xfrm rot="18157066">
            <a:off x="6222892" y="4200693"/>
            <a:ext cx="676047" cy="184683"/>
          </a:xfrm>
          <a:prstGeom prst="roundRect">
            <a:avLst/>
          </a:prstGeom>
          <a:solidFill>
            <a:srgbClr val="5BC2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1AC2F54-1D13-0844-B277-CE320ABD8EBB}"/>
              </a:ext>
            </a:extLst>
          </p:cNvPr>
          <p:cNvCxnSpPr/>
          <p:nvPr/>
        </p:nvCxnSpPr>
        <p:spPr>
          <a:xfrm>
            <a:off x="6876256" y="4653679"/>
            <a:ext cx="0" cy="152620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35AA166-56BE-9140-98D0-80077758C8D8}"/>
              </a:ext>
            </a:extLst>
          </p:cNvPr>
          <p:cNvCxnSpPr>
            <a:cxnSpLocks/>
          </p:cNvCxnSpPr>
          <p:nvPr/>
        </p:nvCxnSpPr>
        <p:spPr>
          <a:xfrm>
            <a:off x="6876256" y="6179881"/>
            <a:ext cx="129614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E76FAFD-758E-314C-90E9-E2301AD28578}"/>
              </a:ext>
            </a:extLst>
          </p:cNvPr>
          <p:cNvCxnSpPr>
            <a:cxnSpLocks/>
          </p:cNvCxnSpPr>
          <p:nvPr/>
        </p:nvCxnSpPr>
        <p:spPr>
          <a:xfrm>
            <a:off x="8172400" y="4501279"/>
            <a:ext cx="0" cy="167860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ardrop 30">
            <a:extLst>
              <a:ext uri="{FF2B5EF4-FFF2-40B4-BE49-F238E27FC236}">
                <a16:creationId xmlns:a16="http://schemas.microsoft.com/office/drawing/2014/main" id="{EE25EE1E-3F15-5A4C-A769-DA2DBFB66909}"/>
              </a:ext>
            </a:extLst>
          </p:cNvPr>
          <p:cNvSpPr/>
          <p:nvPr/>
        </p:nvSpPr>
        <p:spPr>
          <a:xfrm rot="19791977">
            <a:off x="7234361" y="4413117"/>
            <a:ext cx="140379" cy="220206"/>
          </a:xfrm>
          <a:prstGeom prst="teardrop">
            <a:avLst/>
          </a:prstGeom>
          <a:solidFill>
            <a:srgbClr val="5BC2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nip Same Side Corner Rectangle 36">
            <a:extLst>
              <a:ext uri="{FF2B5EF4-FFF2-40B4-BE49-F238E27FC236}">
                <a16:creationId xmlns:a16="http://schemas.microsoft.com/office/drawing/2014/main" id="{DE98D9F1-F90A-6A41-B8CC-567194EC20AC}"/>
              </a:ext>
            </a:extLst>
          </p:cNvPr>
          <p:cNvSpPr/>
          <p:nvPr/>
        </p:nvSpPr>
        <p:spPr>
          <a:xfrm rot="7148102">
            <a:off x="3632028" y="2121896"/>
            <a:ext cx="263940" cy="548828"/>
          </a:xfrm>
          <a:prstGeom prst="snip2Same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0C9F38AE-D54F-EE4C-AAC6-5DBEB2B9604F}"/>
              </a:ext>
            </a:extLst>
          </p:cNvPr>
          <p:cNvSpPr/>
          <p:nvPr/>
        </p:nvSpPr>
        <p:spPr>
          <a:xfrm rot="1925257">
            <a:off x="3417226" y="2330264"/>
            <a:ext cx="620027" cy="9246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E302240-4641-7A4E-8B2B-DEF36EF2191D}"/>
              </a:ext>
            </a:extLst>
          </p:cNvPr>
          <p:cNvCxnSpPr>
            <a:cxnSpLocks/>
          </p:cNvCxnSpPr>
          <p:nvPr/>
        </p:nvCxnSpPr>
        <p:spPr>
          <a:xfrm>
            <a:off x="2987824" y="2003417"/>
            <a:ext cx="864096" cy="50405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A552995-4027-7F43-BA94-60AC2B4660BD}"/>
              </a:ext>
            </a:extLst>
          </p:cNvPr>
          <p:cNvCxnSpPr>
            <a:cxnSpLocks/>
          </p:cNvCxnSpPr>
          <p:nvPr/>
        </p:nvCxnSpPr>
        <p:spPr>
          <a:xfrm>
            <a:off x="2987823" y="1879862"/>
            <a:ext cx="936106" cy="55560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B3CFC224-3E53-ED46-BA81-132B2E8C5CCB}"/>
              </a:ext>
            </a:extLst>
          </p:cNvPr>
          <p:cNvCxnSpPr>
            <a:cxnSpLocks/>
          </p:cNvCxnSpPr>
          <p:nvPr/>
        </p:nvCxnSpPr>
        <p:spPr>
          <a:xfrm>
            <a:off x="2987823" y="1283337"/>
            <a:ext cx="1" cy="59652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>
            <a:extLst>
              <a:ext uri="{FF2B5EF4-FFF2-40B4-BE49-F238E27FC236}">
                <a16:creationId xmlns:a16="http://schemas.microsoft.com/office/drawing/2014/main" id="{8D8B639A-A9C7-324C-9994-D128E58351AA}"/>
              </a:ext>
            </a:extLst>
          </p:cNvPr>
          <p:cNvSpPr/>
          <p:nvPr/>
        </p:nvSpPr>
        <p:spPr>
          <a:xfrm>
            <a:off x="2712448" y="3119541"/>
            <a:ext cx="271044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42940B2-3DD5-9B40-86B8-EB57A2275C3C}"/>
              </a:ext>
            </a:extLst>
          </p:cNvPr>
          <p:cNvCxnSpPr>
            <a:cxnSpLocks/>
          </p:cNvCxnSpPr>
          <p:nvPr/>
        </p:nvCxnSpPr>
        <p:spPr>
          <a:xfrm>
            <a:off x="2987824" y="2003417"/>
            <a:ext cx="0" cy="129614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9140BC2-C1EA-AD4B-8182-EDEB8BB49A5B}"/>
              </a:ext>
            </a:extLst>
          </p:cNvPr>
          <p:cNvCxnSpPr>
            <a:cxnSpLocks/>
          </p:cNvCxnSpPr>
          <p:nvPr/>
        </p:nvCxnSpPr>
        <p:spPr>
          <a:xfrm>
            <a:off x="2699792" y="1283337"/>
            <a:ext cx="0" cy="201622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nip Same Side Corner Rectangle 10">
            <a:extLst>
              <a:ext uri="{FF2B5EF4-FFF2-40B4-BE49-F238E27FC236}">
                <a16:creationId xmlns:a16="http://schemas.microsoft.com/office/drawing/2014/main" id="{DB116B88-7BC7-6248-953D-A647A8DB914C}"/>
              </a:ext>
            </a:extLst>
          </p:cNvPr>
          <p:cNvSpPr/>
          <p:nvPr/>
        </p:nvSpPr>
        <p:spPr>
          <a:xfrm rot="10800000">
            <a:off x="2663820" y="1124744"/>
            <a:ext cx="360040" cy="337647"/>
          </a:xfrm>
          <a:prstGeom prst="snip2Same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4048D7D-A275-3B46-A620-E72B0952A140}"/>
              </a:ext>
            </a:extLst>
          </p:cNvPr>
          <p:cNvSpPr/>
          <p:nvPr/>
        </p:nvSpPr>
        <p:spPr>
          <a:xfrm rot="1761434" flipV="1">
            <a:off x="3754349" y="3373290"/>
            <a:ext cx="3642480" cy="10454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" name="Pentagon 50">
            <a:extLst>
              <a:ext uri="{FF2B5EF4-FFF2-40B4-BE49-F238E27FC236}">
                <a16:creationId xmlns:a16="http://schemas.microsoft.com/office/drawing/2014/main" id="{2566B925-D716-BD40-9E5A-881A4532C53D}"/>
              </a:ext>
            </a:extLst>
          </p:cNvPr>
          <p:cNvSpPr/>
          <p:nvPr/>
        </p:nvSpPr>
        <p:spPr>
          <a:xfrm rot="1469959">
            <a:off x="3895003" y="2511474"/>
            <a:ext cx="216024" cy="64832"/>
          </a:xfrm>
          <a:prstGeom prst="homePlat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Pentagon 51">
            <a:extLst>
              <a:ext uri="{FF2B5EF4-FFF2-40B4-BE49-F238E27FC236}">
                <a16:creationId xmlns:a16="http://schemas.microsoft.com/office/drawing/2014/main" id="{998D141D-4CBB-754B-9544-94251016B88D}"/>
              </a:ext>
            </a:extLst>
          </p:cNvPr>
          <p:cNvSpPr/>
          <p:nvPr/>
        </p:nvSpPr>
        <p:spPr>
          <a:xfrm rot="1795818">
            <a:off x="7019977" y="4265280"/>
            <a:ext cx="216024" cy="64832"/>
          </a:xfrm>
          <a:prstGeom prst="homePlat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2F7366E9-F16A-7B40-B981-FFC43D2BC269}"/>
              </a:ext>
            </a:extLst>
          </p:cNvPr>
          <p:cNvCxnSpPr>
            <a:cxnSpLocks/>
          </p:cNvCxnSpPr>
          <p:nvPr/>
        </p:nvCxnSpPr>
        <p:spPr>
          <a:xfrm>
            <a:off x="1992626" y="5348115"/>
            <a:ext cx="181990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E1C4DFC7-A8C8-3546-88DA-772AF7DDC68C}"/>
              </a:ext>
            </a:extLst>
          </p:cNvPr>
          <p:cNvCxnSpPr>
            <a:cxnSpLocks/>
          </p:cNvCxnSpPr>
          <p:nvPr/>
        </p:nvCxnSpPr>
        <p:spPr>
          <a:xfrm flipH="1" flipV="1">
            <a:off x="3413450" y="5348115"/>
            <a:ext cx="399081" cy="116556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2057DAD2-F2C7-FF41-96AF-9DB55558281C}"/>
              </a:ext>
            </a:extLst>
          </p:cNvPr>
          <p:cNvCxnSpPr>
            <a:cxnSpLocks/>
          </p:cNvCxnSpPr>
          <p:nvPr/>
        </p:nvCxnSpPr>
        <p:spPr>
          <a:xfrm flipV="1">
            <a:off x="2117307" y="5348115"/>
            <a:ext cx="232724" cy="116556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Up Arrow 62">
            <a:extLst>
              <a:ext uri="{FF2B5EF4-FFF2-40B4-BE49-F238E27FC236}">
                <a16:creationId xmlns:a16="http://schemas.microsoft.com/office/drawing/2014/main" id="{97F04AB0-9A06-2648-AC1E-F6753204B790}"/>
              </a:ext>
            </a:extLst>
          </p:cNvPr>
          <p:cNvSpPr/>
          <p:nvPr/>
        </p:nvSpPr>
        <p:spPr>
          <a:xfrm>
            <a:off x="2797740" y="5536185"/>
            <a:ext cx="271044" cy="713616"/>
          </a:xfrm>
          <a:prstGeom prst="up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D4F9C88-B482-C348-BC44-3D499B60FB99}"/>
              </a:ext>
            </a:extLst>
          </p:cNvPr>
          <p:cNvSpPr txBox="1"/>
          <p:nvPr/>
        </p:nvSpPr>
        <p:spPr>
          <a:xfrm>
            <a:off x="1907704" y="5013176"/>
            <a:ext cx="2271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x x x x x x x x x x </a:t>
            </a:r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BFD17D6E-F0AF-EE4D-9740-DCAA47D3A17B}"/>
              </a:ext>
            </a:extLst>
          </p:cNvPr>
          <p:cNvSpPr/>
          <p:nvPr/>
        </p:nvSpPr>
        <p:spPr>
          <a:xfrm flipH="1">
            <a:off x="2793078" y="92607"/>
            <a:ext cx="50729" cy="1787256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2C4F2421-D984-DC41-BCA4-2211644F11E1}"/>
              </a:ext>
            </a:extLst>
          </p:cNvPr>
          <p:cNvSpPr/>
          <p:nvPr/>
        </p:nvSpPr>
        <p:spPr>
          <a:xfrm>
            <a:off x="2782438" y="1740678"/>
            <a:ext cx="72008" cy="21602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52D0A191-63BB-4646-8C3A-5E75D3E70491}"/>
              </a:ext>
            </a:extLst>
          </p:cNvPr>
          <p:cNvCxnSpPr>
            <a:cxnSpLocks/>
            <a:endCxn id="66" idx="0"/>
          </p:cNvCxnSpPr>
          <p:nvPr/>
        </p:nvCxnSpPr>
        <p:spPr>
          <a:xfrm>
            <a:off x="2818349" y="404664"/>
            <a:ext cx="93" cy="13360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ardrop 70">
            <a:extLst>
              <a:ext uri="{FF2B5EF4-FFF2-40B4-BE49-F238E27FC236}">
                <a16:creationId xmlns:a16="http://schemas.microsoft.com/office/drawing/2014/main" id="{2DD05555-5C4F-544C-88F4-802F1B6B0CB2}"/>
              </a:ext>
            </a:extLst>
          </p:cNvPr>
          <p:cNvSpPr/>
          <p:nvPr/>
        </p:nvSpPr>
        <p:spPr>
          <a:xfrm rot="19791977">
            <a:off x="7354093" y="4772613"/>
            <a:ext cx="140379" cy="220206"/>
          </a:xfrm>
          <a:prstGeom prst="teardrop">
            <a:avLst/>
          </a:prstGeom>
          <a:solidFill>
            <a:srgbClr val="5BC2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24F2662-A95D-8043-BC21-EF4AE7DB09AA}"/>
              </a:ext>
            </a:extLst>
          </p:cNvPr>
          <p:cNvSpPr txBox="1"/>
          <p:nvPr/>
        </p:nvSpPr>
        <p:spPr>
          <a:xfrm>
            <a:off x="2562198" y="6309320"/>
            <a:ext cx="929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HEAT</a:t>
            </a:r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F999F7DA-7F3A-1641-B5A0-0E6D0A9CB195}"/>
              </a:ext>
            </a:extLst>
          </p:cNvPr>
          <p:cNvCxnSpPr>
            <a:stCxn id="18" idx="3"/>
          </p:cNvCxnSpPr>
          <p:nvPr/>
        </p:nvCxnSpPr>
        <p:spPr>
          <a:xfrm flipV="1">
            <a:off x="4926267" y="2003417"/>
            <a:ext cx="221797" cy="3329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887E0B36-B7FF-E04D-ABE4-ABB168C52F02}"/>
              </a:ext>
            </a:extLst>
          </p:cNvPr>
          <p:cNvCxnSpPr>
            <a:cxnSpLocks/>
          </p:cNvCxnSpPr>
          <p:nvPr/>
        </p:nvCxnSpPr>
        <p:spPr>
          <a:xfrm flipV="1">
            <a:off x="6084168" y="4608185"/>
            <a:ext cx="221797" cy="3329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354BE086-69C1-654B-B73F-5C3FE470AE86}"/>
              </a:ext>
            </a:extLst>
          </p:cNvPr>
          <p:cNvCxnSpPr/>
          <p:nvPr/>
        </p:nvCxnSpPr>
        <p:spPr>
          <a:xfrm flipH="1">
            <a:off x="5220072" y="2955599"/>
            <a:ext cx="1262069" cy="19337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0E901E21-6961-2B46-853A-2B79428A6C58}"/>
              </a:ext>
            </a:extLst>
          </p:cNvPr>
          <p:cNvCxnSpPr>
            <a:cxnSpLocks/>
          </p:cNvCxnSpPr>
          <p:nvPr/>
        </p:nvCxnSpPr>
        <p:spPr>
          <a:xfrm flipH="1">
            <a:off x="5669898" y="5930898"/>
            <a:ext cx="141933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>
            <a:extLst>
              <a:ext uri="{FF2B5EF4-FFF2-40B4-BE49-F238E27FC236}">
                <a16:creationId xmlns:a16="http://schemas.microsoft.com/office/drawing/2014/main" id="{BFD0B13D-83C0-4C4B-9441-29CF098AB6A1}"/>
              </a:ext>
            </a:extLst>
          </p:cNvPr>
          <p:cNvSpPr txBox="1"/>
          <p:nvPr/>
        </p:nvSpPr>
        <p:spPr>
          <a:xfrm>
            <a:off x="245648" y="4392760"/>
            <a:ext cx="10630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Salt </a:t>
            </a:r>
            <a:r>
              <a:rPr lang="en-US" dirty="0"/>
              <a:t>solution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FF4A9B62-0A1C-B54D-B5A3-F72C5E75D22F}"/>
              </a:ext>
            </a:extLst>
          </p:cNvPr>
          <p:cNvSpPr txBox="1"/>
          <p:nvPr/>
        </p:nvSpPr>
        <p:spPr>
          <a:xfrm>
            <a:off x="363559" y="3481232"/>
            <a:ext cx="39201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1A74BD68-3618-3845-84B5-29C66FDE348E}"/>
              </a:ext>
            </a:extLst>
          </p:cNvPr>
          <p:cNvSpPr txBox="1"/>
          <p:nvPr/>
        </p:nvSpPr>
        <p:spPr>
          <a:xfrm>
            <a:off x="4288260" y="342693"/>
            <a:ext cx="39201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A4830C74-1317-AE4F-843A-31D0D7D995D9}"/>
              </a:ext>
            </a:extLst>
          </p:cNvPr>
          <p:cNvSpPr txBox="1"/>
          <p:nvPr/>
        </p:nvSpPr>
        <p:spPr>
          <a:xfrm>
            <a:off x="4234331" y="1077836"/>
            <a:ext cx="39201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97C9DB09-E6BD-6C4F-8255-08A96749439D}"/>
              </a:ext>
            </a:extLst>
          </p:cNvPr>
          <p:cNvSpPr txBox="1"/>
          <p:nvPr/>
        </p:nvSpPr>
        <p:spPr>
          <a:xfrm>
            <a:off x="6557198" y="2792014"/>
            <a:ext cx="63137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4a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7A0377D5-A3F3-8148-8649-B3EDFC8773BC}"/>
              </a:ext>
            </a:extLst>
          </p:cNvPr>
          <p:cNvSpPr txBox="1"/>
          <p:nvPr/>
        </p:nvSpPr>
        <p:spPr>
          <a:xfrm>
            <a:off x="5220072" y="5736563"/>
            <a:ext cx="39201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6</a:t>
            </a:r>
          </a:p>
        </p:txBody>
      </p: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EC29C1EC-EE32-9A44-9D51-50CCF93354DD}"/>
              </a:ext>
            </a:extLst>
          </p:cNvPr>
          <p:cNvCxnSpPr>
            <a:cxnSpLocks/>
          </p:cNvCxnSpPr>
          <p:nvPr/>
        </p:nvCxnSpPr>
        <p:spPr>
          <a:xfrm flipH="1">
            <a:off x="5503811" y="5294688"/>
            <a:ext cx="137244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95F7DCE9-A9B5-4547-B267-A5A057020EDA}"/>
              </a:ext>
            </a:extLst>
          </p:cNvPr>
          <p:cNvSpPr txBox="1"/>
          <p:nvPr/>
        </p:nvSpPr>
        <p:spPr>
          <a:xfrm>
            <a:off x="5083443" y="5047448"/>
            <a:ext cx="39201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5</a:t>
            </a:r>
          </a:p>
        </p:txBody>
      </p: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EF98AF76-B43B-D841-80B4-D8ABA5D77718}"/>
              </a:ext>
            </a:extLst>
          </p:cNvPr>
          <p:cNvCxnSpPr>
            <a:cxnSpLocks/>
          </p:cNvCxnSpPr>
          <p:nvPr/>
        </p:nvCxnSpPr>
        <p:spPr>
          <a:xfrm flipH="1">
            <a:off x="755576" y="3682911"/>
            <a:ext cx="1334976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3A106C39-BBFD-904F-8B92-71D1C765167C}"/>
              </a:ext>
            </a:extLst>
          </p:cNvPr>
          <p:cNvCxnSpPr>
            <a:cxnSpLocks/>
          </p:cNvCxnSpPr>
          <p:nvPr/>
        </p:nvCxnSpPr>
        <p:spPr>
          <a:xfrm flipH="1">
            <a:off x="1115616" y="4678990"/>
            <a:ext cx="1334977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B307FC1E-4498-1043-BCAC-C530FA1BA773}"/>
              </a:ext>
            </a:extLst>
          </p:cNvPr>
          <p:cNvCxnSpPr>
            <a:cxnSpLocks/>
          </p:cNvCxnSpPr>
          <p:nvPr/>
        </p:nvCxnSpPr>
        <p:spPr>
          <a:xfrm flipH="1">
            <a:off x="2879812" y="1262502"/>
            <a:ext cx="137244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BD49C5FB-7259-1847-A75E-CD625FCBE67B}"/>
              </a:ext>
            </a:extLst>
          </p:cNvPr>
          <p:cNvCxnSpPr>
            <a:cxnSpLocks/>
          </p:cNvCxnSpPr>
          <p:nvPr/>
        </p:nvCxnSpPr>
        <p:spPr>
          <a:xfrm flipH="1">
            <a:off x="2843808" y="539913"/>
            <a:ext cx="137244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TextBox 105">
            <a:extLst>
              <a:ext uri="{FF2B5EF4-FFF2-40B4-BE49-F238E27FC236}">
                <a16:creationId xmlns:a16="http://schemas.microsoft.com/office/drawing/2014/main" id="{EE8009FA-4397-1749-8A6A-7DB2D0C7A2EC}"/>
              </a:ext>
            </a:extLst>
          </p:cNvPr>
          <p:cNvSpPr txBox="1"/>
          <p:nvPr/>
        </p:nvSpPr>
        <p:spPr>
          <a:xfrm>
            <a:off x="5378352" y="235736"/>
            <a:ext cx="42380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/>
              <a:t>Label this diagram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1E23E1B-8083-9140-9EE8-F6582AC99CB1}"/>
              </a:ext>
            </a:extLst>
          </p:cNvPr>
          <p:cNvCxnSpPr/>
          <p:nvPr/>
        </p:nvCxnSpPr>
        <p:spPr>
          <a:xfrm flipV="1">
            <a:off x="4744061" y="2452271"/>
            <a:ext cx="634291" cy="100998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onut 8">
            <a:extLst>
              <a:ext uri="{FF2B5EF4-FFF2-40B4-BE49-F238E27FC236}">
                <a16:creationId xmlns:a16="http://schemas.microsoft.com/office/drawing/2014/main" id="{B4C7E0CD-F6CC-EC43-8FBC-62017C2D734F}"/>
              </a:ext>
            </a:extLst>
          </p:cNvPr>
          <p:cNvSpPr/>
          <p:nvPr/>
        </p:nvSpPr>
        <p:spPr>
          <a:xfrm>
            <a:off x="6452956" y="1616173"/>
            <a:ext cx="675033" cy="694200"/>
          </a:xfrm>
          <a:prstGeom prst="donut">
            <a:avLst/>
          </a:prstGeom>
          <a:solidFill>
            <a:srgbClr val="5BC2E7"/>
          </a:solidFill>
          <a:ln>
            <a:solidFill>
              <a:srgbClr val="5BC2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0EA09A46-6D77-D344-94AA-50E28CC099A6}"/>
              </a:ext>
            </a:extLst>
          </p:cNvPr>
          <p:cNvCxnSpPr>
            <a:cxnSpLocks/>
          </p:cNvCxnSpPr>
          <p:nvPr/>
        </p:nvCxnSpPr>
        <p:spPr>
          <a:xfrm flipH="1">
            <a:off x="7018208" y="1963897"/>
            <a:ext cx="650137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2BA0AF30-402C-2C4D-9285-FFC803167EE3}"/>
              </a:ext>
            </a:extLst>
          </p:cNvPr>
          <p:cNvSpPr txBox="1"/>
          <p:nvPr/>
        </p:nvSpPr>
        <p:spPr>
          <a:xfrm>
            <a:off x="7018208" y="1282347"/>
            <a:ext cx="18402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Cross-sectional </a:t>
            </a:r>
            <a:r>
              <a:rPr lang="en-US" i="1" dirty="0"/>
              <a:t>view</a:t>
            </a: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5E8CA085-9930-444D-8CBE-FAB93D2D237C}"/>
              </a:ext>
            </a:extLst>
          </p:cNvPr>
          <p:cNvCxnSpPr>
            <a:cxnSpLocks/>
          </p:cNvCxnSpPr>
          <p:nvPr/>
        </p:nvCxnSpPr>
        <p:spPr>
          <a:xfrm flipV="1">
            <a:off x="5148064" y="2143372"/>
            <a:ext cx="1181324" cy="64864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E4A7CDFC-C3CD-7740-BF7E-81D5728DB47D}"/>
              </a:ext>
            </a:extLst>
          </p:cNvPr>
          <p:cNvSpPr txBox="1"/>
          <p:nvPr/>
        </p:nvSpPr>
        <p:spPr>
          <a:xfrm>
            <a:off x="7739598" y="1744012"/>
            <a:ext cx="58956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4b</a:t>
            </a:r>
          </a:p>
        </p:txBody>
      </p:sp>
    </p:spTree>
    <p:extLst>
      <p:ext uri="{BB962C8B-B14F-4D97-AF65-F5344CB8AC3E}">
        <p14:creationId xmlns:p14="http://schemas.microsoft.com/office/powerpoint/2010/main" val="69370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2957CC5A-EB2D-B444-AF8E-E55F7DBC66A5}"/>
              </a:ext>
            </a:extLst>
          </p:cNvPr>
          <p:cNvSpPr/>
          <p:nvPr/>
        </p:nvSpPr>
        <p:spPr>
          <a:xfrm>
            <a:off x="6876256" y="5747833"/>
            <a:ext cx="1296144" cy="432048"/>
          </a:xfrm>
          <a:prstGeom prst="rect">
            <a:avLst/>
          </a:prstGeom>
          <a:solidFill>
            <a:srgbClr val="5BC2E7"/>
          </a:solidFill>
          <a:ln>
            <a:solidFill>
              <a:srgbClr val="008C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4D397751-E1F0-D643-96CB-D286D67CD79E}"/>
              </a:ext>
            </a:extLst>
          </p:cNvPr>
          <p:cNvCxnSpPr/>
          <p:nvPr/>
        </p:nvCxnSpPr>
        <p:spPr>
          <a:xfrm>
            <a:off x="1907704" y="4366069"/>
            <a:ext cx="19442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nip Same Side Corner Rectangle 14">
            <a:extLst>
              <a:ext uri="{FF2B5EF4-FFF2-40B4-BE49-F238E27FC236}">
                <a16:creationId xmlns:a16="http://schemas.microsoft.com/office/drawing/2014/main" id="{D207991B-B82A-8A42-8CC9-9839D1A6520E}"/>
              </a:ext>
            </a:extLst>
          </p:cNvPr>
          <p:cNvSpPr/>
          <p:nvPr/>
        </p:nvSpPr>
        <p:spPr>
          <a:xfrm rot="7193514">
            <a:off x="3455289" y="2190556"/>
            <a:ext cx="294945" cy="252359"/>
          </a:xfrm>
          <a:prstGeom prst="snip2Same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4480CEC3-AF87-AE41-A723-F96F0C4D678E}"/>
              </a:ext>
            </a:extLst>
          </p:cNvPr>
          <p:cNvSpPr/>
          <p:nvPr/>
        </p:nvSpPr>
        <p:spPr>
          <a:xfrm>
            <a:off x="1907704" y="3299561"/>
            <a:ext cx="1944216" cy="18002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E494FABB-6B1F-B245-8F82-5AD1927A166E}"/>
              </a:ext>
            </a:extLst>
          </p:cNvPr>
          <p:cNvSpPr/>
          <p:nvPr/>
        </p:nvSpPr>
        <p:spPr>
          <a:xfrm rot="1764204">
            <a:off x="3850672" y="3137617"/>
            <a:ext cx="3272880" cy="454292"/>
          </a:xfrm>
          <a:prstGeom prst="roundRect">
            <a:avLst/>
          </a:prstGeom>
          <a:solidFill>
            <a:srgbClr val="5BC2E7"/>
          </a:solidFill>
          <a:ln>
            <a:solidFill>
              <a:srgbClr val="008C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B4A252A5-FE2D-A642-A840-4BDF6CC28641}"/>
              </a:ext>
            </a:extLst>
          </p:cNvPr>
          <p:cNvSpPr/>
          <p:nvPr/>
        </p:nvSpPr>
        <p:spPr>
          <a:xfrm rot="18157066">
            <a:off x="4406038" y="2528770"/>
            <a:ext cx="676047" cy="184683"/>
          </a:xfrm>
          <a:prstGeom prst="roundRect">
            <a:avLst/>
          </a:prstGeom>
          <a:solidFill>
            <a:srgbClr val="5BC2E7"/>
          </a:solidFill>
          <a:ln>
            <a:solidFill>
              <a:srgbClr val="008C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07765F87-3DF5-214E-97BB-4530F538FB70}"/>
              </a:ext>
            </a:extLst>
          </p:cNvPr>
          <p:cNvSpPr/>
          <p:nvPr/>
        </p:nvSpPr>
        <p:spPr>
          <a:xfrm rot="18157066">
            <a:off x="6222892" y="4200693"/>
            <a:ext cx="676047" cy="184683"/>
          </a:xfrm>
          <a:prstGeom prst="roundRect">
            <a:avLst/>
          </a:prstGeom>
          <a:solidFill>
            <a:srgbClr val="5BC2E7"/>
          </a:solidFill>
          <a:ln>
            <a:solidFill>
              <a:srgbClr val="008C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1AC2F54-1D13-0844-B277-CE320ABD8EBB}"/>
              </a:ext>
            </a:extLst>
          </p:cNvPr>
          <p:cNvCxnSpPr/>
          <p:nvPr/>
        </p:nvCxnSpPr>
        <p:spPr>
          <a:xfrm>
            <a:off x="6876256" y="4653679"/>
            <a:ext cx="0" cy="152620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35AA166-56BE-9140-98D0-80077758C8D8}"/>
              </a:ext>
            </a:extLst>
          </p:cNvPr>
          <p:cNvCxnSpPr>
            <a:cxnSpLocks/>
          </p:cNvCxnSpPr>
          <p:nvPr/>
        </p:nvCxnSpPr>
        <p:spPr>
          <a:xfrm>
            <a:off x="6876256" y="6179881"/>
            <a:ext cx="129614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E76FAFD-758E-314C-90E9-E2301AD28578}"/>
              </a:ext>
            </a:extLst>
          </p:cNvPr>
          <p:cNvCxnSpPr>
            <a:cxnSpLocks/>
          </p:cNvCxnSpPr>
          <p:nvPr/>
        </p:nvCxnSpPr>
        <p:spPr>
          <a:xfrm>
            <a:off x="8172400" y="4501279"/>
            <a:ext cx="0" cy="167860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ardrop 30">
            <a:extLst>
              <a:ext uri="{FF2B5EF4-FFF2-40B4-BE49-F238E27FC236}">
                <a16:creationId xmlns:a16="http://schemas.microsoft.com/office/drawing/2014/main" id="{EE25EE1E-3F15-5A4C-A769-DA2DBFB66909}"/>
              </a:ext>
            </a:extLst>
          </p:cNvPr>
          <p:cNvSpPr/>
          <p:nvPr/>
        </p:nvSpPr>
        <p:spPr>
          <a:xfrm rot="19791977">
            <a:off x="7201116" y="4413117"/>
            <a:ext cx="140379" cy="220206"/>
          </a:xfrm>
          <a:prstGeom prst="teardrop">
            <a:avLst/>
          </a:prstGeom>
          <a:solidFill>
            <a:srgbClr val="5BC2E7"/>
          </a:solidFill>
          <a:ln>
            <a:solidFill>
              <a:srgbClr val="008C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nip Same Side Corner Rectangle 36">
            <a:extLst>
              <a:ext uri="{FF2B5EF4-FFF2-40B4-BE49-F238E27FC236}">
                <a16:creationId xmlns:a16="http://schemas.microsoft.com/office/drawing/2014/main" id="{DE98D9F1-F90A-6A41-B8CC-567194EC20AC}"/>
              </a:ext>
            </a:extLst>
          </p:cNvPr>
          <p:cNvSpPr/>
          <p:nvPr/>
        </p:nvSpPr>
        <p:spPr>
          <a:xfrm rot="7148102">
            <a:off x="3632028" y="2121896"/>
            <a:ext cx="263940" cy="548828"/>
          </a:xfrm>
          <a:prstGeom prst="snip2Same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0C9F38AE-D54F-EE4C-AAC6-5DBEB2B9604F}"/>
              </a:ext>
            </a:extLst>
          </p:cNvPr>
          <p:cNvSpPr/>
          <p:nvPr/>
        </p:nvSpPr>
        <p:spPr>
          <a:xfrm rot="1925257">
            <a:off x="3417226" y="2330264"/>
            <a:ext cx="620027" cy="9246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E302240-4641-7A4E-8B2B-DEF36EF2191D}"/>
              </a:ext>
            </a:extLst>
          </p:cNvPr>
          <p:cNvCxnSpPr>
            <a:cxnSpLocks/>
          </p:cNvCxnSpPr>
          <p:nvPr/>
        </p:nvCxnSpPr>
        <p:spPr>
          <a:xfrm>
            <a:off x="2987824" y="2003417"/>
            <a:ext cx="864096" cy="50405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A552995-4027-7F43-BA94-60AC2B4660BD}"/>
              </a:ext>
            </a:extLst>
          </p:cNvPr>
          <p:cNvCxnSpPr>
            <a:cxnSpLocks/>
          </p:cNvCxnSpPr>
          <p:nvPr/>
        </p:nvCxnSpPr>
        <p:spPr>
          <a:xfrm>
            <a:off x="2987823" y="1879862"/>
            <a:ext cx="936106" cy="55560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B3CFC224-3E53-ED46-BA81-132B2E8C5CCB}"/>
              </a:ext>
            </a:extLst>
          </p:cNvPr>
          <p:cNvCxnSpPr>
            <a:cxnSpLocks/>
          </p:cNvCxnSpPr>
          <p:nvPr/>
        </p:nvCxnSpPr>
        <p:spPr>
          <a:xfrm>
            <a:off x="2987823" y="1283337"/>
            <a:ext cx="1" cy="59652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>
            <a:extLst>
              <a:ext uri="{FF2B5EF4-FFF2-40B4-BE49-F238E27FC236}">
                <a16:creationId xmlns:a16="http://schemas.microsoft.com/office/drawing/2014/main" id="{8D8B639A-A9C7-324C-9994-D128E58351AA}"/>
              </a:ext>
            </a:extLst>
          </p:cNvPr>
          <p:cNvSpPr/>
          <p:nvPr/>
        </p:nvSpPr>
        <p:spPr>
          <a:xfrm>
            <a:off x="2712448" y="3119541"/>
            <a:ext cx="271044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42940B2-3DD5-9B40-86B8-EB57A2275C3C}"/>
              </a:ext>
            </a:extLst>
          </p:cNvPr>
          <p:cNvCxnSpPr>
            <a:cxnSpLocks/>
          </p:cNvCxnSpPr>
          <p:nvPr/>
        </p:nvCxnSpPr>
        <p:spPr>
          <a:xfrm>
            <a:off x="2987824" y="2003417"/>
            <a:ext cx="0" cy="129614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9140BC2-C1EA-AD4B-8182-EDEB8BB49A5B}"/>
              </a:ext>
            </a:extLst>
          </p:cNvPr>
          <p:cNvCxnSpPr>
            <a:cxnSpLocks/>
          </p:cNvCxnSpPr>
          <p:nvPr/>
        </p:nvCxnSpPr>
        <p:spPr>
          <a:xfrm>
            <a:off x="2699792" y="1283337"/>
            <a:ext cx="0" cy="201622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nip Same Side Corner Rectangle 10">
            <a:extLst>
              <a:ext uri="{FF2B5EF4-FFF2-40B4-BE49-F238E27FC236}">
                <a16:creationId xmlns:a16="http://schemas.microsoft.com/office/drawing/2014/main" id="{DB116B88-7BC7-6248-953D-A647A8DB914C}"/>
              </a:ext>
            </a:extLst>
          </p:cNvPr>
          <p:cNvSpPr/>
          <p:nvPr/>
        </p:nvSpPr>
        <p:spPr>
          <a:xfrm rot="10800000">
            <a:off x="2663820" y="1124744"/>
            <a:ext cx="360040" cy="337647"/>
          </a:xfrm>
          <a:prstGeom prst="snip2Same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4048D7D-A275-3B46-A620-E72B0952A140}"/>
              </a:ext>
            </a:extLst>
          </p:cNvPr>
          <p:cNvSpPr/>
          <p:nvPr/>
        </p:nvSpPr>
        <p:spPr>
          <a:xfrm rot="1761434" flipV="1">
            <a:off x="3754349" y="3373290"/>
            <a:ext cx="3642480" cy="10454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" name="Pentagon 50">
            <a:extLst>
              <a:ext uri="{FF2B5EF4-FFF2-40B4-BE49-F238E27FC236}">
                <a16:creationId xmlns:a16="http://schemas.microsoft.com/office/drawing/2014/main" id="{2566B925-D716-BD40-9E5A-881A4532C53D}"/>
              </a:ext>
            </a:extLst>
          </p:cNvPr>
          <p:cNvSpPr/>
          <p:nvPr/>
        </p:nvSpPr>
        <p:spPr>
          <a:xfrm rot="1469959">
            <a:off x="3895003" y="2511474"/>
            <a:ext cx="216024" cy="64832"/>
          </a:xfrm>
          <a:prstGeom prst="homePlat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Pentagon 51">
            <a:extLst>
              <a:ext uri="{FF2B5EF4-FFF2-40B4-BE49-F238E27FC236}">
                <a16:creationId xmlns:a16="http://schemas.microsoft.com/office/drawing/2014/main" id="{998D141D-4CBB-754B-9544-94251016B88D}"/>
              </a:ext>
            </a:extLst>
          </p:cNvPr>
          <p:cNvSpPr/>
          <p:nvPr/>
        </p:nvSpPr>
        <p:spPr>
          <a:xfrm rot="1795818">
            <a:off x="7019977" y="4265280"/>
            <a:ext cx="216024" cy="64832"/>
          </a:xfrm>
          <a:prstGeom prst="homePlat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2F7366E9-F16A-7B40-B981-FFC43D2BC269}"/>
              </a:ext>
            </a:extLst>
          </p:cNvPr>
          <p:cNvCxnSpPr>
            <a:cxnSpLocks/>
          </p:cNvCxnSpPr>
          <p:nvPr/>
        </p:nvCxnSpPr>
        <p:spPr>
          <a:xfrm>
            <a:off x="1992626" y="5348115"/>
            <a:ext cx="181990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E1C4DFC7-A8C8-3546-88DA-772AF7DDC68C}"/>
              </a:ext>
            </a:extLst>
          </p:cNvPr>
          <p:cNvCxnSpPr>
            <a:cxnSpLocks/>
          </p:cNvCxnSpPr>
          <p:nvPr/>
        </p:nvCxnSpPr>
        <p:spPr>
          <a:xfrm flipH="1" flipV="1">
            <a:off x="3413450" y="5348115"/>
            <a:ext cx="399081" cy="116556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2057DAD2-F2C7-FF41-96AF-9DB55558281C}"/>
              </a:ext>
            </a:extLst>
          </p:cNvPr>
          <p:cNvCxnSpPr>
            <a:cxnSpLocks/>
          </p:cNvCxnSpPr>
          <p:nvPr/>
        </p:nvCxnSpPr>
        <p:spPr>
          <a:xfrm flipV="1">
            <a:off x="2117307" y="5348115"/>
            <a:ext cx="232724" cy="116556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Up Arrow 62">
            <a:extLst>
              <a:ext uri="{FF2B5EF4-FFF2-40B4-BE49-F238E27FC236}">
                <a16:creationId xmlns:a16="http://schemas.microsoft.com/office/drawing/2014/main" id="{97F04AB0-9A06-2648-AC1E-F6753204B790}"/>
              </a:ext>
            </a:extLst>
          </p:cNvPr>
          <p:cNvSpPr/>
          <p:nvPr/>
        </p:nvSpPr>
        <p:spPr>
          <a:xfrm>
            <a:off x="2797740" y="5536185"/>
            <a:ext cx="271044" cy="713616"/>
          </a:xfrm>
          <a:prstGeom prst="up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D4F9C88-B482-C348-BC44-3D499B60FB99}"/>
              </a:ext>
            </a:extLst>
          </p:cNvPr>
          <p:cNvSpPr txBox="1"/>
          <p:nvPr/>
        </p:nvSpPr>
        <p:spPr>
          <a:xfrm>
            <a:off x="1907704" y="5013176"/>
            <a:ext cx="2271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x x x x x x x x x x </a:t>
            </a:r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BFD17D6E-F0AF-EE4D-9740-DCAA47D3A17B}"/>
              </a:ext>
            </a:extLst>
          </p:cNvPr>
          <p:cNvSpPr/>
          <p:nvPr/>
        </p:nvSpPr>
        <p:spPr>
          <a:xfrm flipH="1">
            <a:off x="2793078" y="92607"/>
            <a:ext cx="50729" cy="1787256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2C4F2421-D984-DC41-BCA4-2211644F11E1}"/>
              </a:ext>
            </a:extLst>
          </p:cNvPr>
          <p:cNvSpPr/>
          <p:nvPr/>
        </p:nvSpPr>
        <p:spPr>
          <a:xfrm>
            <a:off x="2782438" y="1740678"/>
            <a:ext cx="72008" cy="21602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52D0A191-63BB-4646-8C3A-5E75D3E70491}"/>
              </a:ext>
            </a:extLst>
          </p:cNvPr>
          <p:cNvCxnSpPr>
            <a:cxnSpLocks/>
            <a:endCxn id="66" idx="0"/>
          </p:cNvCxnSpPr>
          <p:nvPr/>
        </p:nvCxnSpPr>
        <p:spPr>
          <a:xfrm>
            <a:off x="2818349" y="404664"/>
            <a:ext cx="93" cy="13360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ardrop 70">
            <a:extLst>
              <a:ext uri="{FF2B5EF4-FFF2-40B4-BE49-F238E27FC236}">
                <a16:creationId xmlns:a16="http://schemas.microsoft.com/office/drawing/2014/main" id="{2DD05555-5C4F-544C-88F4-802F1B6B0CB2}"/>
              </a:ext>
            </a:extLst>
          </p:cNvPr>
          <p:cNvSpPr/>
          <p:nvPr/>
        </p:nvSpPr>
        <p:spPr>
          <a:xfrm rot="19791977">
            <a:off x="7354093" y="4772613"/>
            <a:ext cx="140379" cy="220206"/>
          </a:xfrm>
          <a:prstGeom prst="teardrop">
            <a:avLst/>
          </a:prstGeom>
          <a:solidFill>
            <a:srgbClr val="5BC2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24F2662-A95D-8043-BC21-EF4AE7DB09AA}"/>
              </a:ext>
            </a:extLst>
          </p:cNvPr>
          <p:cNvSpPr txBox="1"/>
          <p:nvPr/>
        </p:nvSpPr>
        <p:spPr>
          <a:xfrm>
            <a:off x="2562198" y="6309320"/>
            <a:ext cx="929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HEAT</a:t>
            </a:r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F999F7DA-7F3A-1641-B5A0-0E6D0A9CB195}"/>
              </a:ext>
            </a:extLst>
          </p:cNvPr>
          <p:cNvCxnSpPr>
            <a:stCxn id="18" idx="3"/>
          </p:cNvCxnSpPr>
          <p:nvPr/>
        </p:nvCxnSpPr>
        <p:spPr>
          <a:xfrm flipV="1">
            <a:off x="4926267" y="2003417"/>
            <a:ext cx="221797" cy="3329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887E0B36-B7FF-E04D-ABE4-ABB168C52F02}"/>
              </a:ext>
            </a:extLst>
          </p:cNvPr>
          <p:cNvCxnSpPr>
            <a:cxnSpLocks/>
          </p:cNvCxnSpPr>
          <p:nvPr/>
        </p:nvCxnSpPr>
        <p:spPr>
          <a:xfrm flipV="1">
            <a:off x="6084168" y="4608185"/>
            <a:ext cx="221797" cy="3329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354BE086-69C1-654B-B73F-5C3FE470AE86}"/>
              </a:ext>
            </a:extLst>
          </p:cNvPr>
          <p:cNvCxnSpPr/>
          <p:nvPr/>
        </p:nvCxnSpPr>
        <p:spPr>
          <a:xfrm flipH="1">
            <a:off x="5220072" y="2955599"/>
            <a:ext cx="1262069" cy="19337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0E901E21-6961-2B46-853A-2B79428A6C58}"/>
              </a:ext>
            </a:extLst>
          </p:cNvPr>
          <p:cNvCxnSpPr>
            <a:cxnSpLocks/>
          </p:cNvCxnSpPr>
          <p:nvPr/>
        </p:nvCxnSpPr>
        <p:spPr>
          <a:xfrm flipH="1">
            <a:off x="5669898" y="5930898"/>
            <a:ext cx="141933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>
            <a:extLst>
              <a:ext uri="{FF2B5EF4-FFF2-40B4-BE49-F238E27FC236}">
                <a16:creationId xmlns:a16="http://schemas.microsoft.com/office/drawing/2014/main" id="{BFD0B13D-83C0-4C4B-9441-29CF098AB6A1}"/>
              </a:ext>
            </a:extLst>
          </p:cNvPr>
          <p:cNvSpPr txBox="1"/>
          <p:nvPr/>
        </p:nvSpPr>
        <p:spPr>
          <a:xfrm>
            <a:off x="245648" y="4392760"/>
            <a:ext cx="10630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Salt </a:t>
            </a:r>
            <a:r>
              <a:rPr lang="en-US" dirty="0"/>
              <a:t>solution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FF4A9B62-0A1C-B54D-B5A3-F72C5E75D22F}"/>
              </a:ext>
            </a:extLst>
          </p:cNvPr>
          <p:cNvSpPr txBox="1"/>
          <p:nvPr/>
        </p:nvSpPr>
        <p:spPr>
          <a:xfrm>
            <a:off x="46930" y="3364763"/>
            <a:ext cx="1831008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1. round bottom flask</a:t>
            </a:r>
          </a:p>
        </p:txBody>
      </p: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EC29C1EC-EE32-9A44-9D51-50CCF93354DD}"/>
              </a:ext>
            </a:extLst>
          </p:cNvPr>
          <p:cNvCxnSpPr>
            <a:cxnSpLocks/>
          </p:cNvCxnSpPr>
          <p:nvPr/>
        </p:nvCxnSpPr>
        <p:spPr>
          <a:xfrm flipH="1">
            <a:off x="5503811" y="5294688"/>
            <a:ext cx="137244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EF98AF76-B43B-D841-80B4-D8ABA5D77718}"/>
              </a:ext>
            </a:extLst>
          </p:cNvPr>
          <p:cNvCxnSpPr>
            <a:cxnSpLocks/>
          </p:cNvCxnSpPr>
          <p:nvPr/>
        </p:nvCxnSpPr>
        <p:spPr>
          <a:xfrm flipH="1">
            <a:off x="755576" y="3682911"/>
            <a:ext cx="1334977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3A106C39-BBFD-904F-8B92-71D1C765167C}"/>
              </a:ext>
            </a:extLst>
          </p:cNvPr>
          <p:cNvCxnSpPr>
            <a:cxnSpLocks/>
          </p:cNvCxnSpPr>
          <p:nvPr/>
        </p:nvCxnSpPr>
        <p:spPr>
          <a:xfrm flipH="1">
            <a:off x="1115616" y="4678990"/>
            <a:ext cx="1334977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B307FC1E-4498-1043-BCAC-C530FA1BA773}"/>
              </a:ext>
            </a:extLst>
          </p:cNvPr>
          <p:cNvCxnSpPr>
            <a:cxnSpLocks/>
          </p:cNvCxnSpPr>
          <p:nvPr/>
        </p:nvCxnSpPr>
        <p:spPr>
          <a:xfrm flipH="1">
            <a:off x="2879812" y="1262502"/>
            <a:ext cx="137244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BD49C5FB-7259-1847-A75E-CD625FCBE67B}"/>
              </a:ext>
            </a:extLst>
          </p:cNvPr>
          <p:cNvCxnSpPr>
            <a:cxnSpLocks/>
          </p:cNvCxnSpPr>
          <p:nvPr/>
        </p:nvCxnSpPr>
        <p:spPr>
          <a:xfrm flipH="1">
            <a:off x="2843808" y="539913"/>
            <a:ext cx="137244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0C344FF7-20B0-594D-8B4B-F7CC821EF4C9}"/>
              </a:ext>
            </a:extLst>
          </p:cNvPr>
          <p:cNvSpPr txBox="1"/>
          <p:nvPr/>
        </p:nvSpPr>
        <p:spPr>
          <a:xfrm>
            <a:off x="4306785" y="363947"/>
            <a:ext cx="253622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2. thermometer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7EA5D18-5460-E64A-AC4E-C6DCACCFEEBD}"/>
              </a:ext>
            </a:extLst>
          </p:cNvPr>
          <p:cNvSpPr txBox="1"/>
          <p:nvPr/>
        </p:nvSpPr>
        <p:spPr>
          <a:xfrm>
            <a:off x="4252256" y="1036627"/>
            <a:ext cx="253622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3. bung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9202021-2913-5A4F-8539-0D41655F4131}"/>
              </a:ext>
            </a:extLst>
          </p:cNvPr>
          <p:cNvSpPr txBox="1"/>
          <p:nvPr/>
        </p:nvSpPr>
        <p:spPr>
          <a:xfrm>
            <a:off x="6482141" y="2750209"/>
            <a:ext cx="253622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4a. Liebig condenser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7C3CEE0-781B-B743-A82D-64AEAF0E9EF8}"/>
              </a:ext>
            </a:extLst>
          </p:cNvPr>
          <p:cNvSpPr txBox="1"/>
          <p:nvPr/>
        </p:nvSpPr>
        <p:spPr>
          <a:xfrm>
            <a:off x="4306785" y="5076066"/>
            <a:ext cx="253622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5. beaker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DE7E1C3B-7F43-DD46-B2C1-1A0A89F8BB36}"/>
              </a:ext>
            </a:extLst>
          </p:cNvPr>
          <p:cNvSpPr txBox="1"/>
          <p:nvPr/>
        </p:nvSpPr>
        <p:spPr>
          <a:xfrm>
            <a:off x="4444670" y="5685121"/>
            <a:ext cx="253622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6. water/</a:t>
            </a:r>
          </a:p>
          <a:p>
            <a:r>
              <a:rPr lang="en-US" dirty="0"/>
              <a:t>distillate</a:t>
            </a: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7174ECC9-3325-C64E-BF31-90F3CED6054D}"/>
              </a:ext>
            </a:extLst>
          </p:cNvPr>
          <p:cNvCxnSpPr/>
          <p:nvPr/>
        </p:nvCxnSpPr>
        <p:spPr>
          <a:xfrm flipV="1">
            <a:off x="4744061" y="2452271"/>
            <a:ext cx="634291" cy="100998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Donut 61">
            <a:extLst>
              <a:ext uri="{FF2B5EF4-FFF2-40B4-BE49-F238E27FC236}">
                <a16:creationId xmlns:a16="http://schemas.microsoft.com/office/drawing/2014/main" id="{380C8A26-BBAD-0344-B07F-60EB98848D46}"/>
              </a:ext>
            </a:extLst>
          </p:cNvPr>
          <p:cNvSpPr/>
          <p:nvPr/>
        </p:nvSpPr>
        <p:spPr>
          <a:xfrm>
            <a:off x="6452956" y="1616173"/>
            <a:ext cx="675033" cy="694200"/>
          </a:xfrm>
          <a:prstGeom prst="donut">
            <a:avLst/>
          </a:prstGeom>
          <a:solidFill>
            <a:srgbClr val="5BC2E7"/>
          </a:solidFill>
          <a:ln>
            <a:solidFill>
              <a:srgbClr val="5BC2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8D56918-94FD-A94D-979B-910C7910C0AB}"/>
              </a:ext>
            </a:extLst>
          </p:cNvPr>
          <p:cNvSpPr txBox="1"/>
          <p:nvPr/>
        </p:nvSpPr>
        <p:spPr>
          <a:xfrm>
            <a:off x="7095704" y="1106145"/>
            <a:ext cx="19226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Cross-sectional </a:t>
            </a:r>
            <a:r>
              <a:rPr lang="en-US" i="1" dirty="0"/>
              <a:t>view</a:t>
            </a: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B0D253D7-5E7D-5247-B464-55EB2860AD48}"/>
              </a:ext>
            </a:extLst>
          </p:cNvPr>
          <p:cNvCxnSpPr>
            <a:cxnSpLocks/>
          </p:cNvCxnSpPr>
          <p:nvPr/>
        </p:nvCxnSpPr>
        <p:spPr>
          <a:xfrm flipV="1">
            <a:off x="5218578" y="2092891"/>
            <a:ext cx="1181324" cy="60683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672A20BD-1BEE-874D-938F-82BFA2248DAB}"/>
              </a:ext>
            </a:extLst>
          </p:cNvPr>
          <p:cNvCxnSpPr>
            <a:cxnSpLocks/>
          </p:cNvCxnSpPr>
          <p:nvPr/>
        </p:nvCxnSpPr>
        <p:spPr>
          <a:xfrm flipH="1">
            <a:off x="7018208" y="1963897"/>
            <a:ext cx="650137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B550CD5E-1FFB-114A-A299-31CEC3899028}"/>
              </a:ext>
            </a:extLst>
          </p:cNvPr>
          <p:cNvSpPr txBox="1"/>
          <p:nvPr/>
        </p:nvSpPr>
        <p:spPr>
          <a:xfrm>
            <a:off x="7668344" y="1757600"/>
            <a:ext cx="253622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4b. cooling </a:t>
            </a:r>
          </a:p>
          <a:p>
            <a:r>
              <a:rPr lang="en-US" dirty="0"/>
              <a:t>water</a:t>
            </a:r>
          </a:p>
        </p:txBody>
      </p:sp>
    </p:spTree>
    <p:extLst>
      <p:ext uri="{BB962C8B-B14F-4D97-AF65-F5344CB8AC3E}">
        <p14:creationId xmlns:p14="http://schemas.microsoft.com/office/powerpoint/2010/main" val="4097861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66F062-232F-A944-8078-0F2EDA95C35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0BB2F7F-14AC-EA48-88BE-5A2564F2BC92}"/>
              </a:ext>
            </a:extLst>
          </p:cNvPr>
          <p:cNvSpPr/>
          <p:nvPr/>
        </p:nvSpPr>
        <p:spPr>
          <a:xfrm>
            <a:off x="6372200" y="156519"/>
            <a:ext cx="2160240" cy="2088232"/>
          </a:xfrm>
          <a:prstGeom prst="ellipse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0A121793-0F36-244D-BD30-164DBC889201}"/>
              </a:ext>
            </a:extLst>
          </p:cNvPr>
          <p:cNvCxnSpPr>
            <a:cxnSpLocks/>
          </p:cNvCxnSpPr>
          <p:nvPr/>
        </p:nvCxnSpPr>
        <p:spPr>
          <a:xfrm flipH="1">
            <a:off x="593048" y="3611959"/>
            <a:ext cx="2488196" cy="1149189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09A0980-6FEB-D74E-BAF1-DA006E1E5AFE}"/>
              </a:ext>
            </a:extLst>
          </p:cNvPr>
          <p:cNvCxnSpPr>
            <a:cxnSpLocks/>
            <a:endCxn id="26" idx="6"/>
          </p:cNvCxnSpPr>
          <p:nvPr/>
        </p:nvCxnSpPr>
        <p:spPr>
          <a:xfrm flipH="1">
            <a:off x="2316882" y="3611959"/>
            <a:ext cx="757354" cy="196879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4999B3F6-ED3C-1846-9942-55A755FCD063}"/>
              </a:ext>
            </a:extLst>
          </p:cNvPr>
          <p:cNvSpPr/>
          <p:nvPr/>
        </p:nvSpPr>
        <p:spPr>
          <a:xfrm>
            <a:off x="156642" y="4536641"/>
            <a:ext cx="2160240" cy="208823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2B3CBA0A-D7D1-0748-9E66-09C43BB16837}"/>
              </a:ext>
            </a:extLst>
          </p:cNvPr>
          <p:cNvSpPr/>
          <p:nvPr/>
        </p:nvSpPr>
        <p:spPr>
          <a:xfrm>
            <a:off x="122882" y="1268760"/>
            <a:ext cx="2160240" cy="208823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837B111-D52D-D54F-A4CD-3316AB851F43}"/>
              </a:ext>
            </a:extLst>
          </p:cNvPr>
          <p:cNvCxnSpPr>
            <a:cxnSpLocks/>
            <a:stCxn id="33" idx="4"/>
          </p:cNvCxnSpPr>
          <p:nvPr/>
        </p:nvCxnSpPr>
        <p:spPr>
          <a:xfrm flipV="1">
            <a:off x="1203002" y="3234619"/>
            <a:ext cx="1769293" cy="122373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07DC75ED-CC8B-F548-9362-4C32DE72871A}"/>
              </a:ext>
            </a:extLst>
          </p:cNvPr>
          <p:cNvCxnSpPr>
            <a:cxnSpLocks/>
          </p:cNvCxnSpPr>
          <p:nvPr/>
        </p:nvCxnSpPr>
        <p:spPr>
          <a:xfrm>
            <a:off x="6916078" y="260648"/>
            <a:ext cx="1127928" cy="180020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4942088A-E615-4C48-B2B2-D3350E36B3C3}"/>
              </a:ext>
            </a:extLst>
          </p:cNvPr>
          <p:cNvSpPr txBox="1"/>
          <p:nvPr/>
        </p:nvSpPr>
        <p:spPr>
          <a:xfrm>
            <a:off x="1447902" y="-14839"/>
            <a:ext cx="423803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Draw particle diagrams to show what is happening at each stage. You only need to show water and salt particles. Use the key to help. 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21C2BA52-EC2B-FE4D-8224-847D9F8AB9E1}"/>
              </a:ext>
            </a:extLst>
          </p:cNvPr>
          <p:cNvCxnSpPr>
            <a:cxnSpLocks/>
          </p:cNvCxnSpPr>
          <p:nvPr/>
        </p:nvCxnSpPr>
        <p:spPr>
          <a:xfrm>
            <a:off x="6372200" y="1332199"/>
            <a:ext cx="591686" cy="800657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99D16F96-B98A-9547-A53A-BBC9E32AB0B9}"/>
              </a:ext>
            </a:extLst>
          </p:cNvPr>
          <p:cNvCxnSpPr>
            <a:cxnSpLocks/>
            <a:stCxn id="73" idx="1"/>
            <a:endCxn id="54" idx="4"/>
          </p:cNvCxnSpPr>
          <p:nvPr/>
        </p:nvCxnSpPr>
        <p:spPr>
          <a:xfrm>
            <a:off x="5727329" y="3779135"/>
            <a:ext cx="2316677" cy="757506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5F291464-1337-D94A-87AF-28E4305534E7}"/>
              </a:ext>
            </a:extLst>
          </p:cNvPr>
          <p:cNvCxnSpPr>
            <a:cxnSpLocks/>
            <a:stCxn id="73" idx="4"/>
          </p:cNvCxnSpPr>
          <p:nvPr/>
        </p:nvCxnSpPr>
        <p:spPr>
          <a:xfrm flipV="1">
            <a:off x="5644101" y="2475939"/>
            <a:ext cx="2143115" cy="130204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Oval 53">
            <a:extLst>
              <a:ext uri="{FF2B5EF4-FFF2-40B4-BE49-F238E27FC236}">
                <a16:creationId xmlns:a16="http://schemas.microsoft.com/office/drawing/2014/main" id="{8224D191-A1B7-C742-AE37-1B5B517E24C0}"/>
              </a:ext>
            </a:extLst>
          </p:cNvPr>
          <p:cNvSpPr/>
          <p:nvPr/>
        </p:nvSpPr>
        <p:spPr>
          <a:xfrm>
            <a:off x="6963886" y="2448409"/>
            <a:ext cx="2160240" cy="208823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F2CA259-46CC-EF41-BFD3-1365B0FF1788}"/>
              </a:ext>
            </a:extLst>
          </p:cNvPr>
          <p:cNvSpPr/>
          <p:nvPr/>
        </p:nvSpPr>
        <p:spPr>
          <a:xfrm>
            <a:off x="6012160" y="4653136"/>
            <a:ext cx="2160240" cy="208823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8ACEA6E-16CF-AD49-BB81-EE2F6E29AC39}"/>
              </a:ext>
            </a:extLst>
          </p:cNvPr>
          <p:cNvSpPr txBox="1"/>
          <p:nvPr/>
        </p:nvSpPr>
        <p:spPr>
          <a:xfrm>
            <a:off x="3333460" y="5448126"/>
            <a:ext cx="2102636" cy="107721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/>
              <a:t>Key:</a:t>
            </a:r>
          </a:p>
          <a:p>
            <a:r>
              <a:rPr lang="en-GB" sz="1400" dirty="0"/>
              <a:t>W</a:t>
            </a:r>
            <a:r>
              <a:rPr lang="en-GB" sz="1400" dirty="0" smtClean="0"/>
              <a:t>ater </a:t>
            </a:r>
            <a:r>
              <a:rPr lang="en-GB" sz="1400" dirty="0"/>
              <a:t>particle</a:t>
            </a:r>
          </a:p>
          <a:p>
            <a:endParaRPr lang="en-GB" sz="800" dirty="0"/>
          </a:p>
          <a:p>
            <a:r>
              <a:rPr lang="en-GB" sz="1400" dirty="0" smtClean="0"/>
              <a:t>Salt </a:t>
            </a:r>
            <a:r>
              <a:rPr lang="en-GB" sz="1400" dirty="0"/>
              <a:t>particle </a:t>
            </a:r>
          </a:p>
          <a:p>
            <a:endParaRPr lang="en-GB" sz="1400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8BD247E-023E-EC4D-BF5F-83D0248AFE07}"/>
              </a:ext>
            </a:extLst>
          </p:cNvPr>
          <p:cNvSpPr/>
          <p:nvPr/>
        </p:nvSpPr>
        <p:spPr>
          <a:xfrm>
            <a:off x="4788024" y="5507192"/>
            <a:ext cx="360040" cy="38011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6EDB8825-E2B6-534C-8465-46F2AD89299F}"/>
              </a:ext>
            </a:extLst>
          </p:cNvPr>
          <p:cNvSpPr/>
          <p:nvPr/>
        </p:nvSpPr>
        <p:spPr>
          <a:xfrm>
            <a:off x="4788024" y="6021288"/>
            <a:ext cx="360040" cy="380119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/>
          <p:cNvGrpSpPr/>
          <p:nvPr/>
        </p:nvGrpSpPr>
        <p:grpSpPr>
          <a:xfrm>
            <a:off x="2339752" y="1124744"/>
            <a:ext cx="3786312" cy="3605494"/>
            <a:chOff x="1818293" y="92607"/>
            <a:chExt cx="6354107" cy="6561229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2957CC5A-EB2D-B444-AF8E-E55F7DBC66A5}"/>
                </a:ext>
              </a:extLst>
            </p:cNvPr>
            <p:cNvSpPr/>
            <p:nvPr/>
          </p:nvSpPr>
          <p:spPr>
            <a:xfrm>
              <a:off x="6876256" y="5747833"/>
              <a:ext cx="1296144" cy="432048"/>
            </a:xfrm>
            <a:prstGeom prst="rect">
              <a:avLst/>
            </a:prstGeom>
            <a:solidFill>
              <a:srgbClr val="5BC2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4D397751-E1F0-D643-96CB-D286D67CD79E}"/>
                </a:ext>
              </a:extLst>
            </p:cNvPr>
            <p:cNvCxnSpPr/>
            <p:nvPr/>
          </p:nvCxnSpPr>
          <p:spPr>
            <a:xfrm>
              <a:off x="1907704" y="4366069"/>
              <a:ext cx="194421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Snip Same Side Corner Rectangle 35">
              <a:extLst>
                <a:ext uri="{FF2B5EF4-FFF2-40B4-BE49-F238E27FC236}">
                  <a16:creationId xmlns:a16="http://schemas.microsoft.com/office/drawing/2014/main" id="{D207991B-B82A-8A42-8CC9-9839D1A6520E}"/>
                </a:ext>
              </a:extLst>
            </p:cNvPr>
            <p:cNvSpPr/>
            <p:nvPr/>
          </p:nvSpPr>
          <p:spPr>
            <a:xfrm rot="7193514">
              <a:off x="3455289" y="2190556"/>
              <a:ext cx="294945" cy="252359"/>
            </a:xfrm>
            <a:prstGeom prst="snip2Same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4480CEC3-AF87-AE41-A723-F96F0C4D678E}"/>
                </a:ext>
              </a:extLst>
            </p:cNvPr>
            <p:cNvSpPr/>
            <p:nvPr/>
          </p:nvSpPr>
          <p:spPr>
            <a:xfrm>
              <a:off x="1907704" y="3299561"/>
              <a:ext cx="1944216" cy="18002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ounded Rectangle 38">
              <a:extLst>
                <a:ext uri="{FF2B5EF4-FFF2-40B4-BE49-F238E27FC236}">
                  <a16:creationId xmlns:a16="http://schemas.microsoft.com/office/drawing/2014/main" id="{E494FABB-6B1F-B245-8F82-5AD1927A166E}"/>
                </a:ext>
              </a:extLst>
            </p:cNvPr>
            <p:cNvSpPr/>
            <p:nvPr/>
          </p:nvSpPr>
          <p:spPr>
            <a:xfrm rot="1764204">
              <a:off x="3850672" y="3137617"/>
              <a:ext cx="3272880" cy="454292"/>
            </a:xfrm>
            <a:prstGeom prst="roundRect">
              <a:avLst/>
            </a:prstGeom>
            <a:solidFill>
              <a:srgbClr val="5BC2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ounded Rectangle 39">
              <a:extLst>
                <a:ext uri="{FF2B5EF4-FFF2-40B4-BE49-F238E27FC236}">
                  <a16:creationId xmlns:a16="http://schemas.microsoft.com/office/drawing/2014/main" id="{B4A252A5-FE2D-A642-A840-4BDF6CC28641}"/>
                </a:ext>
              </a:extLst>
            </p:cNvPr>
            <p:cNvSpPr/>
            <p:nvPr/>
          </p:nvSpPr>
          <p:spPr>
            <a:xfrm rot="18157066">
              <a:off x="4406038" y="2528770"/>
              <a:ext cx="676047" cy="184683"/>
            </a:xfrm>
            <a:prstGeom prst="roundRect">
              <a:avLst/>
            </a:prstGeom>
            <a:solidFill>
              <a:srgbClr val="5BC2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ounded Rectangle 41">
              <a:extLst>
                <a:ext uri="{FF2B5EF4-FFF2-40B4-BE49-F238E27FC236}">
                  <a16:creationId xmlns:a16="http://schemas.microsoft.com/office/drawing/2014/main" id="{07765F87-3DF5-214E-97BB-4530F538FB70}"/>
                </a:ext>
              </a:extLst>
            </p:cNvPr>
            <p:cNvSpPr/>
            <p:nvPr/>
          </p:nvSpPr>
          <p:spPr>
            <a:xfrm rot="18157066">
              <a:off x="6222892" y="4200693"/>
              <a:ext cx="676047" cy="184683"/>
            </a:xfrm>
            <a:prstGeom prst="roundRect">
              <a:avLst/>
            </a:prstGeom>
            <a:solidFill>
              <a:srgbClr val="5BC2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71AC2F54-1D13-0844-B277-CE320ABD8EBB}"/>
                </a:ext>
              </a:extLst>
            </p:cNvPr>
            <p:cNvCxnSpPr/>
            <p:nvPr/>
          </p:nvCxnSpPr>
          <p:spPr>
            <a:xfrm>
              <a:off x="6876256" y="4653679"/>
              <a:ext cx="0" cy="1526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B35AA166-56BE-9140-98D0-80077758C8D8}"/>
                </a:ext>
              </a:extLst>
            </p:cNvPr>
            <p:cNvCxnSpPr>
              <a:cxnSpLocks/>
            </p:cNvCxnSpPr>
            <p:nvPr/>
          </p:nvCxnSpPr>
          <p:spPr>
            <a:xfrm>
              <a:off x="6876256" y="6179881"/>
              <a:ext cx="1296144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6E76FAFD-758E-314C-90E9-E2301AD28578}"/>
                </a:ext>
              </a:extLst>
            </p:cNvPr>
            <p:cNvCxnSpPr>
              <a:cxnSpLocks/>
            </p:cNvCxnSpPr>
            <p:nvPr/>
          </p:nvCxnSpPr>
          <p:spPr>
            <a:xfrm>
              <a:off x="8172400" y="4501279"/>
              <a:ext cx="0" cy="16786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ardrop 46">
              <a:extLst>
                <a:ext uri="{FF2B5EF4-FFF2-40B4-BE49-F238E27FC236}">
                  <a16:creationId xmlns:a16="http://schemas.microsoft.com/office/drawing/2014/main" id="{EE25EE1E-3F15-5A4C-A769-DA2DBFB66909}"/>
                </a:ext>
              </a:extLst>
            </p:cNvPr>
            <p:cNvSpPr/>
            <p:nvPr/>
          </p:nvSpPr>
          <p:spPr>
            <a:xfrm rot="19791977">
              <a:off x="7234361" y="4413117"/>
              <a:ext cx="140379" cy="220206"/>
            </a:xfrm>
            <a:prstGeom prst="teardrop">
              <a:avLst/>
            </a:prstGeom>
            <a:solidFill>
              <a:srgbClr val="5BC2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nip Same Side Corner Rectangle 48">
              <a:extLst>
                <a:ext uri="{FF2B5EF4-FFF2-40B4-BE49-F238E27FC236}">
                  <a16:creationId xmlns:a16="http://schemas.microsoft.com/office/drawing/2014/main" id="{DE98D9F1-F90A-6A41-B8CC-567194EC20AC}"/>
                </a:ext>
              </a:extLst>
            </p:cNvPr>
            <p:cNvSpPr/>
            <p:nvPr/>
          </p:nvSpPr>
          <p:spPr>
            <a:xfrm rot="7148102">
              <a:off x="3632028" y="2121896"/>
              <a:ext cx="263940" cy="548828"/>
            </a:xfrm>
            <a:prstGeom prst="snip2Same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0C9F38AE-D54F-EE4C-AAC6-5DBEB2B9604F}"/>
                </a:ext>
              </a:extLst>
            </p:cNvPr>
            <p:cNvSpPr/>
            <p:nvPr/>
          </p:nvSpPr>
          <p:spPr>
            <a:xfrm rot="1925257">
              <a:off x="3417226" y="2330264"/>
              <a:ext cx="620027" cy="9246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BE302240-4641-7A4E-8B2B-DEF36EF2191D}"/>
                </a:ext>
              </a:extLst>
            </p:cNvPr>
            <p:cNvCxnSpPr>
              <a:cxnSpLocks/>
            </p:cNvCxnSpPr>
            <p:nvPr/>
          </p:nvCxnSpPr>
          <p:spPr>
            <a:xfrm>
              <a:off x="2987824" y="2003417"/>
              <a:ext cx="864096" cy="50405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A552995-4027-7F43-BA94-60AC2B4660BD}"/>
                </a:ext>
              </a:extLst>
            </p:cNvPr>
            <p:cNvCxnSpPr>
              <a:cxnSpLocks/>
            </p:cNvCxnSpPr>
            <p:nvPr/>
          </p:nvCxnSpPr>
          <p:spPr>
            <a:xfrm>
              <a:off x="2987823" y="1879862"/>
              <a:ext cx="936106" cy="55560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B3CFC224-3E53-ED46-BA81-132B2E8C5CCB}"/>
                </a:ext>
              </a:extLst>
            </p:cNvPr>
            <p:cNvCxnSpPr>
              <a:cxnSpLocks/>
            </p:cNvCxnSpPr>
            <p:nvPr/>
          </p:nvCxnSpPr>
          <p:spPr>
            <a:xfrm>
              <a:off x="2987823" y="1283337"/>
              <a:ext cx="1" cy="59652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8D8B639A-A9C7-324C-9994-D128E58351AA}"/>
                </a:ext>
              </a:extLst>
            </p:cNvPr>
            <p:cNvSpPr/>
            <p:nvPr/>
          </p:nvSpPr>
          <p:spPr>
            <a:xfrm>
              <a:off x="2712448" y="3119541"/>
              <a:ext cx="271044" cy="360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342940B2-3DD5-9B40-86B8-EB57A2275C3C}"/>
                </a:ext>
              </a:extLst>
            </p:cNvPr>
            <p:cNvCxnSpPr>
              <a:cxnSpLocks/>
            </p:cNvCxnSpPr>
            <p:nvPr/>
          </p:nvCxnSpPr>
          <p:spPr>
            <a:xfrm>
              <a:off x="2987824" y="2003417"/>
              <a:ext cx="0" cy="129614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B9140BC2-C1EA-AD4B-8182-EDEB8BB49A5B}"/>
                </a:ext>
              </a:extLst>
            </p:cNvPr>
            <p:cNvCxnSpPr>
              <a:cxnSpLocks/>
            </p:cNvCxnSpPr>
            <p:nvPr/>
          </p:nvCxnSpPr>
          <p:spPr>
            <a:xfrm>
              <a:off x="2699792" y="1283337"/>
              <a:ext cx="0" cy="201622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Snip Same Side Corner Rectangle 60">
              <a:extLst>
                <a:ext uri="{FF2B5EF4-FFF2-40B4-BE49-F238E27FC236}">
                  <a16:creationId xmlns:a16="http://schemas.microsoft.com/office/drawing/2014/main" id="{DB116B88-7BC7-6248-953D-A647A8DB914C}"/>
                </a:ext>
              </a:extLst>
            </p:cNvPr>
            <p:cNvSpPr/>
            <p:nvPr/>
          </p:nvSpPr>
          <p:spPr>
            <a:xfrm rot="10800000">
              <a:off x="2663820" y="1124744"/>
              <a:ext cx="360040" cy="337647"/>
            </a:xfrm>
            <a:prstGeom prst="snip2Same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A4048D7D-A275-3B46-A620-E72B0952A140}"/>
                </a:ext>
              </a:extLst>
            </p:cNvPr>
            <p:cNvSpPr/>
            <p:nvPr/>
          </p:nvSpPr>
          <p:spPr>
            <a:xfrm rot="1761434" flipV="1">
              <a:off x="3754349" y="3373290"/>
              <a:ext cx="3642480" cy="10454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Pentagon 62">
              <a:extLst>
                <a:ext uri="{FF2B5EF4-FFF2-40B4-BE49-F238E27FC236}">
                  <a16:creationId xmlns:a16="http://schemas.microsoft.com/office/drawing/2014/main" id="{2566B925-D716-BD40-9E5A-881A4532C53D}"/>
                </a:ext>
              </a:extLst>
            </p:cNvPr>
            <p:cNvSpPr/>
            <p:nvPr/>
          </p:nvSpPr>
          <p:spPr>
            <a:xfrm rot="1469959">
              <a:off x="3895003" y="2511474"/>
              <a:ext cx="216024" cy="64832"/>
            </a:xfrm>
            <a:prstGeom prst="homePlat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Pentagon 63">
              <a:extLst>
                <a:ext uri="{FF2B5EF4-FFF2-40B4-BE49-F238E27FC236}">
                  <a16:creationId xmlns:a16="http://schemas.microsoft.com/office/drawing/2014/main" id="{998D141D-4CBB-754B-9544-94251016B88D}"/>
                </a:ext>
              </a:extLst>
            </p:cNvPr>
            <p:cNvSpPr/>
            <p:nvPr/>
          </p:nvSpPr>
          <p:spPr>
            <a:xfrm rot="1795818">
              <a:off x="7019977" y="4265280"/>
              <a:ext cx="216024" cy="64832"/>
            </a:xfrm>
            <a:prstGeom prst="homePlat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F7366E9-F16A-7B40-B981-FFC43D2BC269}"/>
                </a:ext>
              </a:extLst>
            </p:cNvPr>
            <p:cNvCxnSpPr>
              <a:cxnSpLocks/>
            </p:cNvCxnSpPr>
            <p:nvPr/>
          </p:nvCxnSpPr>
          <p:spPr>
            <a:xfrm>
              <a:off x="1992626" y="5348115"/>
              <a:ext cx="181990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E1C4DFC7-A8C8-3546-88DA-772AF7DDC68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413450" y="5348115"/>
              <a:ext cx="399081" cy="116556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2057DAD2-F2C7-FF41-96AF-9DB55558281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17307" y="5348115"/>
              <a:ext cx="232724" cy="116556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Up Arrow 67">
              <a:extLst>
                <a:ext uri="{FF2B5EF4-FFF2-40B4-BE49-F238E27FC236}">
                  <a16:creationId xmlns:a16="http://schemas.microsoft.com/office/drawing/2014/main" id="{97F04AB0-9A06-2648-AC1E-F6753204B790}"/>
                </a:ext>
              </a:extLst>
            </p:cNvPr>
            <p:cNvSpPr/>
            <p:nvPr/>
          </p:nvSpPr>
          <p:spPr>
            <a:xfrm>
              <a:off x="2797740" y="5536185"/>
              <a:ext cx="271044" cy="713616"/>
            </a:xfrm>
            <a:prstGeom prst="up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CD4F9C88-B482-C348-BC44-3D499B60FB99}"/>
                </a:ext>
              </a:extLst>
            </p:cNvPr>
            <p:cNvSpPr txBox="1"/>
            <p:nvPr/>
          </p:nvSpPr>
          <p:spPr>
            <a:xfrm>
              <a:off x="1818293" y="4808594"/>
              <a:ext cx="2295406" cy="672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 </a:t>
              </a:r>
              <a:r>
                <a:rPr lang="en-US" sz="1000" dirty="0"/>
                <a:t>x x x x x x x x x x </a:t>
              </a:r>
            </a:p>
          </p:txBody>
        </p:sp>
        <p:sp>
          <p:nvSpPr>
            <p:cNvPr id="70" name="Rounded Rectangle 69">
              <a:extLst>
                <a:ext uri="{FF2B5EF4-FFF2-40B4-BE49-F238E27FC236}">
                  <a16:creationId xmlns:a16="http://schemas.microsoft.com/office/drawing/2014/main" id="{BFD17D6E-F0AF-EE4D-9740-DCAA47D3A17B}"/>
                </a:ext>
              </a:extLst>
            </p:cNvPr>
            <p:cNvSpPr/>
            <p:nvPr/>
          </p:nvSpPr>
          <p:spPr>
            <a:xfrm flipH="1">
              <a:off x="2793078" y="92607"/>
              <a:ext cx="50729" cy="178725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2C4F2421-D984-DC41-BCA4-2211644F11E1}"/>
                </a:ext>
              </a:extLst>
            </p:cNvPr>
            <p:cNvSpPr/>
            <p:nvPr/>
          </p:nvSpPr>
          <p:spPr>
            <a:xfrm>
              <a:off x="2782438" y="1740678"/>
              <a:ext cx="72008" cy="216024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52D0A191-63BB-4646-8C3A-5E75D3E70491}"/>
                </a:ext>
              </a:extLst>
            </p:cNvPr>
            <p:cNvCxnSpPr>
              <a:cxnSpLocks/>
            </p:cNvCxnSpPr>
            <p:nvPr/>
          </p:nvCxnSpPr>
          <p:spPr>
            <a:xfrm>
              <a:off x="2792985" y="404664"/>
              <a:ext cx="93" cy="1336014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Teardrop 72">
              <a:extLst>
                <a:ext uri="{FF2B5EF4-FFF2-40B4-BE49-F238E27FC236}">
                  <a16:creationId xmlns:a16="http://schemas.microsoft.com/office/drawing/2014/main" id="{2DD05555-5C4F-544C-88F4-802F1B6B0CB2}"/>
                </a:ext>
              </a:extLst>
            </p:cNvPr>
            <p:cNvSpPr/>
            <p:nvPr/>
          </p:nvSpPr>
          <p:spPr>
            <a:xfrm rot="19791977">
              <a:off x="7354093" y="4772613"/>
              <a:ext cx="140379" cy="220206"/>
            </a:xfrm>
            <a:prstGeom prst="teardrop">
              <a:avLst/>
            </a:prstGeom>
            <a:solidFill>
              <a:srgbClr val="5BC2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F24F2662-A95D-8043-BC21-EF4AE7DB09AA}"/>
                </a:ext>
              </a:extLst>
            </p:cNvPr>
            <p:cNvSpPr txBox="1"/>
            <p:nvPr/>
          </p:nvSpPr>
          <p:spPr>
            <a:xfrm>
              <a:off x="2529869" y="6205766"/>
              <a:ext cx="929681" cy="4480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HEAT</a:t>
              </a:r>
            </a:p>
          </p:txBody>
        </p:sp>
        <p:cxnSp>
          <p:nvCxnSpPr>
            <p:cNvPr id="75" name="Straight Arrow Connector 74">
              <a:extLst>
                <a:ext uri="{FF2B5EF4-FFF2-40B4-BE49-F238E27FC236}">
                  <a16:creationId xmlns:a16="http://schemas.microsoft.com/office/drawing/2014/main" id="{F999F7DA-7F3A-1641-B5A0-0E6D0A9CB195}"/>
                </a:ext>
              </a:extLst>
            </p:cNvPr>
            <p:cNvCxnSpPr>
              <a:stCxn id="40" idx="3"/>
            </p:cNvCxnSpPr>
            <p:nvPr/>
          </p:nvCxnSpPr>
          <p:spPr>
            <a:xfrm flipV="1">
              <a:off x="4926267" y="2003417"/>
              <a:ext cx="221797" cy="33298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Arrow Connector 75">
              <a:extLst>
                <a:ext uri="{FF2B5EF4-FFF2-40B4-BE49-F238E27FC236}">
                  <a16:creationId xmlns:a16="http://schemas.microsoft.com/office/drawing/2014/main" id="{887E0B36-B7FF-E04D-ABE4-ABB168C52F0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84168" y="4608185"/>
              <a:ext cx="221797" cy="33298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019E93E-0D04-4749-ACC0-C1C2EA8398D2}"/>
              </a:ext>
            </a:extLst>
          </p:cNvPr>
          <p:cNvCxnSpPr>
            <a:cxnSpLocks/>
          </p:cNvCxnSpPr>
          <p:nvPr/>
        </p:nvCxnSpPr>
        <p:spPr>
          <a:xfrm flipV="1">
            <a:off x="4067944" y="590381"/>
            <a:ext cx="2503340" cy="204653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265474E-3007-FC42-B359-7C59685E2BEB}"/>
              </a:ext>
            </a:extLst>
          </p:cNvPr>
          <p:cNvCxnSpPr>
            <a:cxnSpLocks/>
            <a:endCxn id="8" idx="4"/>
          </p:cNvCxnSpPr>
          <p:nvPr/>
        </p:nvCxnSpPr>
        <p:spPr>
          <a:xfrm flipV="1">
            <a:off x="4070281" y="2244751"/>
            <a:ext cx="3382039" cy="399179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889F8400-DCD0-E34D-8980-075425CC53C2}"/>
              </a:ext>
            </a:extLst>
          </p:cNvPr>
          <p:cNvCxnSpPr>
            <a:cxnSpLocks/>
          </p:cNvCxnSpPr>
          <p:nvPr/>
        </p:nvCxnSpPr>
        <p:spPr>
          <a:xfrm>
            <a:off x="2121926" y="1758236"/>
            <a:ext cx="854309" cy="1471667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31F33E2-0547-A94E-875C-5362972B6869}"/>
              </a:ext>
            </a:extLst>
          </p:cNvPr>
          <p:cNvCxnSpPr>
            <a:cxnSpLocks/>
          </p:cNvCxnSpPr>
          <p:nvPr/>
        </p:nvCxnSpPr>
        <p:spPr>
          <a:xfrm>
            <a:off x="5668465" y="4332973"/>
            <a:ext cx="1554900" cy="320163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1EB62C4-0393-5B49-9BCC-CB9340028A90}"/>
              </a:ext>
            </a:extLst>
          </p:cNvPr>
          <p:cNvCxnSpPr>
            <a:cxnSpLocks/>
          </p:cNvCxnSpPr>
          <p:nvPr/>
        </p:nvCxnSpPr>
        <p:spPr>
          <a:xfrm>
            <a:off x="5675473" y="4332973"/>
            <a:ext cx="401885" cy="1760323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97171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Oval 28">
            <a:extLst>
              <a:ext uri="{FF2B5EF4-FFF2-40B4-BE49-F238E27FC236}">
                <a16:creationId xmlns:a16="http://schemas.microsoft.com/office/drawing/2014/main" id="{51AE9FF3-37EA-7841-9858-2ED210619A97}"/>
              </a:ext>
            </a:extLst>
          </p:cNvPr>
          <p:cNvSpPr/>
          <p:nvPr/>
        </p:nvSpPr>
        <p:spPr>
          <a:xfrm>
            <a:off x="156642" y="4536641"/>
            <a:ext cx="2160240" cy="208823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66F062-232F-A944-8078-0F2EDA95C35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0BB2F7F-14AC-EA48-88BE-5A2564F2BC92}"/>
              </a:ext>
            </a:extLst>
          </p:cNvPr>
          <p:cNvSpPr/>
          <p:nvPr/>
        </p:nvSpPr>
        <p:spPr>
          <a:xfrm>
            <a:off x="6372200" y="156519"/>
            <a:ext cx="2160240" cy="208823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0A121793-0F36-244D-BD30-164DBC889201}"/>
              </a:ext>
            </a:extLst>
          </p:cNvPr>
          <p:cNvCxnSpPr>
            <a:cxnSpLocks/>
          </p:cNvCxnSpPr>
          <p:nvPr/>
        </p:nvCxnSpPr>
        <p:spPr>
          <a:xfrm flipH="1">
            <a:off x="593048" y="3611959"/>
            <a:ext cx="2488196" cy="1149189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09A0980-6FEB-D74E-BAF1-DA006E1E5AFE}"/>
              </a:ext>
            </a:extLst>
          </p:cNvPr>
          <p:cNvCxnSpPr>
            <a:cxnSpLocks/>
            <a:endCxn id="26" idx="6"/>
          </p:cNvCxnSpPr>
          <p:nvPr/>
        </p:nvCxnSpPr>
        <p:spPr>
          <a:xfrm flipH="1">
            <a:off x="2316882" y="3611959"/>
            <a:ext cx="757354" cy="196879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4999B3F6-ED3C-1846-9942-55A755FCD063}"/>
              </a:ext>
            </a:extLst>
          </p:cNvPr>
          <p:cNvSpPr/>
          <p:nvPr/>
        </p:nvSpPr>
        <p:spPr>
          <a:xfrm>
            <a:off x="156642" y="4536641"/>
            <a:ext cx="2160240" cy="208823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2B3CBA0A-D7D1-0748-9E66-09C43BB16837}"/>
              </a:ext>
            </a:extLst>
          </p:cNvPr>
          <p:cNvSpPr/>
          <p:nvPr/>
        </p:nvSpPr>
        <p:spPr>
          <a:xfrm>
            <a:off x="122882" y="1268760"/>
            <a:ext cx="2160240" cy="208823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837B111-D52D-D54F-A4CD-3316AB851F43}"/>
              </a:ext>
            </a:extLst>
          </p:cNvPr>
          <p:cNvCxnSpPr>
            <a:cxnSpLocks/>
            <a:stCxn id="33" idx="4"/>
          </p:cNvCxnSpPr>
          <p:nvPr/>
        </p:nvCxnSpPr>
        <p:spPr>
          <a:xfrm>
            <a:off x="1203002" y="3356992"/>
            <a:ext cx="2000846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07DC75ED-CC8B-F548-9362-4C32DE72871A}"/>
              </a:ext>
            </a:extLst>
          </p:cNvPr>
          <p:cNvCxnSpPr/>
          <p:nvPr/>
        </p:nvCxnSpPr>
        <p:spPr>
          <a:xfrm>
            <a:off x="6916078" y="260648"/>
            <a:ext cx="1112306" cy="180020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Oval 30">
            <a:extLst>
              <a:ext uri="{FF2B5EF4-FFF2-40B4-BE49-F238E27FC236}">
                <a16:creationId xmlns:a16="http://schemas.microsoft.com/office/drawing/2014/main" id="{B87EAA6D-2405-FC40-8437-8FC232DD1D96}"/>
              </a:ext>
            </a:extLst>
          </p:cNvPr>
          <p:cNvSpPr/>
          <p:nvPr/>
        </p:nvSpPr>
        <p:spPr>
          <a:xfrm>
            <a:off x="593048" y="4980893"/>
            <a:ext cx="360040" cy="38011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AA39CA5-5854-2146-82C0-8C45D6D8C032}"/>
              </a:ext>
            </a:extLst>
          </p:cNvPr>
          <p:cNvSpPr/>
          <p:nvPr/>
        </p:nvSpPr>
        <p:spPr>
          <a:xfrm>
            <a:off x="593048" y="5390697"/>
            <a:ext cx="360040" cy="38011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BC811E83-5F07-484F-9E89-0B29D794347E}"/>
              </a:ext>
            </a:extLst>
          </p:cNvPr>
          <p:cNvSpPr/>
          <p:nvPr/>
        </p:nvSpPr>
        <p:spPr>
          <a:xfrm>
            <a:off x="914905" y="5197964"/>
            <a:ext cx="360040" cy="38011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F07557CB-D07B-4147-A2C6-8D356E8EAA65}"/>
              </a:ext>
            </a:extLst>
          </p:cNvPr>
          <p:cNvSpPr/>
          <p:nvPr/>
        </p:nvSpPr>
        <p:spPr>
          <a:xfrm>
            <a:off x="921802" y="5607768"/>
            <a:ext cx="360040" cy="38011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EFED0CF-D992-8C4E-AE8C-1432CF216C1B}"/>
              </a:ext>
            </a:extLst>
          </p:cNvPr>
          <p:cNvSpPr/>
          <p:nvPr/>
        </p:nvSpPr>
        <p:spPr>
          <a:xfrm>
            <a:off x="1236762" y="5402335"/>
            <a:ext cx="360040" cy="38011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F308F860-92CD-A744-A5E3-6E2D861CBD4B}"/>
              </a:ext>
            </a:extLst>
          </p:cNvPr>
          <p:cNvSpPr/>
          <p:nvPr/>
        </p:nvSpPr>
        <p:spPr>
          <a:xfrm>
            <a:off x="575926" y="5782454"/>
            <a:ext cx="360040" cy="38011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E737580A-5B9A-4745-86D3-20BB3DC6F79D}"/>
              </a:ext>
            </a:extLst>
          </p:cNvPr>
          <p:cNvSpPr/>
          <p:nvPr/>
        </p:nvSpPr>
        <p:spPr>
          <a:xfrm>
            <a:off x="935912" y="4803850"/>
            <a:ext cx="360040" cy="38011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FABD282E-6E02-264E-AFDC-D9CAF85E051E}"/>
              </a:ext>
            </a:extLst>
          </p:cNvPr>
          <p:cNvSpPr/>
          <p:nvPr/>
        </p:nvSpPr>
        <p:spPr>
          <a:xfrm>
            <a:off x="1215286" y="5808087"/>
            <a:ext cx="360040" cy="38011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0FF6914-308E-144E-B248-477CA8DB0746}"/>
              </a:ext>
            </a:extLst>
          </p:cNvPr>
          <p:cNvSpPr/>
          <p:nvPr/>
        </p:nvSpPr>
        <p:spPr>
          <a:xfrm>
            <a:off x="1287500" y="5022216"/>
            <a:ext cx="360040" cy="38011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633C3996-9211-6043-ADAB-C8D7F9D31B63}"/>
              </a:ext>
            </a:extLst>
          </p:cNvPr>
          <p:cNvSpPr/>
          <p:nvPr/>
        </p:nvSpPr>
        <p:spPr>
          <a:xfrm>
            <a:off x="231344" y="5279488"/>
            <a:ext cx="360040" cy="38011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0560BC1C-1532-4041-88CA-160A51480805}"/>
              </a:ext>
            </a:extLst>
          </p:cNvPr>
          <p:cNvSpPr/>
          <p:nvPr/>
        </p:nvSpPr>
        <p:spPr>
          <a:xfrm>
            <a:off x="894312" y="6041095"/>
            <a:ext cx="360040" cy="38011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8F33F53-4517-3343-B754-CE660B7B3998}"/>
              </a:ext>
            </a:extLst>
          </p:cNvPr>
          <p:cNvSpPr/>
          <p:nvPr/>
        </p:nvSpPr>
        <p:spPr>
          <a:xfrm>
            <a:off x="1575326" y="5633484"/>
            <a:ext cx="360040" cy="38011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EE02239F-B988-BD48-8707-64ECBA1B0F0B}"/>
              </a:ext>
            </a:extLst>
          </p:cNvPr>
          <p:cNvSpPr/>
          <p:nvPr/>
        </p:nvSpPr>
        <p:spPr>
          <a:xfrm>
            <a:off x="1254352" y="4591069"/>
            <a:ext cx="360040" cy="38011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0C06AF93-1F4D-DD49-9ACF-4BBA941A6DF4}"/>
              </a:ext>
            </a:extLst>
          </p:cNvPr>
          <p:cNvSpPr/>
          <p:nvPr/>
        </p:nvSpPr>
        <p:spPr>
          <a:xfrm>
            <a:off x="1621912" y="5227028"/>
            <a:ext cx="360040" cy="38011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384D8776-6725-6A4D-B0F7-A8CC77242BA2}"/>
              </a:ext>
            </a:extLst>
          </p:cNvPr>
          <p:cNvSpPr/>
          <p:nvPr/>
        </p:nvSpPr>
        <p:spPr>
          <a:xfrm>
            <a:off x="1280316" y="6188206"/>
            <a:ext cx="360040" cy="38011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EB2D8B5E-8C86-764F-BA00-9E76A89D71BA}"/>
              </a:ext>
            </a:extLst>
          </p:cNvPr>
          <p:cNvSpPr/>
          <p:nvPr/>
        </p:nvSpPr>
        <p:spPr>
          <a:xfrm>
            <a:off x="1619672" y="6001209"/>
            <a:ext cx="360040" cy="38011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4B6D0570-72C7-4A41-8EBE-384146795511}"/>
              </a:ext>
            </a:extLst>
          </p:cNvPr>
          <p:cNvSpPr/>
          <p:nvPr/>
        </p:nvSpPr>
        <p:spPr>
          <a:xfrm>
            <a:off x="1630364" y="4818988"/>
            <a:ext cx="360040" cy="38011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0F608B0A-379F-0B4B-A460-D2724CAE28BB}"/>
              </a:ext>
            </a:extLst>
          </p:cNvPr>
          <p:cNvSpPr/>
          <p:nvPr/>
        </p:nvSpPr>
        <p:spPr>
          <a:xfrm>
            <a:off x="6561198" y="820676"/>
            <a:ext cx="360040" cy="38011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71D60E0D-F3CD-4D44-9C6F-775811BDC4E0}"/>
              </a:ext>
            </a:extLst>
          </p:cNvPr>
          <p:cNvSpPr/>
          <p:nvPr/>
        </p:nvSpPr>
        <p:spPr>
          <a:xfrm>
            <a:off x="7194319" y="1819645"/>
            <a:ext cx="360040" cy="38011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957639CD-0575-2C4D-97B0-1A1840708E31}"/>
              </a:ext>
            </a:extLst>
          </p:cNvPr>
          <p:cNvSpPr/>
          <p:nvPr/>
        </p:nvSpPr>
        <p:spPr>
          <a:xfrm>
            <a:off x="7271198" y="564667"/>
            <a:ext cx="360040" cy="38011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6B72ABFE-257D-DB47-9369-7A1AF11EF378}"/>
              </a:ext>
            </a:extLst>
          </p:cNvPr>
          <p:cNvSpPr/>
          <p:nvPr/>
        </p:nvSpPr>
        <p:spPr>
          <a:xfrm>
            <a:off x="7106154" y="196205"/>
            <a:ext cx="360040" cy="38011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0124BF53-7A91-6A40-B65D-1F753614FD3B}"/>
              </a:ext>
            </a:extLst>
          </p:cNvPr>
          <p:cNvSpPr/>
          <p:nvPr/>
        </p:nvSpPr>
        <p:spPr>
          <a:xfrm>
            <a:off x="7609762" y="795816"/>
            <a:ext cx="360040" cy="38011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37CF9952-2FFB-754D-8E1B-6CA2093E3963}"/>
              </a:ext>
            </a:extLst>
          </p:cNvPr>
          <p:cNvSpPr/>
          <p:nvPr/>
        </p:nvSpPr>
        <p:spPr>
          <a:xfrm>
            <a:off x="7801416" y="1113989"/>
            <a:ext cx="360040" cy="38011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70524989-1A6E-AC4F-BAEA-CBBAF2305B24}"/>
              </a:ext>
            </a:extLst>
          </p:cNvPr>
          <p:cNvSpPr/>
          <p:nvPr/>
        </p:nvSpPr>
        <p:spPr>
          <a:xfrm>
            <a:off x="7867642" y="353751"/>
            <a:ext cx="360040" cy="38011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65B89632-82CC-4A42-8609-F7A0F2E02F92}"/>
              </a:ext>
            </a:extLst>
          </p:cNvPr>
          <p:cNvSpPr/>
          <p:nvPr/>
        </p:nvSpPr>
        <p:spPr>
          <a:xfrm>
            <a:off x="7867642" y="1563769"/>
            <a:ext cx="360040" cy="38011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C827FDF2-1D06-E042-BB99-38F8A130B08D}"/>
              </a:ext>
            </a:extLst>
          </p:cNvPr>
          <p:cNvSpPr/>
          <p:nvPr/>
        </p:nvSpPr>
        <p:spPr>
          <a:xfrm>
            <a:off x="7506487" y="211249"/>
            <a:ext cx="360040" cy="38011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E749C089-7042-2445-9BA1-1B32E7F74ED0}"/>
              </a:ext>
            </a:extLst>
          </p:cNvPr>
          <p:cNvSpPr/>
          <p:nvPr/>
        </p:nvSpPr>
        <p:spPr>
          <a:xfrm>
            <a:off x="8047763" y="695227"/>
            <a:ext cx="360040" cy="38011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E1A7B7E3-2791-D646-BE5B-7E49DE86BB80}"/>
              </a:ext>
            </a:extLst>
          </p:cNvPr>
          <p:cNvSpPr/>
          <p:nvPr/>
        </p:nvSpPr>
        <p:spPr>
          <a:xfrm>
            <a:off x="8161456" y="1128863"/>
            <a:ext cx="360040" cy="38011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AC3E971E-7FD9-3B40-AB89-6D35BAB0042A}"/>
              </a:ext>
            </a:extLst>
          </p:cNvPr>
          <p:cNvCxnSpPr>
            <a:cxnSpLocks/>
          </p:cNvCxnSpPr>
          <p:nvPr/>
        </p:nvCxnSpPr>
        <p:spPr>
          <a:xfrm>
            <a:off x="6398742" y="1346197"/>
            <a:ext cx="565144" cy="797115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145BF56D-D40C-7144-8198-46C9AE65AD0C}"/>
              </a:ext>
            </a:extLst>
          </p:cNvPr>
          <p:cNvCxnSpPr>
            <a:cxnSpLocks/>
            <a:stCxn id="240" idx="1"/>
            <a:endCxn id="90" idx="4"/>
          </p:cNvCxnSpPr>
          <p:nvPr/>
        </p:nvCxnSpPr>
        <p:spPr>
          <a:xfrm>
            <a:off x="5727329" y="3774041"/>
            <a:ext cx="2316677" cy="76260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30F3135D-7BA9-6547-A643-B613EEF99760}"/>
              </a:ext>
            </a:extLst>
          </p:cNvPr>
          <p:cNvCxnSpPr>
            <a:cxnSpLocks/>
            <a:stCxn id="240" idx="0"/>
          </p:cNvCxnSpPr>
          <p:nvPr/>
        </p:nvCxnSpPr>
        <p:spPr>
          <a:xfrm flipV="1">
            <a:off x="5716446" y="2431271"/>
            <a:ext cx="2167922" cy="129962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Oval 89">
            <a:extLst>
              <a:ext uri="{FF2B5EF4-FFF2-40B4-BE49-F238E27FC236}">
                <a16:creationId xmlns:a16="http://schemas.microsoft.com/office/drawing/2014/main" id="{1348083E-B6DF-934E-B0B9-4D529AC14836}"/>
              </a:ext>
            </a:extLst>
          </p:cNvPr>
          <p:cNvSpPr/>
          <p:nvPr/>
        </p:nvSpPr>
        <p:spPr>
          <a:xfrm>
            <a:off x="6963886" y="2448409"/>
            <a:ext cx="2160240" cy="208823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3C8D6DA7-EF21-4344-A2DF-21B275168474}"/>
              </a:ext>
            </a:extLst>
          </p:cNvPr>
          <p:cNvSpPr/>
          <p:nvPr/>
        </p:nvSpPr>
        <p:spPr>
          <a:xfrm>
            <a:off x="5991050" y="4653136"/>
            <a:ext cx="2160240" cy="208823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Oval 135">
            <a:extLst>
              <a:ext uri="{FF2B5EF4-FFF2-40B4-BE49-F238E27FC236}">
                <a16:creationId xmlns:a16="http://schemas.microsoft.com/office/drawing/2014/main" id="{170B0046-B348-8941-AEBB-9EB893219ADF}"/>
              </a:ext>
            </a:extLst>
          </p:cNvPr>
          <p:cNvSpPr/>
          <p:nvPr/>
        </p:nvSpPr>
        <p:spPr>
          <a:xfrm>
            <a:off x="6373864" y="5114968"/>
            <a:ext cx="360040" cy="38011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Oval 136">
            <a:extLst>
              <a:ext uri="{FF2B5EF4-FFF2-40B4-BE49-F238E27FC236}">
                <a16:creationId xmlns:a16="http://schemas.microsoft.com/office/drawing/2014/main" id="{03815B7E-C283-BD40-9610-E7CD7632042D}"/>
              </a:ext>
            </a:extLst>
          </p:cNvPr>
          <p:cNvSpPr/>
          <p:nvPr/>
        </p:nvSpPr>
        <p:spPr>
          <a:xfrm>
            <a:off x="6373864" y="5524772"/>
            <a:ext cx="360040" cy="38011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Oval 137">
            <a:extLst>
              <a:ext uri="{FF2B5EF4-FFF2-40B4-BE49-F238E27FC236}">
                <a16:creationId xmlns:a16="http://schemas.microsoft.com/office/drawing/2014/main" id="{7596403F-5563-A544-A143-2E69408B1E39}"/>
              </a:ext>
            </a:extLst>
          </p:cNvPr>
          <p:cNvSpPr/>
          <p:nvPr/>
        </p:nvSpPr>
        <p:spPr>
          <a:xfrm>
            <a:off x="6695721" y="5332039"/>
            <a:ext cx="360040" cy="38011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39" name="Oval 138">
            <a:extLst>
              <a:ext uri="{FF2B5EF4-FFF2-40B4-BE49-F238E27FC236}">
                <a16:creationId xmlns:a16="http://schemas.microsoft.com/office/drawing/2014/main" id="{578CB5A7-1C9B-C349-AEDB-6BB42217268D}"/>
              </a:ext>
            </a:extLst>
          </p:cNvPr>
          <p:cNvSpPr/>
          <p:nvPr/>
        </p:nvSpPr>
        <p:spPr>
          <a:xfrm>
            <a:off x="6702618" y="5741843"/>
            <a:ext cx="360040" cy="38011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71929BA6-10C9-CF46-B342-600D6AE896DA}"/>
              </a:ext>
            </a:extLst>
          </p:cNvPr>
          <p:cNvSpPr/>
          <p:nvPr/>
        </p:nvSpPr>
        <p:spPr>
          <a:xfrm>
            <a:off x="7017578" y="5536410"/>
            <a:ext cx="360040" cy="38011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Oval 140">
            <a:extLst>
              <a:ext uri="{FF2B5EF4-FFF2-40B4-BE49-F238E27FC236}">
                <a16:creationId xmlns:a16="http://schemas.microsoft.com/office/drawing/2014/main" id="{C791323F-6030-6345-B0A5-FA9EF7AA7B57}"/>
              </a:ext>
            </a:extLst>
          </p:cNvPr>
          <p:cNvSpPr/>
          <p:nvPr/>
        </p:nvSpPr>
        <p:spPr>
          <a:xfrm>
            <a:off x="6356742" y="5916529"/>
            <a:ext cx="360040" cy="38011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Oval 141">
            <a:extLst>
              <a:ext uri="{FF2B5EF4-FFF2-40B4-BE49-F238E27FC236}">
                <a16:creationId xmlns:a16="http://schemas.microsoft.com/office/drawing/2014/main" id="{F616AA9A-63D9-9D49-8870-6779802D527E}"/>
              </a:ext>
            </a:extLst>
          </p:cNvPr>
          <p:cNvSpPr/>
          <p:nvPr/>
        </p:nvSpPr>
        <p:spPr>
          <a:xfrm>
            <a:off x="6716728" y="4937925"/>
            <a:ext cx="360040" cy="38011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Oval 142">
            <a:extLst>
              <a:ext uri="{FF2B5EF4-FFF2-40B4-BE49-F238E27FC236}">
                <a16:creationId xmlns:a16="http://schemas.microsoft.com/office/drawing/2014/main" id="{1E795CAA-18E5-C643-ABA8-E38D3E8F98C6}"/>
              </a:ext>
            </a:extLst>
          </p:cNvPr>
          <p:cNvSpPr/>
          <p:nvPr/>
        </p:nvSpPr>
        <p:spPr>
          <a:xfrm>
            <a:off x="6996102" y="5942162"/>
            <a:ext cx="360040" cy="38011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Oval 143">
            <a:extLst>
              <a:ext uri="{FF2B5EF4-FFF2-40B4-BE49-F238E27FC236}">
                <a16:creationId xmlns:a16="http://schemas.microsoft.com/office/drawing/2014/main" id="{4E2E31FC-8B9E-354E-BAC8-A487FEBA16B0}"/>
              </a:ext>
            </a:extLst>
          </p:cNvPr>
          <p:cNvSpPr/>
          <p:nvPr/>
        </p:nvSpPr>
        <p:spPr>
          <a:xfrm>
            <a:off x="7030133" y="5175645"/>
            <a:ext cx="360040" cy="38011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Oval 144">
            <a:extLst>
              <a:ext uri="{FF2B5EF4-FFF2-40B4-BE49-F238E27FC236}">
                <a16:creationId xmlns:a16="http://schemas.microsoft.com/office/drawing/2014/main" id="{2DA257D7-035E-5A44-B543-5C2EEB61DAFE}"/>
              </a:ext>
            </a:extLst>
          </p:cNvPr>
          <p:cNvSpPr/>
          <p:nvPr/>
        </p:nvSpPr>
        <p:spPr>
          <a:xfrm>
            <a:off x="6012160" y="5413563"/>
            <a:ext cx="360040" cy="38011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Oval 145">
            <a:extLst>
              <a:ext uri="{FF2B5EF4-FFF2-40B4-BE49-F238E27FC236}">
                <a16:creationId xmlns:a16="http://schemas.microsoft.com/office/drawing/2014/main" id="{8700500C-0103-C744-84F9-38F5729196EC}"/>
              </a:ext>
            </a:extLst>
          </p:cNvPr>
          <p:cNvSpPr/>
          <p:nvPr/>
        </p:nvSpPr>
        <p:spPr>
          <a:xfrm>
            <a:off x="6675128" y="6175170"/>
            <a:ext cx="360040" cy="38011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Oval 146">
            <a:extLst>
              <a:ext uri="{FF2B5EF4-FFF2-40B4-BE49-F238E27FC236}">
                <a16:creationId xmlns:a16="http://schemas.microsoft.com/office/drawing/2014/main" id="{A30083FD-5E05-F643-BD0A-1643FC707CF2}"/>
              </a:ext>
            </a:extLst>
          </p:cNvPr>
          <p:cNvSpPr/>
          <p:nvPr/>
        </p:nvSpPr>
        <p:spPr>
          <a:xfrm>
            <a:off x="7356142" y="5767559"/>
            <a:ext cx="360040" cy="38011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Oval 147">
            <a:extLst>
              <a:ext uri="{FF2B5EF4-FFF2-40B4-BE49-F238E27FC236}">
                <a16:creationId xmlns:a16="http://schemas.microsoft.com/office/drawing/2014/main" id="{A5326B2C-AF80-DC4B-94A1-B858D73EADF0}"/>
              </a:ext>
            </a:extLst>
          </p:cNvPr>
          <p:cNvSpPr/>
          <p:nvPr/>
        </p:nvSpPr>
        <p:spPr>
          <a:xfrm>
            <a:off x="7035168" y="4725144"/>
            <a:ext cx="360040" cy="38011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Oval 148">
            <a:extLst>
              <a:ext uri="{FF2B5EF4-FFF2-40B4-BE49-F238E27FC236}">
                <a16:creationId xmlns:a16="http://schemas.microsoft.com/office/drawing/2014/main" id="{855DAB16-2E08-D842-87BA-1E32425825D3}"/>
              </a:ext>
            </a:extLst>
          </p:cNvPr>
          <p:cNvSpPr/>
          <p:nvPr/>
        </p:nvSpPr>
        <p:spPr>
          <a:xfrm>
            <a:off x="7402728" y="5361103"/>
            <a:ext cx="360040" cy="38011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Oval 149">
            <a:extLst>
              <a:ext uri="{FF2B5EF4-FFF2-40B4-BE49-F238E27FC236}">
                <a16:creationId xmlns:a16="http://schemas.microsoft.com/office/drawing/2014/main" id="{DC5CA984-DA77-374E-9398-B9CBEC6BDF71}"/>
              </a:ext>
            </a:extLst>
          </p:cNvPr>
          <p:cNvSpPr/>
          <p:nvPr/>
        </p:nvSpPr>
        <p:spPr>
          <a:xfrm>
            <a:off x="7061132" y="6322281"/>
            <a:ext cx="360040" cy="38011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Oval 150">
            <a:extLst>
              <a:ext uri="{FF2B5EF4-FFF2-40B4-BE49-F238E27FC236}">
                <a16:creationId xmlns:a16="http://schemas.microsoft.com/office/drawing/2014/main" id="{DD4717D8-5F42-0349-88D6-C654DC2C1ECD}"/>
              </a:ext>
            </a:extLst>
          </p:cNvPr>
          <p:cNvSpPr/>
          <p:nvPr/>
        </p:nvSpPr>
        <p:spPr>
          <a:xfrm>
            <a:off x="7400488" y="6135284"/>
            <a:ext cx="360040" cy="38011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52" name="Oval 151">
            <a:extLst>
              <a:ext uri="{FF2B5EF4-FFF2-40B4-BE49-F238E27FC236}">
                <a16:creationId xmlns:a16="http://schemas.microsoft.com/office/drawing/2014/main" id="{6F8FE6FA-5C5B-3F4C-BAA5-D895206BA83E}"/>
              </a:ext>
            </a:extLst>
          </p:cNvPr>
          <p:cNvSpPr/>
          <p:nvPr/>
        </p:nvSpPr>
        <p:spPr>
          <a:xfrm>
            <a:off x="7411180" y="4953063"/>
            <a:ext cx="360040" cy="38011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Oval 152">
            <a:extLst>
              <a:ext uri="{FF2B5EF4-FFF2-40B4-BE49-F238E27FC236}">
                <a16:creationId xmlns:a16="http://schemas.microsoft.com/office/drawing/2014/main" id="{A17B282C-236A-C549-B37E-D4A57280A8B4}"/>
              </a:ext>
            </a:extLst>
          </p:cNvPr>
          <p:cNvSpPr/>
          <p:nvPr/>
        </p:nvSpPr>
        <p:spPr>
          <a:xfrm>
            <a:off x="7734654" y="5624709"/>
            <a:ext cx="360040" cy="38011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Oval 173">
            <a:extLst>
              <a:ext uri="{FF2B5EF4-FFF2-40B4-BE49-F238E27FC236}">
                <a16:creationId xmlns:a16="http://schemas.microsoft.com/office/drawing/2014/main" id="{E4FD42DE-74F3-5540-BE74-7E9A397E0735}"/>
              </a:ext>
            </a:extLst>
          </p:cNvPr>
          <p:cNvSpPr/>
          <p:nvPr/>
        </p:nvSpPr>
        <p:spPr>
          <a:xfrm rot="18580038">
            <a:off x="7293619" y="3435404"/>
            <a:ext cx="360040" cy="38011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Oval 174">
            <a:extLst>
              <a:ext uri="{FF2B5EF4-FFF2-40B4-BE49-F238E27FC236}">
                <a16:creationId xmlns:a16="http://schemas.microsoft.com/office/drawing/2014/main" id="{E947ABDC-CCAC-7C45-8CE1-9988174943A9}"/>
              </a:ext>
            </a:extLst>
          </p:cNvPr>
          <p:cNvSpPr/>
          <p:nvPr/>
        </p:nvSpPr>
        <p:spPr>
          <a:xfrm rot="18580038">
            <a:off x="7609071" y="3696994"/>
            <a:ext cx="360040" cy="38011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Oval 175">
            <a:extLst>
              <a:ext uri="{FF2B5EF4-FFF2-40B4-BE49-F238E27FC236}">
                <a16:creationId xmlns:a16="http://schemas.microsoft.com/office/drawing/2014/main" id="{CE4BF2D7-C188-DF46-A6B1-CE19F2AFAD16}"/>
              </a:ext>
            </a:extLst>
          </p:cNvPr>
          <p:cNvSpPr/>
          <p:nvPr/>
        </p:nvSpPr>
        <p:spPr>
          <a:xfrm rot="18580038">
            <a:off x="7666163" y="3326213"/>
            <a:ext cx="360040" cy="38011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77" name="Oval 176">
            <a:extLst>
              <a:ext uri="{FF2B5EF4-FFF2-40B4-BE49-F238E27FC236}">
                <a16:creationId xmlns:a16="http://schemas.microsoft.com/office/drawing/2014/main" id="{04C8EDF0-0B81-F04A-8AB5-3F738AEE8A25}"/>
              </a:ext>
            </a:extLst>
          </p:cNvPr>
          <p:cNvSpPr/>
          <p:nvPr/>
        </p:nvSpPr>
        <p:spPr>
          <a:xfrm rot="18580038">
            <a:off x="7986018" y="3582494"/>
            <a:ext cx="360040" cy="38011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Oval 177">
            <a:extLst>
              <a:ext uri="{FF2B5EF4-FFF2-40B4-BE49-F238E27FC236}">
                <a16:creationId xmlns:a16="http://schemas.microsoft.com/office/drawing/2014/main" id="{35CAAFD6-4919-E94D-B752-AE1163A9F031}"/>
              </a:ext>
            </a:extLst>
          </p:cNvPr>
          <p:cNvSpPr/>
          <p:nvPr/>
        </p:nvSpPr>
        <p:spPr>
          <a:xfrm rot="18580038">
            <a:off x="8028931" y="3208915"/>
            <a:ext cx="360040" cy="38011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Oval 178">
            <a:extLst>
              <a:ext uri="{FF2B5EF4-FFF2-40B4-BE49-F238E27FC236}">
                <a16:creationId xmlns:a16="http://schemas.microsoft.com/office/drawing/2014/main" id="{56972582-4308-084F-BF93-5C76213CEC08}"/>
              </a:ext>
            </a:extLst>
          </p:cNvPr>
          <p:cNvSpPr/>
          <p:nvPr/>
        </p:nvSpPr>
        <p:spPr>
          <a:xfrm rot="18580038">
            <a:off x="7899702" y="3960244"/>
            <a:ext cx="360040" cy="38011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Oval 179">
            <a:extLst>
              <a:ext uri="{FF2B5EF4-FFF2-40B4-BE49-F238E27FC236}">
                <a16:creationId xmlns:a16="http://schemas.microsoft.com/office/drawing/2014/main" id="{E98BF0CF-748B-2142-9287-51DEB525E463}"/>
              </a:ext>
            </a:extLst>
          </p:cNvPr>
          <p:cNvSpPr/>
          <p:nvPr/>
        </p:nvSpPr>
        <p:spPr>
          <a:xfrm rot="18580038">
            <a:off x="7376197" y="3058468"/>
            <a:ext cx="360040" cy="38011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Oval 180">
            <a:extLst>
              <a:ext uri="{FF2B5EF4-FFF2-40B4-BE49-F238E27FC236}">
                <a16:creationId xmlns:a16="http://schemas.microsoft.com/office/drawing/2014/main" id="{5109FD17-10D7-AA46-8CB1-595D07A4D87C}"/>
              </a:ext>
            </a:extLst>
          </p:cNvPr>
          <p:cNvSpPr/>
          <p:nvPr/>
        </p:nvSpPr>
        <p:spPr>
          <a:xfrm rot="18580038">
            <a:off x="8327555" y="3484450"/>
            <a:ext cx="360040" cy="38011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Oval 181">
            <a:extLst>
              <a:ext uri="{FF2B5EF4-FFF2-40B4-BE49-F238E27FC236}">
                <a16:creationId xmlns:a16="http://schemas.microsoft.com/office/drawing/2014/main" id="{BBE2E6EA-6E53-564E-AE50-254DA89B2DAC}"/>
              </a:ext>
            </a:extLst>
          </p:cNvPr>
          <p:cNvSpPr/>
          <p:nvPr/>
        </p:nvSpPr>
        <p:spPr>
          <a:xfrm rot="18580038">
            <a:off x="7768716" y="2927218"/>
            <a:ext cx="360040" cy="38011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Oval 182">
            <a:extLst>
              <a:ext uri="{FF2B5EF4-FFF2-40B4-BE49-F238E27FC236}">
                <a16:creationId xmlns:a16="http://schemas.microsoft.com/office/drawing/2014/main" id="{9E20CC83-E2D6-C044-B705-57BE28DA938B}"/>
              </a:ext>
            </a:extLst>
          </p:cNvPr>
          <p:cNvSpPr/>
          <p:nvPr/>
        </p:nvSpPr>
        <p:spPr>
          <a:xfrm rot="18580038">
            <a:off x="7292580" y="3904433"/>
            <a:ext cx="360040" cy="38011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Oval 183">
            <a:extLst>
              <a:ext uri="{FF2B5EF4-FFF2-40B4-BE49-F238E27FC236}">
                <a16:creationId xmlns:a16="http://schemas.microsoft.com/office/drawing/2014/main" id="{22205647-2E1E-0442-BDF7-86A4E2748EB2}"/>
              </a:ext>
            </a:extLst>
          </p:cNvPr>
          <p:cNvSpPr/>
          <p:nvPr/>
        </p:nvSpPr>
        <p:spPr>
          <a:xfrm rot="18580038">
            <a:off x="8302029" y="3880259"/>
            <a:ext cx="360040" cy="38011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Oval 184">
            <a:extLst>
              <a:ext uri="{FF2B5EF4-FFF2-40B4-BE49-F238E27FC236}">
                <a16:creationId xmlns:a16="http://schemas.microsoft.com/office/drawing/2014/main" id="{52725166-83EC-364E-A47D-2C8FCAD954A7}"/>
              </a:ext>
            </a:extLst>
          </p:cNvPr>
          <p:cNvSpPr/>
          <p:nvPr/>
        </p:nvSpPr>
        <p:spPr>
          <a:xfrm rot="18580038">
            <a:off x="8422976" y="3095850"/>
            <a:ext cx="360040" cy="38011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Oval 185">
            <a:extLst>
              <a:ext uri="{FF2B5EF4-FFF2-40B4-BE49-F238E27FC236}">
                <a16:creationId xmlns:a16="http://schemas.microsoft.com/office/drawing/2014/main" id="{FE6B8271-78EA-A947-B24C-102CBCE70C9F}"/>
              </a:ext>
            </a:extLst>
          </p:cNvPr>
          <p:cNvSpPr/>
          <p:nvPr/>
        </p:nvSpPr>
        <p:spPr>
          <a:xfrm rot="18580038">
            <a:off x="7415675" y="2677521"/>
            <a:ext cx="360040" cy="38011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Oval 186">
            <a:extLst>
              <a:ext uri="{FF2B5EF4-FFF2-40B4-BE49-F238E27FC236}">
                <a16:creationId xmlns:a16="http://schemas.microsoft.com/office/drawing/2014/main" id="{E10517D6-07C9-D74D-B06B-FDD137269E2C}"/>
              </a:ext>
            </a:extLst>
          </p:cNvPr>
          <p:cNvSpPr/>
          <p:nvPr/>
        </p:nvSpPr>
        <p:spPr>
          <a:xfrm rot="18580038">
            <a:off x="8139838" y="2800537"/>
            <a:ext cx="360040" cy="38011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Oval 187">
            <a:extLst>
              <a:ext uri="{FF2B5EF4-FFF2-40B4-BE49-F238E27FC236}">
                <a16:creationId xmlns:a16="http://schemas.microsoft.com/office/drawing/2014/main" id="{1D1D4DA9-7086-F14C-9AE6-E028EB21F149}"/>
              </a:ext>
            </a:extLst>
          </p:cNvPr>
          <p:cNvSpPr/>
          <p:nvPr/>
        </p:nvSpPr>
        <p:spPr>
          <a:xfrm rot="18580038">
            <a:off x="8661668" y="3677033"/>
            <a:ext cx="360040" cy="38011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Oval 188">
            <a:extLst>
              <a:ext uri="{FF2B5EF4-FFF2-40B4-BE49-F238E27FC236}">
                <a16:creationId xmlns:a16="http://schemas.microsoft.com/office/drawing/2014/main" id="{525BE229-BD54-FA4B-A705-103CBC6ADD12}"/>
              </a:ext>
            </a:extLst>
          </p:cNvPr>
          <p:cNvSpPr/>
          <p:nvPr/>
        </p:nvSpPr>
        <p:spPr>
          <a:xfrm rot="18580038">
            <a:off x="8734345" y="3296443"/>
            <a:ext cx="360040" cy="38011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90" name="Oval 189">
            <a:extLst>
              <a:ext uri="{FF2B5EF4-FFF2-40B4-BE49-F238E27FC236}">
                <a16:creationId xmlns:a16="http://schemas.microsoft.com/office/drawing/2014/main" id="{8077D9A5-D222-5B41-A89A-C3AB8F415766}"/>
              </a:ext>
            </a:extLst>
          </p:cNvPr>
          <p:cNvSpPr/>
          <p:nvPr/>
        </p:nvSpPr>
        <p:spPr>
          <a:xfrm rot="18580038">
            <a:off x="7831138" y="2533567"/>
            <a:ext cx="360040" cy="38011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Oval 190">
            <a:extLst>
              <a:ext uri="{FF2B5EF4-FFF2-40B4-BE49-F238E27FC236}">
                <a16:creationId xmlns:a16="http://schemas.microsoft.com/office/drawing/2014/main" id="{512055A7-3218-5043-8225-EDCF4812B344}"/>
              </a:ext>
            </a:extLst>
          </p:cNvPr>
          <p:cNvSpPr/>
          <p:nvPr/>
        </p:nvSpPr>
        <p:spPr>
          <a:xfrm rot="18580038">
            <a:off x="8554630" y="2713300"/>
            <a:ext cx="360040" cy="38011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Oval 191">
            <a:extLst>
              <a:ext uri="{FF2B5EF4-FFF2-40B4-BE49-F238E27FC236}">
                <a16:creationId xmlns:a16="http://schemas.microsoft.com/office/drawing/2014/main" id="{B1758948-F938-8846-A983-8693C31F28EE}"/>
              </a:ext>
            </a:extLst>
          </p:cNvPr>
          <p:cNvSpPr/>
          <p:nvPr/>
        </p:nvSpPr>
        <p:spPr>
          <a:xfrm rot="18580038">
            <a:off x="7038985" y="3154713"/>
            <a:ext cx="360040" cy="38011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Oval 192">
            <a:extLst>
              <a:ext uri="{FF2B5EF4-FFF2-40B4-BE49-F238E27FC236}">
                <a16:creationId xmlns:a16="http://schemas.microsoft.com/office/drawing/2014/main" id="{505CDE3B-CC04-CA49-A0A1-A0FB7346DA2F}"/>
              </a:ext>
            </a:extLst>
          </p:cNvPr>
          <p:cNvSpPr/>
          <p:nvPr/>
        </p:nvSpPr>
        <p:spPr>
          <a:xfrm rot="18580038">
            <a:off x="7619973" y="4087344"/>
            <a:ext cx="360040" cy="38011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CD578CE6-F85D-E84A-B21D-9C23DA4006EB}"/>
              </a:ext>
            </a:extLst>
          </p:cNvPr>
          <p:cNvSpPr/>
          <p:nvPr/>
        </p:nvSpPr>
        <p:spPr>
          <a:xfrm>
            <a:off x="1018970" y="2913740"/>
            <a:ext cx="360040" cy="38011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63638B44-E1CD-0542-BDC1-541792D8E470}"/>
              </a:ext>
            </a:extLst>
          </p:cNvPr>
          <p:cNvSpPr/>
          <p:nvPr/>
        </p:nvSpPr>
        <p:spPr>
          <a:xfrm>
            <a:off x="863195" y="1374031"/>
            <a:ext cx="360040" cy="38011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EE820901-8B43-C744-ABB4-B293B030E5A5}"/>
              </a:ext>
            </a:extLst>
          </p:cNvPr>
          <p:cNvSpPr txBox="1"/>
          <p:nvPr/>
        </p:nvSpPr>
        <p:spPr>
          <a:xfrm>
            <a:off x="3333460" y="5448126"/>
            <a:ext cx="2102636" cy="107721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/>
              <a:t>Key:</a:t>
            </a:r>
          </a:p>
          <a:p>
            <a:r>
              <a:rPr lang="en-GB" sz="1400" dirty="0"/>
              <a:t>W</a:t>
            </a:r>
            <a:r>
              <a:rPr lang="en-GB" sz="1400" dirty="0" smtClean="0"/>
              <a:t>ater </a:t>
            </a:r>
            <a:r>
              <a:rPr lang="en-GB" sz="1400" dirty="0"/>
              <a:t>particle</a:t>
            </a:r>
          </a:p>
          <a:p>
            <a:endParaRPr lang="en-GB" sz="800" dirty="0"/>
          </a:p>
          <a:p>
            <a:r>
              <a:rPr lang="en-GB" sz="1400" dirty="0" smtClean="0"/>
              <a:t>Salt </a:t>
            </a:r>
            <a:r>
              <a:rPr lang="en-GB" sz="1400" dirty="0"/>
              <a:t>particle </a:t>
            </a:r>
          </a:p>
          <a:p>
            <a:endParaRPr lang="en-GB" sz="1400" dirty="0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3D8170CB-5DF1-6F41-BE5C-EC7E08D0845D}"/>
              </a:ext>
            </a:extLst>
          </p:cNvPr>
          <p:cNvSpPr/>
          <p:nvPr/>
        </p:nvSpPr>
        <p:spPr>
          <a:xfrm>
            <a:off x="4788024" y="5507192"/>
            <a:ext cx="360040" cy="38011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07B8E509-3018-2046-BEC8-C542FC57AACA}"/>
              </a:ext>
            </a:extLst>
          </p:cNvPr>
          <p:cNvSpPr/>
          <p:nvPr/>
        </p:nvSpPr>
        <p:spPr>
          <a:xfrm>
            <a:off x="4788024" y="6021288"/>
            <a:ext cx="360040" cy="380119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8" name="Group 207"/>
          <p:cNvGrpSpPr/>
          <p:nvPr/>
        </p:nvGrpSpPr>
        <p:grpSpPr>
          <a:xfrm>
            <a:off x="2339752" y="1119650"/>
            <a:ext cx="3786312" cy="3605494"/>
            <a:chOff x="1818293" y="92607"/>
            <a:chExt cx="6354107" cy="6561229"/>
          </a:xfrm>
        </p:grpSpPr>
        <p:sp>
          <p:nvSpPr>
            <p:cNvPr id="209" name="Rectangle 208">
              <a:extLst>
                <a:ext uri="{FF2B5EF4-FFF2-40B4-BE49-F238E27FC236}">
                  <a16:creationId xmlns:a16="http://schemas.microsoft.com/office/drawing/2014/main" id="{2957CC5A-EB2D-B444-AF8E-E55F7DBC66A5}"/>
                </a:ext>
              </a:extLst>
            </p:cNvPr>
            <p:cNvSpPr/>
            <p:nvPr/>
          </p:nvSpPr>
          <p:spPr>
            <a:xfrm>
              <a:off x="6876256" y="5747833"/>
              <a:ext cx="1296144" cy="432048"/>
            </a:xfrm>
            <a:prstGeom prst="rect">
              <a:avLst/>
            </a:prstGeom>
            <a:solidFill>
              <a:srgbClr val="5BC2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210" name="Straight Connector 209">
              <a:extLst>
                <a:ext uri="{FF2B5EF4-FFF2-40B4-BE49-F238E27FC236}">
                  <a16:creationId xmlns:a16="http://schemas.microsoft.com/office/drawing/2014/main" id="{4D397751-E1F0-D643-96CB-D286D67CD79E}"/>
                </a:ext>
              </a:extLst>
            </p:cNvPr>
            <p:cNvCxnSpPr/>
            <p:nvPr/>
          </p:nvCxnSpPr>
          <p:spPr>
            <a:xfrm>
              <a:off x="1907704" y="4366069"/>
              <a:ext cx="194421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1" name="Snip Same Side Corner Rectangle 210">
              <a:extLst>
                <a:ext uri="{FF2B5EF4-FFF2-40B4-BE49-F238E27FC236}">
                  <a16:creationId xmlns:a16="http://schemas.microsoft.com/office/drawing/2014/main" id="{D207991B-B82A-8A42-8CC9-9839D1A6520E}"/>
                </a:ext>
              </a:extLst>
            </p:cNvPr>
            <p:cNvSpPr/>
            <p:nvPr/>
          </p:nvSpPr>
          <p:spPr>
            <a:xfrm rot="7193514">
              <a:off x="3455289" y="2190556"/>
              <a:ext cx="294945" cy="252359"/>
            </a:xfrm>
            <a:prstGeom prst="snip2Same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2" name="Oval 211">
              <a:extLst>
                <a:ext uri="{FF2B5EF4-FFF2-40B4-BE49-F238E27FC236}">
                  <a16:creationId xmlns:a16="http://schemas.microsoft.com/office/drawing/2014/main" id="{4480CEC3-AF87-AE41-A723-F96F0C4D678E}"/>
                </a:ext>
              </a:extLst>
            </p:cNvPr>
            <p:cNvSpPr/>
            <p:nvPr/>
          </p:nvSpPr>
          <p:spPr>
            <a:xfrm>
              <a:off x="1907704" y="3299561"/>
              <a:ext cx="1944216" cy="18002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3" name="Rounded Rectangle 212">
              <a:extLst>
                <a:ext uri="{FF2B5EF4-FFF2-40B4-BE49-F238E27FC236}">
                  <a16:creationId xmlns:a16="http://schemas.microsoft.com/office/drawing/2014/main" id="{E494FABB-6B1F-B245-8F82-5AD1927A166E}"/>
                </a:ext>
              </a:extLst>
            </p:cNvPr>
            <p:cNvSpPr/>
            <p:nvPr/>
          </p:nvSpPr>
          <p:spPr>
            <a:xfrm rot="1764204">
              <a:off x="3850672" y="3137617"/>
              <a:ext cx="3272880" cy="454292"/>
            </a:xfrm>
            <a:prstGeom prst="roundRect">
              <a:avLst/>
            </a:prstGeom>
            <a:solidFill>
              <a:srgbClr val="5BC2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4" name="Rounded Rectangle 213">
              <a:extLst>
                <a:ext uri="{FF2B5EF4-FFF2-40B4-BE49-F238E27FC236}">
                  <a16:creationId xmlns:a16="http://schemas.microsoft.com/office/drawing/2014/main" id="{B4A252A5-FE2D-A642-A840-4BDF6CC28641}"/>
                </a:ext>
              </a:extLst>
            </p:cNvPr>
            <p:cNvSpPr/>
            <p:nvPr/>
          </p:nvSpPr>
          <p:spPr>
            <a:xfrm rot="18157066">
              <a:off x="4406038" y="2528770"/>
              <a:ext cx="676047" cy="184683"/>
            </a:xfrm>
            <a:prstGeom prst="roundRect">
              <a:avLst/>
            </a:prstGeom>
            <a:solidFill>
              <a:srgbClr val="5BC2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" name="Rounded Rectangle 214">
              <a:extLst>
                <a:ext uri="{FF2B5EF4-FFF2-40B4-BE49-F238E27FC236}">
                  <a16:creationId xmlns:a16="http://schemas.microsoft.com/office/drawing/2014/main" id="{07765F87-3DF5-214E-97BB-4530F538FB70}"/>
                </a:ext>
              </a:extLst>
            </p:cNvPr>
            <p:cNvSpPr/>
            <p:nvPr/>
          </p:nvSpPr>
          <p:spPr>
            <a:xfrm rot="18157066">
              <a:off x="6222892" y="4200693"/>
              <a:ext cx="676047" cy="184683"/>
            </a:xfrm>
            <a:prstGeom prst="roundRect">
              <a:avLst/>
            </a:prstGeom>
            <a:solidFill>
              <a:srgbClr val="5BC2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6" name="Straight Connector 215">
              <a:extLst>
                <a:ext uri="{FF2B5EF4-FFF2-40B4-BE49-F238E27FC236}">
                  <a16:creationId xmlns:a16="http://schemas.microsoft.com/office/drawing/2014/main" id="{71AC2F54-1D13-0844-B277-CE320ABD8EBB}"/>
                </a:ext>
              </a:extLst>
            </p:cNvPr>
            <p:cNvCxnSpPr/>
            <p:nvPr/>
          </p:nvCxnSpPr>
          <p:spPr>
            <a:xfrm>
              <a:off x="6876256" y="4653679"/>
              <a:ext cx="0" cy="1526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>
              <a:extLst>
                <a:ext uri="{FF2B5EF4-FFF2-40B4-BE49-F238E27FC236}">
                  <a16:creationId xmlns:a16="http://schemas.microsoft.com/office/drawing/2014/main" id="{B35AA166-56BE-9140-98D0-80077758C8D8}"/>
                </a:ext>
              </a:extLst>
            </p:cNvPr>
            <p:cNvCxnSpPr>
              <a:cxnSpLocks/>
            </p:cNvCxnSpPr>
            <p:nvPr/>
          </p:nvCxnSpPr>
          <p:spPr>
            <a:xfrm>
              <a:off x="6876256" y="6179881"/>
              <a:ext cx="1296144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>
              <a:extLst>
                <a:ext uri="{FF2B5EF4-FFF2-40B4-BE49-F238E27FC236}">
                  <a16:creationId xmlns:a16="http://schemas.microsoft.com/office/drawing/2014/main" id="{6E76FAFD-758E-314C-90E9-E2301AD28578}"/>
                </a:ext>
              </a:extLst>
            </p:cNvPr>
            <p:cNvCxnSpPr>
              <a:cxnSpLocks/>
            </p:cNvCxnSpPr>
            <p:nvPr/>
          </p:nvCxnSpPr>
          <p:spPr>
            <a:xfrm>
              <a:off x="8172400" y="4501279"/>
              <a:ext cx="0" cy="16786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9" name="Teardrop 218">
              <a:extLst>
                <a:ext uri="{FF2B5EF4-FFF2-40B4-BE49-F238E27FC236}">
                  <a16:creationId xmlns:a16="http://schemas.microsoft.com/office/drawing/2014/main" id="{EE25EE1E-3F15-5A4C-A769-DA2DBFB66909}"/>
                </a:ext>
              </a:extLst>
            </p:cNvPr>
            <p:cNvSpPr/>
            <p:nvPr/>
          </p:nvSpPr>
          <p:spPr>
            <a:xfrm rot="19791977">
              <a:off x="7234361" y="4413117"/>
              <a:ext cx="140379" cy="220206"/>
            </a:xfrm>
            <a:prstGeom prst="teardrop">
              <a:avLst/>
            </a:prstGeom>
            <a:solidFill>
              <a:srgbClr val="5BC2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0" name="Snip Same Side Corner Rectangle 219">
              <a:extLst>
                <a:ext uri="{FF2B5EF4-FFF2-40B4-BE49-F238E27FC236}">
                  <a16:creationId xmlns:a16="http://schemas.microsoft.com/office/drawing/2014/main" id="{DE98D9F1-F90A-6A41-B8CC-567194EC20AC}"/>
                </a:ext>
              </a:extLst>
            </p:cNvPr>
            <p:cNvSpPr/>
            <p:nvPr/>
          </p:nvSpPr>
          <p:spPr>
            <a:xfrm rot="7148102">
              <a:off x="3632028" y="2121896"/>
              <a:ext cx="263940" cy="548828"/>
            </a:xfrm>
            <a:prstGeom prst="snip2Same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1" name="Rectangle 220">
              <a:extLst>
                <a:ext uri="{FF2B5EF4-FFF2-40B4-BE49-F238E27FC236}">
                  <a16:creationId xmlns:a16="http://schemas.microsoft.com/office/drawing/2014/main" id="{0C9F38AE-D54F-EE4C-AAC6-5DBEB2B9604F}"/>
                </a:ext>
              </a:extLst>
            </p:cNvPr>
            <p:cNvSpPr/>
            <p:nvPr/>
          </p:nvSpPr>
          <p:spPr>
            <a:xfrm rot="1925257">
              <a:off x="3417226" y="2330264"/>
              <a:ext cx="620027" cy="9246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2" name="Straight Connector 221">
              <a:extLst>
                <a:ext uri="{FF2B5EF4-FFF2-40B4-BE49-F238E27FC236}">
                  <a16:creationId xmlns:a16="http://schemas.microsoft.com/office/drawing/2014/main" id="{BE302240-4641-7A4E-8B2B-DEF36EF2191D}"/>
                </a:ext>
              </a:extLst>
            </p:cNvPr>
            <p:cNvCxnSpPr>
              <a:cxnSpLocks/>
            </p:cNvCxnSpPr>
            <p:nvPr/>
          </p:nvCxnSpPr>
          <p:spPr>
            <a:xfrm>
              <a:off x="2987824" y="2003417"/>
              <a:ext cx="864096" cy="50405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>
              <a:extLst>
                <a:ext uri="{FF2B5EF4-FFF2-40B4-BE49-F238E27FC236}">
                  <a16:creationId xmlns:a16="http://schemas.microsoft.com/office/drawing/2014/main" id="{9A552995-4027-7F43-BA94-60AC2B4660BD}"/>
                </a:ext>
              </a:extLst>
            </p:cNvPr>
            <p:cNvCxnSpPr>
              <a:cxnSpLocks/>
            </p:cNvCxnSpPr>
            <p:nvPr/>
          </p:nvCxnSpPr>
          <p:spPr>
            <a:xfrm>
              <a:off x="2987823" y="1879862"/>
              <a:ext cx="936106" cy="55560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>
              <a:extLst>
                <a:ext uri="{FF2B5EF4-FFF2-40B4-BE49-F238E27FC236}">
                  <a16:creationId xmlns:a16="http://schemas.microsoft.com/office/drawing/2014/main" id="{B3CFC224-3E53-ED46-BA81-132B2E8C5CCB}"/>
                </a:ext>
              </a:extLst>
            </p:cNvPr>
            <p:cNvCxnSpPr>
              <a:cxnSpLocks/>
            </p:cNvCxnSpPr>
            <p:nvPr/>
          </p:nvCxnSpPr>
          <p:spPr>
            <a:xfrm>
              <a:off x="2987823" y="1283337"/>
              <a:ext cx="1" cy="59652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" name="Rectangle 224">
              <a:extLst>
                <a:ext uri="{FF2B5EF4-FFF2-40B4-BE49-F238E27FC236}">
                  <a16:creationId xmlns:a16="http://schemas.microsoft.com/office/drawing/2014/main" id="{8D8B639A-A9C7-324C-9994-D128E58351AA}"/>
                </a:ext>
              </a:extLst>
            </p:cNvPr>
            <p:cNvSpPr/>
            <p:nvPr/>
          </p:nvSpPr>
          <p:spPr>
            <a:xfrm>
              <a:off x="2712448" y="3119541"/>
              <a:ext cx="271044" cy="360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6" name="Straight Connector 225">
              <a:extLst>
                <a:ext uri="{FF2B5EF4-FFF2-40B4-BE49-F238E27FC236}">
                  <a16:creationId xmlns:a16="http://schemas.microsoft.com/office/drawing/2014/main" id="{342940B2-3DD5-9B40-86B8-EB57A2275C3C}"/>
                </a:ext>
              </a:extLst>
            </p:cNvPr>
            <p:cNvCxnSpPr>
              <a:cxnSpLocks/>
            </p:cNvCxnSpPr>
            <p:nvPr/>
          </p:nvCxnSpPr>
          <p:spPr>
            <a:xfrm>
              <a:off x="2987824" y="2003417"/>
              <a:ext cx="0" cy="129614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>
              <a:extLst>
                <a:ext uri="{FF2B5EF4-FFF2-40B4-BE49-F238E27FC236}">
                  <a16:creationId xmlns:a16="http://schemas.microsoft.com/office/drawing/2014/main" id="{B9140BC2-C1EA-AD4B-8182-EDEB8BB49A5B}"/>
                </a:ext>
              </a:extLst>
            </p:cNvPr>
            <p:cNvCxnSpPr>
              <a:cxnSpLocks/>
            </p:cNvCxnSpPr>
            <p:nvPr/>
          </p:nvCxnSpPr>
          <p:spPr>
            <a:xfrm>
              <a:off x="2699792" y="1283337"/>
              <a:ext cx="0" cy="201622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8" name="Snip Same Side Corner Rectangle 227">
              <a:extLst>
                <a:ext uri="{FF2B5EF4-FFF2-40B4-BE49-F238E27FC236}">
                  <a16:creationId xmlns:a16="http://schemas.microsoft.com/office/drawing/2014/main" id="{DB116B88-7BC7-6248-953D-A647A8DB914C}"/>
                </a:ext>
              </a:extLst>
            </p:cNvPr>
            <p:cNvSpPr/>
            <p:nvPr/>
          </p:nvSpPr>
          <p:spPr>
            <a:xfrm rot="10800000">
              <a:off x="2663820" y="1124744"/>
              <a:ext cx="360040" cy="337647"/>
            </a:xfrm>
            <a:prstGeom prst="snip2Same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9" name="Rectangle 228">
              <a:extLst>
                <a:ext uri="{FF2B5EF4-FFF2-40B4-BE49-F238E27FC236}">
                  <a16:creationId xmlns:a16="http://schemas.microsoft.com/office/drawing/2014/main" id="{A4048D7D-A275-3B46-A620-E72B0952A140}"/>
                </a:ext>
              </a:extLst>
            </p:cNvPr>
            <p:cNvSpPr/>
            <p:nvPr/>
          </p:nvSpPr>
          <p:spPr>
            <a:xfrm rot="1761434" flipV="1">
              <a:off x="3754349" y="3373290"/>
              <a:ext cx="3642480" cy="10454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0" name="Pentagon 229">
              <a:extLst>
                <a:ext uri="{FF2B5EF4-FFF2-40B4-BE49-F238E27FC236}">
                  <a16:creationId xmlns:a16="http://schemas.microsoft.com/office/drawing/2014/main" id="{2566B925-D716-BD40-9E5A-881A4532C53D}"/>
                </a:ext>
              </a:extLst>
            </p:cNvPr>
            <p:cNvSpPr/>
            <p:nvPr/>
          </p:nvSpPr>
          <p:spPr>
            <a:xfrm rot="1469959">
              <a:off x="3895003" y="2511474"/>
              <a:ext cx="216024" cy="64832"/>
            </a:xfrm>
            <a:prstGeom prst="homePlat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1" name="Pentagon 230">
              <a:extLst>
                <a:ext uri="{FF2B5EF4-FFF2-40B4-BE49-F238E27FC236}">
                  <a16:creationId xmlns:a16="http://schemas.microsoft.com/office/drawing/2014/main" id="{998D141D-4CBB-754B-9544-94251016B88D}"/>
                </a:ext>
              </a:extLst>
            </p:cNvPr>
            <p:cNvSpPr/>
            <p:nvPr/>
          </p:nvSpPr>
          <p:spPr>
            <a:xfrm rot="1795818">
              <a:off x="7019977" y="4265280"/>
              <a:ext cx="216024" cy="64832"/>
            </a:xfrm>
            <a:prstGeom prst="homePlat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2" name="Straight Connector 231">
              <a:extLst>
                <a:ext uri="{FF2B5EF4-FFF2-40B4-BE49-F238E27FC236}">
                  <a16:creationId xmlns:a16="http://schemas.microsoft.com/office/drawing/2014/main" id="{2F7366E9-F16A-7B40-B981-FFC43D2BC269}"/>
                </a:ext>
              </a:extLst>
            </p:cNvPr>
            <p:cNvCxnSpPr>
              <a:cxnSpLocks/>
            </p:cNvCxnSpPr>
            <p:nvPr/>
          </p:nvCxnSpPr>
          <p:spPr>
            <a:xfrm>
              <a:off x="1992626" y="5348115"/>
              <a:ext cx="181990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Straight Connector 232">
              <a:extLst>
                <a:ext uri="{FF2B5EF4-FFF2-40B4-BE49-F238E27FC236}">
                  <a16:creationId xmlns:a16="http://schemas.microsoft.com/office/drawing/2014/main" id="{E1C4DFC7-A8C8-3546-88DA-772AF7DDC68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413450" y="5348115"/>
              <a:ext cx="399081" cy="116556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>
              <a:extLst>
                <a:ext uri="{FF2B5EF4-FFF2-40B4-BE49-F238E27FC236}">
                  <a16:creationId xmlns:a16="http://schemas.microsoft.com/office/drawing/2014/main" id="{2057DAD2-F2C7-FF41-96AF-9DB55558281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17307" y="5348115"/>
              <a:ext cx="232724" cy="116556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5" name="Up Arrow 234">
              <a:extLst>
                <a:ext uri="{FF2B5EF4-FFF2-40B4-BE49-F238E27FC236}">
                  <a16:creationId xmlns:a16="http://schemas.microsoft.com/office/drawing/2014/main" id="{97F04AB0-9A06-2648-AC1E-F6753204B790}"/>
                </a:ext>
              </a:extLst>
            </p:cNvPr>
            <p:cNvSpPr/>
            <p:nvPr/>
          </p:nvSpPr>
          <p:spPr>
            <a:xfrm>
              <a:off x="2797740" y="5536185"/>
              <a:ext cx="271044" cy="713616"/>
            </a:xfrm>
            <a:prstGeom prst="up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6" name="TextBox 235">
              <a:extLst>
                <a:ext uri="{FF2B5EF4-FFF2-40B4-BE49-F238E27FC236}">
                  <a16:creationId xmlns:a16="http://schemas.microsoft.com/office/drawing/2014/main" id="{CD4F9C88-B482-C348-BC44-3D499B60FB99}"/>
                </a:ext>
              </a:extLst>
            </p:cNvPr>
            <p:cNvSpPr txBox="1"/>
            <p:nvPr/>
          </p:nvSpPr>
          <p:spPr>
            <a:xfrm>
              <a:off x="1818293" y="4808594"/>
              <a:ext cx="2295406" cy="672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 </a:t>
              </a:r>
              <a:r>
                <a:rPr lang="en-US" sz="1000" dirty="0"/>
                <a:t>x x x x x x x x x x </a:t>
              </a:r>
            </a:p>
          </p:txBody>
        </p:sp>
        <p:sp>
          <p:nvSpPr>
            <p:cNvPr id="237" name="Rounded Rectangle 236">
              <a:extLst>
                <a:ext uri="{FF2B5EF4-FFF2-40B4-BE49-F238E27FC236}">
                  <a16:creationId xmlns:a16="http://schemas.microsoft.com/office/drawing/2014/main" id="{BFD17D6E-F0AF-EE4D-9740-DCAA47D3A17B}"/>
                </a:ext>
              </a:extLst>
            </p:cNvPr>
            <p:cNvSpPr/>
            <p:nvPr/>
          </p:nvSpPr>
          <p:spPr>
            <a:xfrm flipH="1">
              <a:off x="2793078" y="92607"/>
              <a:ext cx="50729" cy="178725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8" name="Oval 237">
              <a:extLst>
                <a:ext uri="{FF2B5EF4-FFF2-40B4-BE49-F238E27FC236}">
                  <a16:creationId xmlns:a16="http://schemas.microsoft.com/office/drawing/2014/main" id="{2C4F2421-D984-DC41-BCA4-2211644F11E1}"/>
                </a:ext>
              </a:extLst>
            </p:cNvPr>
            <p:cNvSpPr/>
            <p:nvPr/>
          </p:nvSpPr>
          <p:spPr>
            <a:xfrm>
              <a:off x="2782438" y="1740678"/>
              <a:ext cx="72008" cy="216024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9" name="Straight Connector 238">
              <a:extLst>
                <a:ext uri="{FF2B5EF4-FFF2-40B4-BE49-F238E27FC236}">
                  <a16:creationId xmlns:a16="http://schemas.microsoft.com/office/drawing/2014/main" id="{52D0A191-63BB-4646-8C3A-5E75D3E70491}"/>
                </a:ext>
              </a:extLst>
            </p:cNvPr>
            <p:cNvCxnSpPr>
              <a:cxnSpLocks/>
            </p:cNvCxnSpPr>
            <p:nvPr/>
          </p:nvCxnSpPr>
          <p:spPr>
            <a:xfrm>
              <a:off x="2792985" y="404664"/>
              <a:ext cx="93" cy="1336014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0" name="Teardrop 239">
              <a:extLst>
                <a:ext uri="{FF2B5EF4-FFF2-40B4-BE49-F238E27FC236}">
                  <a16:creationId xmlns:a16="http://schemas.microsoft.com/office/drawing/2014/main" id="{2DD05555-5C4F-544C-88F4-802F1B6B0CB2}"/>
                </a:ext>
              </a:extLst>
            </p:cNvPr>
            <p:cNvSpPr/>
            <p:nvPr/>
          </p:nvSpPr>
          <p:spPr>
            <a:xfrm rot="19791977">
              <a:off x="7354093" y="4772613"/>
              <a:ext cx="140379" cy="220206"/>
            </a:xfrm>
            <a:prstGeom prst="teardrop">
              <a:avLst/>
            </a:prstGeom>
            <a:solidFill>
              <a:srgbClr val="5BC2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1" name="TextBox 240">
              <a:extLst>
                <a:ext uri="{FF2B5EF4-FFF2-40B4-BE49-F238E27FC236}">
                  <a16:creationId xmlns:a16="http://schemas.microsoft.com/office/drawing/2014/main" id="{F24F2662-A95D-8043-BC21-EF4AE7DB09AA}"/>
                </a:ext>
              </a:extLst>
            </p:cNvPr>
            <p:cNvSpPr txBox="1"/>
            <p:nvPr/>
          </p:nvSpPr>
          <p:spPr>
            <a:xfrm>
              <a:off x="2529869" y="6205766"/>
              <a:ext cx="929681" cy="4480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HEAT</a:t>
              </a:r>
            </a:p>
          </p:txBody>
        </p:sp>
        <p:cxnSp>
          <p:nvCxnSpPr>
            <p:cNvPr id="242" name="Straight Arrow Connector 241">
              <a:extLst>
                <a:ext uri="{FF2B5EF4-FFF2-40B4-BE49-F238E27FC236}">
                  <a16:creationId xmlns:a16="http://schemas.microsoft.com/office/drawing/2014/main" id="{F999F7DA-7F3A-1641-B5A0-0E6D0A9CB195}"/>
                </a:ext>
              </a:extLst>
            </p:cNvPr>
            <p:cNvCxnSpPr>
              <a:stCxn id="214" idx="3"/>
            </p:cNvCxnSpPr>
            <p:nvPr/>
          </p:nvCxnSpPr>
          <p:spPr>
            <a:xfrm flipV="1">
              <a:off x="4926267" y="2003417"/>
              <a:ext cx="221797" cy="33298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Arrow Connector 242">
              <a:extLst>
                <a:ext uri="{FF2B5EF4-FFF2-40B4-BE49-F238E27FC236}">
                  <a16:creationId xmlns:a16="http://schemas.microsoft.com/office/drawing/2014/main" id="{887E0B36-B7FF-E04D-ABE4-ABB168C52F0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84168" y="4608185"/>
              <a:ext cx="221797" cy="33298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889F8400-DCD0-E34D-8980-075425CC53C2}"/>
              </a:ext>
            </a:extLst>
          </p:cNvPr>
          <p:cNvCxnSpPr>
            <a:cxnSpLocks/>
          </p:cNvCxnSpPr>
          <p:nvPr/>
        </p:nvCxnSpPr>
        <p:spPr>
          <a:xfrm>
            <a:off x="2139874" y="1748234"/>
            <a:ext cx="1063974" cy="160875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265474E-3007-FC42-B359-7C59685E2BEB}"/>
              </a:ext>
            </a:extLst>
          </p:cNvPr>
          <p:cNvCxnSpPr>
            <a:cxnSpLocks/>
            <a:endCxn id="8" idx="4"/>
          </p:cNvCxnSpPr>
          <p:nvPr/>
        </p:nvCxnSpPr>
        <p:spPr>
          <a:xfrm flipV="1">
            <a:off x="3936699" y="2244751"/>
            <a:ext cx="3515621" cy="283775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019E93E-0D04-4749-ACC0-C1C2EA8398D2}"/>
              </a:ext>
            </a:extLst>
          </p:cNvPr>
          <p:cNvCxnSpPr>
            <a:cxnSpLocks/>
            <a:endCxn id="8" idx="1"/>
          </p:cNvCxnSpPr>
          <p:nvPr/>
        </p:nvCxnSpPr>
        <p:spPr>
          <a:xfrm flipV="1">
            <a:off x="3936699" y="462333"/>
            <a:ext cx="2751861" cy="2066193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97B01E82-7647-084E-86C4-22C883293174}"/>
              </a:ext>
            </a:extLst>
          </p:cNvPr>
          <p:cNvCxnSpPr>
            <a:cxnSpLocks/>
          </p:cNvCxnSpPr>
          <p:nvPr/>
        </p:nvCxnSpPr>
        <p:spPr>
          <a:xfrm>
            <a:off x="5690248" y="4332982"/>
            <a:ext cx="1762072" cy="428166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265DBF7E-1DC2-2A45-9A7B-FE8823EB8F2C}"/>
              </a:ext>
            </a:extLst>
          </p:cNvPr>
          <p:cNvCxnSpPr>
            <a:cxnSpLocks/>
          </p:cNvCxnSpPr>
          <p:nvPr/>
        </p:nvCxnSpPr>
        <p:spPr>
          <a:xfrm>
            <a:off x="5690248" y="4347964"/>
            <a:ext cx="433947" cy="1883573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0404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6E1F683-68D5-454F-87A4-140C1E5E1DD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hot water is used instead of cold water in the condenser?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the mixture is not heated and stays at room temperature?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</a:t>
            </a:r>
            <a:r>
              <a:rPr lang="en-US" dirty="0" smtClean="0"/>
              <a:t>he cooling water enters </a:t>
            </a:r>
            <a:r>
              <a:rPr lang="en-US" dirty="0"/>
              <a:t>the condenser at the top and leaves through the bottom?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ethanol </a:t>
            </a:r>
            <a:r>
              <a:rPr lang="en-US" dirty="0" smtClean="0"/>
              <a:t>(boiling point 78</a:t>
            </a:r>
            <a:r>
              <a:rPr lang="en-US" baseline="30000" dirty="0" smtClean="0"/>
              <a:t>o</a:t>
            </a:r>
            <a:r>
              <a:rPr lang="en-US" dirty="0" smtClean="0"/>
              <a:t>C</a:t>
            </a:r>
            <a:r>
              <a:rPr lang="en-US" dirty="0"/>
              <a:t>) is also added to the mixture at the start?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237CAE-4B23-B14A-8B3E-F766A01D2C5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What would happen if: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0A08D6-F50B-8F4F-98FF-8DF62AF9DE4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AEDECFF-94ED-094F-803D-51BF9751831F}"/>
              </a:ext>
            </a:extLst>
          </p:cNvPr>
          <p:cNvSpPr txBox="1"/>
          <p:nvPr/>
        </p:nvSpPr>
        <p:spPr>
          <a:xfrm>
            <a:off x="1187624" y="5877272"/>
            <a:ext cx="6480720" cy="86177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rgbClr val="505759"/>
                </a:solidFill>
              </a:rPr>
              <a:t>If finished, create your own ‘what if’ questions and write the expected answers.</a:t>
            </a:r>
          </a:p>
        </p:txBody>
      </p:sp>
    </p:spTree>
    <p:extLst>
      <p:ext uri="{BB962C8B-B14F-4D97-AF65-F5344CB8AC3E}">
        <p14:creationId xmlns:p14="http://schemas.microsoft.com/office/powerpoint/2010/main" val="11075522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Template xmlns="27d643f5-4560-4eff-9f48-d0fe6b2bec2d">Powerpoint presentations</Templa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788752EB44974D994EBA0BE182464D" ma:contentTypeVersion="1" ma:contentTypeDescription="Create a new document." ma:contentTypeScope="" ma:versionID="99bbc2474cb3204ca9fbdd512615df56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3e4c637131ef89c7ae71a83de9afa52f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3C7694F2-FF23-435B-8625-E3AA1329EFD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8765011-A555-4DFA-AE85-6BF42B9B2042}">
  <ds:schemaRefs>
    <ds:schemaRef ds:uri="http://purl.org/dc/elements/1.1/"/>
    <ds:schemaRef ds:uri="http://schemas.microsoft.com/office/2006/metadata/properties"/>
    <ds:schemaRef ds:uri="http://purl.org/dc/terms/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27d643f5-4560-4eff-9f48-d0fe6b2bec2d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901C59EF-3F1E-4B98-B66A-52D1186E08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1194</TotalTime>
  <Words>473</Words>
  <Application>Microsoft Office PowerPoint</Application>
  <PresentationFormat>On-screen Show (4:3)</PresentationFormat>
  <Paragraphs>63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Particle model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Royal Society of Chemistry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 template 4 3_purple</dc:title>
  <dc:creator>Matt Baldwin</dc:creator>
  <cp:lastModifiedBy>Lisa Clatworthy</cp:lastModifiedBy>
  <cp:revision>119</cp:revision>
  <cp:lastPrinted>2018-10-29T11:13:49Z</cp:lastPrinted>
  <dcterms:created xsi:type="dcterms:W3CDTF">2013-06-04T12:27:23Z</dcterms:created>
  <dcterms:modified xsi:type="dcterms:W3CDTF">2018-12-20T15:50:15Z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0x010100C1788752EB44974D994EBA0BE182464D</vt:lpwstr>
  </property>
</Properties>
</file>