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6" r:id="rId5"/>
    <p:sldId id="267"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462" autoAdjust="0"/>
  </p:normalViewPr>
  <p:slideViewPr>
    <p:cSldViewPr>
      <p:cViewPr varScale="1">
        <p:scale>
          <a:sx n="62" d="100"/>
          <a:sy n="62" d="100"/>
        </p:scale>
        <p:origin x="254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30/10/2018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which can be used to engage pupils.</a:t>
            </a:r>
          </a:p>
          <a:p>
            <a:r>
              <a:rPr lang="en-US" sz="800" dirty="0" smtClean="0">
                <a:solidFill>
                  <a:schemeClr val="bg1"/>
                </a:solidFill>
              </a:rPr>
              <a:t>Image reprinted by permission from </a:t>
            </a:r>
            <a:r>
              <a:rPr lang="en-US" sz="800" i="1" dirty="0" smtClean="0">
                <a:solidFill>
                  <a:schemeClr val="bg1"/>
                </a:solidFill>
              </a:rPr>
              <a:t>Nature Chemistry</a:t>
            </a:r>
            <a:r>
              <a:rPr lang="en-US" sz="800" dirty="0" smtClean="0">
                <a:solidFill>
                  <a:schemeClr val="bg1"/>
                </a:solidFill>
              </a:rPr>
              <a:t>, </a:t>
            </a:r>
            <a:r>
              <a:rPr lang="en-US" sz="800" dirty="0" err="1" smtClean="0">
                <a:solidFill>
                  <a:schemeClr val="bg1"/>
                </a:solidFill>
              </a:rPr>
              <a:t>Stereoselective</a:t>
            </a:r>
            <a:r>
              <a:rPr lang="en-US" sz="800" dirty="0" smtClean="0">
                <a:solidFill>
                  <a:schemeClr val="bg1"/>
                </a:solidFill>
              </a:rPr>
              <a:t> synthesis of a composite knot with nine crossings, David A. Leigh </a:t>
            </a:r>
            <a:r>
              <a:rPr lang="en-US" sz="800" i="1" dirty="0" smtClean="0">
                <a:solidFill>
                  <a:schemeClr val="bg1"/>
                </a:solidFill>
              </a:rPr>
              <a:t>et al</a:t>
            </a:r>
            <a:r>
              <a:rPr lang="en-US" sz="800" dirty="0" smtClean="0">
                <a:solidFill>
                  <a:schemeClr val="bg1"/>
                </a:solidFill>
              </a:rPr>
              <a:t>, 2018</a:t>
            </a:r>
            <a:endParaRPr lang="en-GB" sz="800" dirty="0" smtClean="0">
              <a:solidFill>
                <a:schemeClr val="bg1"/>
              </a:solidFill>
            </a:endParaRPr>
          </a:p>
          <a:p>
            <a:endParaRPr lang="en-US" sz="800" b="1" dirty="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3370387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which can be used to engage pupils.</a:t>
            </a:r>
          </a:p>
          <a:p>
            <a:r>
              <a:rPr lang="en-GB" sz="1200" baseline="0" dirty="0" smtClean="0">
                <a:solidFill>
                  <a:schemeClr val="tx1"/>
                </a:solidFill>
              </a:rPr>
              <a:t>Image r</a:t>
            </a:r>
            <a:r>
              <a:rPr lang="en-US" sz="700" dirty="0" err="1" smtClean="0">
                <a:solidFill>
                  <a:schemeClr val="bg1"/>
                </a:solidFill>
              </a:rPr>
              <a:t>eprinted</a:t>
            </a:r>
            <a:r>
              <a:rPr lang="en-US" sz="700" dirty="0" smtClean="0">
                <a:solidFill>
                  <a:schemeClr val="bg1"/>
                </a:solidFill>
              </a:rPr>
              <a:t> by permission from </a:t>
            </a:r>
            <a:r>
              <a:rPr lang="en-US" sz="700" i="1" dirty="0" smtClean="0">
                <a:solidFill>
                  <a:schemeClr val="bg1"/>
                </a:solidFill>
              </a:rPr>
              <a:t>Nature Chemistry</a:t>
            </a:r>
            <a:r>
              <a:rPr lang="en-US" sz="700" dirty="0" smtClean="0">
                <a:solidFill>
                  <a:schemeClr val="bg1"/>
                </a:solidFill>
              </a:rPr>
              <a:t>, </a:t>
            </a:r>
            <a:r>
              <a:rPr lang="en-US" sz="700" dirty="0" err="1" smtClean="0">
                <a:solidFill>
                  <a:schemeClr val="bg1"/>
                </a:solidFill>
              </a:rPr>
              <a:t>Stereoselective</a:t>
            </a:r>
            <a:r>
              <a:rPr lang="en-US" sz="700" dirty="0" smtClean="0">
                <a:solidFill>
                  <a:schemeClr val="bg1"/>
                </a:solidFill>
              </a:rPr>
              <a:t> synthesis of a composite knot with nine crossings, David A. Leigh </a:t>
            </a:r>
            <a:r>
              <a:rPr lang="en-US" sz="700" i="1" dirty="0" smtClean="0">
                <a:solidFill>
                  <a:schemeClr val="bg1"/>
                </a:solidFill>
              </a:rPr>
              <a:t>et al</a:t>
            </a:r>
            <a:r>
              <a:rPr lang="en-US" sz="700" dirty="0" smtClean="0">
                <a:solidFill>
                  <a:schemeClr val="bg1"/>
                </a:solidFill>
              </a:rPr>
              <a:t>, 2018</a:t>
            </a:r>
            <a:endParaRPr lang="en-GB" sz="700" dirty="0" smtClean="0">
              <a:solidFill>
                <a:schemeClr val="bg1"/>
              </a:solidFill>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This is an opportunity to make a link between chemistry and biology. Carbohydrates such as starch, glycogen and cellulose are made up mostly of glucose molecules linked together and glucose is made of six carbons arranged in a ring with oxygen and hydrogen. Proteins are made of amino acids linked by covalent bonds and contain carbon, hydrogen and oxygen as well as nitrogen and often </a:t>
            </a:r>
            <a:r>
              <a:rPr lang="en-GB" sz="800" baseline="0" dirty="0" err="1" smtClean="0"/>
              <a:t>sulfur</a:t>
            </a:r>
            <a:r>
              <a:rPr lang="en-GB" sz="800" baseline="0" dirty="0" smtClean="0"/>
              <a: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Diamond, graphite, graphene and fullerenes are giant covalent structures that only involve carbon.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Carbon-carbon bonds are covalent as it’s a bond between two non-metals.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This last question is aimed at 16-18 year olds. Enantiomers are also known as optical isomers and these are isomers that contain the same atoms but they exist in two forms which are non-superimposable mirror images of each other. This is particularly important in biology because two enantiomers may have very different properties because they interact differently with biological molecules, </a:t>
            </a:r>
            <a:r>
              <a:rPr lang="en-GB" sz="800" baseline="0" dirty="0" err="1" smtClean="0"/>
              <a:t>eg</a:t>
            </a:r>
            <a:r>
              <a:rPr lang="en-GB" sz="800" baseline="0" dirty="0" smtClean="0"/>
              <a:t> one enantiomer of the amino acid asparagine tastes </a:t>
            </a:r>
            <a:r>
              <a:rPr lang="en-GB" sz="800" baseline="0" smtClean="0"/>
              <a:t>bitter </a:t>
            </a:r>
            <a:r>
              <a:rPr lang="en-GB" sz="800" baseline="0" smtClean="0"/>
              <a:t>while </a:t>
            </a:r>
            <a:r>
              <a:rPr lang="en-GB" sz="800" baseline="0" dirty="0" smtClean="0"/>
              <a:t>the other tastes sweet. Only certain enantiomers are found in nature. In the lab, a chemical synthesis will often produce a mixture of enantiomers so finding a catalyst to synthesise just the desired enantiomer will be very useful.</a:t>
            </a:r>
            <a:endParaRPr lang="en-GB"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8164749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79712" y="165449"/>
            <a:ext cx="5760640" cy="369332"/>
          </a:xfrm>
          <a:prstGeom prst="rect">
            <a:avLst/>
          </a:prstGeom>
          <a:noFill/>
        </p:spPr>
        <p:txBody>
          <a:bodyPr wrap="square" rtlCol="0">
            <a:spAutoFit/>
          </a:bodyPr>
          <a:lstStyle/>
          <a:p>
            <a:r>
              <a:rPr lang="en-US" b="1" dirty="0" smtClean="0">
                <a:solidFill>
                  <a:schemeClr val="bg1"/>
                </a:solidFill>
              </a:rPr>
              <a:t>Chemists weave granny and triple trefoil knots</a:t>
            </a:r>
            <a:endParaRPr lang="en-US" b="1" dirty="0">
              <a:solidFill>
                <a:schemeClr val="bg1"/>
              </a:solidFill>
            </a:endParaRPr>
          </a:p>
        </p:txBody>
      </p:sp>
      <p:sp>
        <p:nvSpPr>
          <p:cNvPr id="9" name="TextBox 8"/>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rsc.li/2CN8wNM</a:t>
            </a:r>
          </a:p>
        </p:txBody>
      </p:sp>
      <p:sp>
        <p:nvSpPr>
          <p:cNvPr id="20" name="TextBox 19"/>
          <p:cNvSpPr txBox="1"/>
          <p:nvPr/>
        </p:nvSpPr>
        <p:spPr>
          <a:xfrm>
            <a:off x="251520" y="767624"/>
            <a:ext cx="6912768" cy="3493264"/>
          </a:xfrm>
          <a:prstGeom prst="rect">
            <a:avLst/>
          </a:prstGeom>
          <a:noFill/>
        </p:spPr>
        <p:txBody>
          <a:bodyPr wrap="square" rtlCol="0">
            <a:spAutoFit/>
          </a:bodyPr>
          <a:lstStyle/>
          <a:p>
            <a:pPr>
              <a:spcAft>
                <a:spcPts val="600"/>
              </a:spcAft>
            </a:pPr>
            <a:r>
              <a:rPr lang="en-GB" dirty="0">
                <a:solidFill>
                  <a:schemeClr val="bg1"/>
                </a:solidFill>
              </a:rPr>
              <a:t>Chemists use chemical reactions to synthesise new molecules for many different purposes. </a:t>
            </a:r>
            <a:r>
              <a:rPr lang="en-GB" dirty="0" smtClean="0">
                <a:solidFill>
                  <a:schemeClr val="bg1"/>
                </a:solidFill>
              </a:rPr>
              <a:t>This </a:t>
            </a:r>
            <a:r>
              <a:rPr lang="en-GB" dirty="0">
                <a:solidFill>
                  <a:schemeClr val="bg1"/>
                </a:solidFill>
              </a:rPr>
              <a:t>synthetic chemistry is a very creative and challenging process – finding exactly the right conditions to make </a:t>
            </a:r>
            <a:r>
              <a:rPr lang="en-GB" dirty="0" smtClean="0">
                <a:solidFill>
                  <a:schemeClr val="bg1"/>
                </a:solidFill>
              </a:rPr>
              <a:t>molecules </a:t>
            </a:r>
            <a:r>
              <a:rPr lang="en-GB" dirty="0">
                <a:solidFill>
                  <a:schemeClr val="bg1"/>
                </a:solidFill>
              </a:rPr>
              <a:t>with the desired </a:t>
            </a:r>
            <a:r>
              <a:rPr lang="en-GB" dirty="0" smtClean="0">
                <a:solidFill>
                  <a:schemeClr val="bg1"/>
                </a:solidFill>
              </a:rPr>
              <a:t>shape is </a:t>
            </a:r>
            <a:r>
              <a:rPr lang="en-GB" dirty="0">
                <a:solidFill>
                  <a:schemeClr val="bg1"/>
                </a:solidFill>
              </a:rPr>
              <a:t>a demanding but rewarding task. </a:t>
            </a:r>
            <a:endParaRPr lang="en-GB" dirty="0" smtClean="0">
              <a:solidFill>
                <a:schemeClr val="bg1"/>
              </a:solidFill>
            </a:endParaRPr>
          </a:p>
          <a:p>
            <a:pPr>
              <a:spcAft>
                <a:spcPts val="600"/>
              </a:spcAft>
            </a:pPr>
            <a:r>
              <a:rPr lang="en-GB" dirty="0" smtClean="0">
                <a:solidFill>
                  <a:schemeClr val="bg1"/>
                </a:solidFill>
              </a:rPr>
              <a:t>The desired shape in this case is the triple trefoil which is three intertwined loops of carbon backbone (as shown in the diagram). The three sections are formed around six iron atoms (pink circles in the diagram) which hold the carbon backbone in place </a:t>
            </a:r>
            <a:r>
              <a:rPr lang="en-GB" dirty="0" smtClean="0">
                <a:solidFill>
                  <a:schemeClr val="bg1"/>
                </a:solidFill>
              </a:rPr>
              <a:t>while </a:t>
            </a:r>
            <a:br>
              <a:rPr lang="en-GB" dirty="0" smtClean="0">
                <a:solidFill>
                  <a:schemeClr val="bg1"/>
                </a:solidFill>
              </a:rPr>
            </a:br>
            <a:r>
              <a:rPr lang="en-GB" dirty="0" smtClean="0">
                <a:solidFill>
                  <a:schemeClr val="bg1"/>
                </a:solidFill>
              </a:rPr>
              <a:t>the </a:t>
            </a:r>
            <a:r>
              <a:rPr lang="en-GB" dirty="0" smtClean="0">
                <a:solidFill>
                  <a:schemeClr val="bg1"/>
                </a:solidFill>
              </a:rPr>
              <a:t>linking reactions occur. The iron atoms are then removed to form the finished product which could have a practical application as a catalyst.</a:t>
            </a:r>
          </a:p>
        </p:txBody>
      </p:sp>
      <p:sp>
        <p:nvSpPr>
          <p:cNvPr id="7" name="TextBox 6"/>
          <p:cNvSpPr txBox="1"/>
          <p:nvPr/>
        </p:nvSpPr>
        <p:spPr>
          <a:xfrm>
            <a:off x="8806055" y="1"/>
            <a:ext cx="369332" cy="4149080"/>
          </a:xfrm>
          <a:prstGeom prst="rect">
            <a:avLst/>
          </a:prstGeom>
          <a:noFill/>
        </p:spPr>
        <p:txBody>
          <a:bodyPr vert="vert270" wrap="square" rtlCol="0">
            <a:spAutoFit/>
          </a:bodyPr>
          <a:lstStyle/>
          <a:p>
            <a:r>
              <a:rPr lang="en-US" sz="600" dirty="0">
                <a:solidFill>
                  <a:schemeClr val="bg1"/>
                </a:solidFill>
              </a:rPr>
              <a:t>Reprinted by permission from </a:t>
            </a:r>
            <a:r>
              <a:rPr lang="en-US" sz="600" i="1" dirty="0">
                <a:solidFill>
                  <a:schemeClr val="bg1"/>
                </a:solidFill>
              </a:rPr>
              <a:t>Nature Chemistry</a:t>
            </a:r>
            <a:r>
              <a:rPr lang="en-US" sz="600" dirty="0">
                <a:solidFill>
                  <a:schemeClr val="bg1"/>
                </a:solidFill>
              </a:rPr>
              <a:t>, </a:t>
            </a:r>
            <a:r>
              <a:rPr lang="en-US" sz="600" dirty="0" err="1">
                <a:solidFill>
                  <a:schemeClr val="bg1"/>
                </a:solidFill>
              </a:rPr>
              <a:t>Stereoselective</a:t>
            </a:r>
            <a:r>
              <a:rPr lang="en-US" sz="600" dirty="0">
                <a:solidFill>
                  <a:schemeClr val="bg1"/>
                </a:solidFill>
              </a:rPr>
              <a:t> synthesis of a composite knot with nine crossings, David A. Leigh </a:t>
            </a:r>
            <a:r>
              <a:rPr lang="en-US" sz="600" i="1" dirty="0">
                <a:solidFill>
                  <a:schemeClr val="bg1"/>
                </a:solidFill>
              </a:rPr>
              <a:t>et al</a:t>
            </a:r>
            <a:r>
              <a:rPr lang="en-US" sz="600" dirty="0">
                <a:solidFill>
                  <a:schemeClr val="bg1"/>
                </a:solidFill>
              </a:rPr>
              <a:t>, 2018</a:t>
            </a:r>
            <a:endParaRPr lang="en-GB" sz="600"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0830" y="534781"/>
            <a:ext cx="1851161" cy="178206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60831" y="2397712"/>
            <a:ext cx="1809376" cy="1664165"/>
          </a:xfrm>
          <a:prstGeom prst="rect">
            <a:avLst/>
          </a:prstGeom>
        </p:spPr>
      </p:pic>
    </p:spTree>
    <p:extLst>
      <p:ext uri="{BB962C8B-B14F-4D97-AF65-F5344CB8AC3E}">
        <p14:creationId xmlns:p14="http://schemas.microsoft.com/office/powerpoint/2010/main" val="747188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79712" y="165449"/>
            <a:ext cx="5760640" cy="369332"/>
          </a:xfrm>
          <a:prstGeom prst="rect">
            <a:avLst/>
          </a:prstGeom>
          <a:noFill/>
        </p:spPr>
        <p:txBody>
          <a:bodyPr wrap="square" rtlCol="0">
            <a:spAutoFit/>
          </a:bodyPr>
          <a:lstStyle/>
          <a:p>
            <a:r>
              <a:rPr lang="en-US" b="1" dirty="0" smtClean="0">
                <a:solidFill>
                  <a:schemeClr val="bg1"/>
                </a:solidFill>
              </a:rPr>
              <a:t>Chemists weave granny and triple trefoil knots</a:t>
            </a:r>
            <a:endParaRPr lang="en-US" b="1" dirty="0">
              <a:solidFill>
                <a:schemeClr val="bg1"/>
              </a:solidFill>
            </a:endParaRPr>
          </a:p>
        </p:txBody>
      </p:sp>
      <p:sp>
        <p:nvSpPr>
          <p:cNvPr id="9" name="TextBox 8"/>
          <p:cNvSpPr txBox="1"/>
          <p:nvPr/>
        </p:nvSpPr>
        <p:spPr>
          <a:xfrm>
            <a:off x="2968625" y="534781"/>
            <a:ext cx="2827511"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 rsc.li/2CN8wNM</a:t>
            </a:r>
            <a:endParaRPr lang="en-GB" sz="1200" i="1" dirty="0">
              <a:solidFill>
                <a:schemeClr val="bg1"/>
              </a:solidFill>
            </a:endParaRPr>
          </a:p>
        </p:txBody>
      </p:sp>
      <p:sp>
        <p:nvSpPr>
          <p:cNvPr id="20" name="TextBox 19"/>
          <p:cNvSpPr txBox="1"/>
          <p:nvPr/>
        </p:nvSpPr>
        <p:spPr>
          <a:xfrm>
            <a:off x="251520" y="767624"/>
            <a:ext cx="6912768" cy="3493264"/>
          </a:xfrm>
          <a:prstGeom prst="rect">
            <a:avLst/>
          </a:prstGeom>
          <a:noFill/>
        </p:spPr>
        <p:txBody>
          <a:bodyPr wrap="square" rtlCol="0">
            <a:spAutoFit/>
          </a:bodyPr>
          <a:lstStyle/>
          <a:p>
            <a:pPr>
              <a:spcAft>
                <a:spcPts val="600"/>
              </a:spcAft>
            </a:pPr>
            <a:r>
              <a:rPr lang="en-GB" dirty="0">
                <a:solidFill>
                  <a:schemeClr val="bg1"/>
                </a:solidFill>
              </a:rPr>
              <a:t>Chemists use chemical reactions to synthesise new molecules for many different purposes. </a:t>
            </a:r>
            <a:r>
              <a:rPr lang="en-GB" dirty="0" smtClean="0">
                <a:solidFill>
                  <a:schemeClr val="bg1"/>
                </a:solidFill>
              </a:rPr>
              <a:t>This </a:t>
            </a:r>
            <a:r>
              <a:rPr lang="en-GB" dirty="0">
                <a:solidFill>
                  <a:schemeClr val="bg1"/>
                </a:solidFill>
              </a:rPr>
              <a:t>synthetic chemistry is a very creative and challenging process – finding exactly the right conditions to make </a:t>
            </a:r>
            <a:r>
              <a:rPr lang="en-GB" dirty="0" smtClean="0">
                <a:solidFill>
                  <a:schemeClr val="bg1"/>
                </a:solidFill>
              </a:rPr>
              <a:t>molecules </a:t>
            </a:r>
            <a:r>
              <a:rPr lang="en-GB" dirty="0">
                <a:solidFill>
                  <a:schemeClr val="bg1"/>
                </a:solidFill>
              </a:rPr>
              <a:t>with the desired </a:t>
            </a:r>
            <a:r>
              <a:rPr lang="en-GB" dirty="0" smtClean="0">
                <a:solidFill>
                  <a:schemeClr val="bg1"/>
                </a:solidFill>
              </a:rPr>
              <a:t>shape is </a:t>
            </a:r>
            <a:r>
              <a:rPr lang="en-GB" dirty="0">
                <a:solidFill>
                  <a:schemeClr val="bg1"/>
                </a:solidFill>
              </a:rPr>
              <a:t>a demanding but rewarding task. </a:t>
            </a:r>
            <a:endParaRPr lang="en-GB" dirty="0" smtClean="0">
              <a:solidFill>
                <a:schemeClr val="bg1"/>
              </a:solidFill>
            </a:endParaRPr>
          </a:p>
          <a:p>
            <a:pPr>
              <a:spcAft>
                <a:spcPts val="600"/>
              </a:spcAft>
            </a:pPr>
            <a:r>
              <a:rPr lang="en-GB" dirty="0" smtClean="0">
                <a:solidFill>
                  <a:schemeClr val="bg1"/>
                </a:solidFill>
              </a:rPr>
              <a:t>The desired shape in this case is the triple trefoil which is three intertwined loops of carbon backbone (as shown in the diagram). The three sections are formed around six iron atoms (pink circles in the diagram) which hold the carbon backbone in place </a:t>
            </a:r>
            <a:r>
              <a:rPr lang="en-GB" dirty="0" smtClean="0">
                <a:solidFill>
                  <a:schemeClr val="bg1"/>
                </a:solidFill>
              </a:rPr>
              <a:t>while </a:t>
            </a:r>
            <a:br>
              <a:rPr lang="en-GB" dirty="0" smtClean="0">
                <a:solidFill>
                  <a:schemeClr val="bg1"/>
                </a:solidFill>
              </a:rPr>
            </a:br>
            <a:r>
              <a:rPr lang="en-GB" dirty="0" smtClean="0">
                <a:solidFill>
                  <a:schemeClr val="bg1"/>
                </a:solidFill>
              </a:rPr>
              <a:t>the </a:t>
            </a:r>
            <a:r>
              <a:rPr lang="en-GB" dirty="0" smtClean="0">
                <a:solidFill>
                  <a:schemeClr val="bg1"/>
                </a:solidFill>
              </a:rPr>
              <a:t>linking reactions occur. The iron atoms are then removed to form the finished product which could have a practical application as a catalyst.</a:t>
            </a:r>
          </a:p>
        </p:txBody>
      </p:sp>
      <p:sp>
        <p:nvSpPr>
          <p:cNvPr id="4" name="TextBox 3"/>
          <p:cNvSpPr txBox="1"/>
          <p:nvPr/>
        </p:nvSpPr>
        <p:spPr>
          <a:xfrm>
            <a:off x="3635896" y="4272677"/>
            <a:ext cx="5533156" cy="2585323"/>
          </a:xfrm>
          <a:prstGeom prst="rect">
            <a:avLst/>
          </a:prstGeom>
          <a:noFill/>
        </p:spPr>
        <p:txBody>
          <a:bodyPr wrap="square" rtlCol="0">
            <a:spAutoFit/>
          </a:bodyPr>
          <a:lstStyle/>
          <a:p>
            <a:r>
              <a:rPr lang="en-GB" dirty="0" smtClean="0">
                <a:solidFill>
                  <a:schemeClr val="bg1"/>
                </a:solidFill>
              </a:rPr>
              <a:t>1. </a:t>
            </a:r>
            <a:r>
              <a:rPr lang="en-GB" dirty="0">
                <a:solidFill>
                  <a:schemeClr val="bg1"/>
                </a:solidFill>
              </a:rPr>
              <a:t>Many biological molecules are large structures made of carbon, hydrogen and oxygen. Name an example of a large biomolecule in the food you eat.</a:t>
            </a:r>
          </a:p>
          <a:p>
            <a:r>
              <a:rPr lang="en-GB" dirty="0">
                <a:solidFill>
                  <a:schemeClr val="bg1"/>
                </a:solidFill>
              </a:rPr>
              <a:t>2. Give some examples of giant covalent structures that involve only carbon-carbon bonds. </a:t>
            </a:r>
          </a:p>
          <a:p>
            <a:r>
              <a:rPr lang="en-GB" dirty="0">
                <a:solidFill>
                  <a:schemeClr val="bg1"/>
                </a:solidFill>
              </a:rPr>
              <a:t>3</a:t>
            </a:r>
            <a:r>
              <a:rPr lang="en-GB" dirty="0" smtClean="0">
                <a:solidFill>
                  <a:schemeClr val="bg1"/>
                </a:solidFill>
              </a:rPr>
              <a:t>. </a:t>
            </a:r>
            <a:r>
              <a:rPr lang="en-GB" dirty="0">
                <a:solidFill>
                  <a:schemeClr val="bg1"/>
                </a:solidFill>
              </a:rPr>
              <a:t>What type of bond is </a:t>
            </a:r>
            <a:r>
              <a:rPr lang="en-GB" dirty="0" smtClean="0">
                <a:solidFill>
                  <a:schemeClr val="bg1"/>
                </a:solidFill>
              </a:rPr>
              <a:t>a </a:t>
            </a:r>
            <a:r>
              <a:rPr lang="en-GB" dirty="0">
                <a:solidFill>
                  <a:schemeClr val="bg1"/>
                </a:solidFill>
              </a:rPr>
              <a:t>carbon-carbon </a:t>
            </a:r>
            <a:r>
              <a:rPr lang="en-GB" dirty="0" smtClean="0">
                <a:solidFill>
                  <a:schemeClr val="bg1"/>
                </a:solidFill>
              </a:rPr>
              <a:t>bond?</a:t>
            </a:r>
            <a:endParaRPr lang="en-GB" dirty="0">
              <a:solidFill>
                <a:schemeClr val="bg1"/>
              </a:solidFill>
            </a:endParaRPr>
          </a:p>
          <a:p>
            <a:r>
              <a:rPr lang="en-GB" dirty="0" smtClean="0">
                <a:solidFill>
                  <a:schemeClr val="bg1"/>
                </a:solidFill>
              </a:rPr>
              <a:t>4. The chemists found that a trefoil-shaped molecule catalyses enantioselective reactions. What are enantioselective reactions?</a:t>
            </a:r>
          </a:p>
        </p:txBody>
      </p:sp>
      <p:sp>
        <p:nvSpPr>
          <p:cNvPr id="11" name="TextBox 10"/>
          <p:cNvSpPr txBox="1"/>
          <p:nvPr/>
        </p:nvSpPr>
        <p:spPr>
          <a:xfrm>
            <a:off x="8806055" y="1"/>
            <a:ext cx="369332" cy="4149080"/>
          </a:xfrm>
          <a:prstGeom prst="rect">
            <a:avLst/>
          </a:prstGeom>
          <a:noFill/>
        </p:spPr>
        <p:txBody>
          <a:bodyPr vert="vert270" wrap="square" rtlCol="0">
            <a:spAutoFit/>
          </a:bodyPr>
          <a:lstStyle/>
          <a:p>
            <a:r>
              <a:rPr lang="en-US" sz="600" dirty="0">
                <a:solidFill>
                  <a:schemeClr val="bg1"/>
                </a:solidFill>
              </a:rPr>
              <a:t>Reprinted by permission from </a:t>
            </a:r>
            <a:r>
              <a:rPr lang="en-US" sz="600" i="1" dirty="0">
                <a:solidFill>
                  <a:schemeClr val="bg1"/>
                </a:solidFill>
              </a:rPr>
              <a:t>Nature Chemistry</a:t>
            </a:r>
            <a:r>
              <a:rPr lang="en-US" sz="600" dirty="0">
                <a:solidFill>
                  <a:schemeClr val="bg1"/>
                </a:solidFill>
              </a:rPr>
              <a:t>, </a:t>
            </a:r>
            <a:r>
              <a:rPr lang="en-US" sz="600" dirty="0" err="1">
                <a:solidFill>
                  <a:schemeClr val="bg1"/>
                </a:solidFill>
              </a:rPr>
              <a:t>Stereoselective</a:t>
            </a:r>
            <a:r>
              <a:rPr lang="en-US" sz="600" dirty="0">
                <a:solidFill>
                  <a:schemeClr val="bg1"/>
                </a:solidFill>
              </a:rPr>
              <a:t> synthesis of a composite knot with nine crossings, David A. Leigh </a:t>
            </a:r>
            <a:r>
              <a:rPr lang="en-US" sz="600" i="1" dirty="0">
                <a:solidFill>
                  <a:schemeClr val="bg1"/>
                </a:solidFill>
              </a:rPr>
              <a:t>et al</a:t>
            </a:r>
            <a:r>
              <a:rPr lang="en-US" sz="600" dirty="0">
                <a:solidFill>
                  <a:schemeClr val="bg1"/>
                </a:solidFill>
              </a:rPr>
              <a:t>, 2018</a:t>
            </a:r>
            <a:endParaRPr lang="en-GB" sz="600" dirty="0">
              <a:solidFill>
                <a:schemeClr val="bg1"/>
              </a:solidFill>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0830" y="534781"/>
            <a:ext cx="1851161" cy="1782061"/>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60831" y="2397712"/>
            <a:ext cx="1809376" cy="1664165"/>
          </a:xfrm>
          <a:prstGeom prst="rect">
            <a:avLst/>
          </a:prstGeom>
        </p:spPr>
      </p:pic>
    </p:spTree>
    <p:extLst>
      <p:ext uri="{BB962C8B-B14F-4D97-AF65-F5344CB8AC3E}">
        <p14:creationId xmlns:p14="http://schemas.microsoft.com/office/powerpoint/2010/main" val="609290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C8765011-A555-4DFA-AE85-6BF42B9B2042}">
  <ds:schemaRef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2042</TotalTime>
  <Words>665</Words>
  <Application>Microsoft Office PowerPoint</Application>
  <PresentationFormat>On-screen Show (4:3)</PresentationFormat>
  <Paragraphs>24</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Chemists weave granny and triple trefoil knots</dc:title>
  <dc:creator>Matt Baldwin</dc:creator>
  <dc:description>Chemists weave granny and triple trefoil knots
Reprinted by permission from Nature Chemistry, Stereoselective synthesis of a composite knot with nine crossings, David A. Leigh et al, 2018</dc:description>
  <cp:lastModifiedBy>Lisa Clatworthy</cp:lastModifiedBy>
  <cp:revision>200</cp:revision>
  <cp:lastPrinted>2018-02-09T13:22:46Z</cp:lastPrinted>
  <dcterms:created xsi:type="dcterms:W3CDTF">2013-06-04T12:27:23Z</dcterms:created>
  <dcterms:modified xsi:type="dcterms:W3CDTF">2018-10-30T15:40:25Z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