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0ED"/>
    <a:srgbClr val="CCE8F6"/>
    <a:srgbClr val="99CD00"/>
    <a:srgbClr val="A9B600"/>
    <a:srgbClr val="003F7B"/>
    <a:srgbClr val="E17000"/>
    <a:srgbClr val="FFDE5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6897" autoAdjust="0"/>
  </p:normalViewPr>
  <p:slideViewPr>
    <p:cSldViewPr>
      <p:cViewPr>
        <p:scale>
          <a:sx n="75" d="100"/>
          <a:sy n="75" d="100"/>
        </p:scale>
        <p:origin x="-2580" y="-564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4BD5-C4D6-4FCB-99FE-CC4C20B18C3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338138" y="2286000"/>
            <a:ext cx="84248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97D0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Weightlifting</a:t>
            </a:r>
            <a:endParaRPr kumimoji="0" lang="en-GB" sz="4800" b="0" i="0" u="none" strike="noStrike" kern="0" cap="none" spc="0" normalizeH="0" baseline="0" noProof="0" dirty="0">
              <a:ln>
                <a:noFill/>
              </a:ln>
              <a:solidFill>
                <a:srgbClr val="97D0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/>
          <a:p>
            <a:r>
              <a:rPr lang="en-GB" dirty="0" smtClean="0"/>
              <a:t>Chemistry of chalk and MgCO</a:t>
            </a:r>
            <a:r>
              <a:rPr lang="en-GB" baseline="-25000" dirty="0" smtClean="0"/>
              <a:t>3</a:t>
            </a:r>
            <a:r>
              <a:rPr lang="en-GB" dirty="0" smtClean="0"/>
              <a:t>, explored through the sport of weightlifting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7200" y="1539896"/>
            <a:ext cx="9186898" cy="4960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4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Magnesium carbonate, although used in sport, also has a range of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other uses which include being used in: flooring, fireproofing, fire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extinguishing, cosmetics, dusting powder, drying agents, and in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laxatives for loosening bowels.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643314"/>
            <a:ext cx="3544887" cy="2157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27749" y="937592"/>
            <a:ext cx="4171014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Manmade </a:t>
            </a: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4366" y="1468458"/>
            <a:ext cx="8229600" cy="4960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Magnesium carbonate, although occurring naturally as a mineral, is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produced through a variety of methods industrially.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One way it can be produced is by mixing solutions of magnesium with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carbonate ions under an atmosphere of carbon dioxide.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Another way it can be produced is by exposing a magnesium hydroxide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slurry to carbon dioxide under pressure.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27749" y="937592"/>
            <a:ext cx="4171014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Manmade </a:t>
            </a: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14383" y="1214422"/>
            <a:ext cx="8701087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Chalk is widely used in sport and in weightlifting it is used to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stop </a:t>
            </a:r>
            <a:r>
              <a:rPr lang="en-GB" dirty="0">
                <a:solidFill>
                  <a:schemeClr val="bg1"/>
                </a:solidFill>
              </a:rPr>
              <a:t>the </a:t>
            </a:r>
            <a:r>
              <a:rPr lang="en-GB" dirty="0" smtClean="0">
                <a:solidFill>
                  <a:schemeClr val="bg1"/>
                </a:solidFill>
              </a:rPr>
              <a:t>hands slipping</a:t>
            </a:r>
            <a:r>
              <a:rPr lang="en-GB" dirty="0">
                <a:solidFill>
                  <a:schemeClr val="bg1"/>
                </a:solidFill>
              </a:rPr>
              <a:t>. It helps to increase friction between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hands and the bar.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Chalk is formed in deep marine conditions when produced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naturally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Most </a:t>
            </a:r>
            <a:r>
              <a:rPr lang="en-GB" dirty="0">
                <a:solidFill>
                  <a:schemeClr val="bg1"/>
                </a:solidFill>
              </a:rPr>
              <a:t>applications of natural chalk in sport have been replaced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with </a:t>
            </a:r>
            <a:r>
              <a:rPr lang="en-GB" dirty="0" smtClean="0">
                <a:solidFill>
                  <a:schemeClr val="bg1"/>
                </a:solidFill>
              </a:rPr>
              <a:t>manmade </a:t>
            </a:r>
            <a:r>
              <a:rPr lang="en-GB" dirty="0">
                <a:solidFill>
                  <a:schemeClr val="bg1"/>
                </a:solidFill>
              </a:rPr>
              <a:t>magnesium carbonate which has the empirical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formula</a:t>
            </a:r>
            <a:r>
              <a:rPr lang="en-GB" dirty="0">
                <a:solidFill>
                  <a:schemeClr val="bg1"/>
                </a:solidFill>
              </a:rPr>
              <a:t>: MgCO</a:t>
            </a:r>
            <a:r>
              <a:rPr lang="en-GB" baseline="-25000" dirty="0">
                <a:solidFill>
                  <a:schemeClr val="bg1"/>
                </a:solidFill>
              </a:rPr>
              <a:t>3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aseline="-250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1731" y="937592"/>
            <a:ext cx="2600071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71507" y="1411308"/>
            <a:ext cx="8701087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b="1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Magnesium carbonate is produced synthetically through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various chemical reactions </a:t>
            </a:r>
            <a:r>
              <a:rPr lang="en-GB" dirty="0">
                <a:solidFill>
                  <a:schemeClr val="bg1"/>
                </a:solidFill>
              </a:rPr>
              <a:t>which combine magnesium with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carbonate </a:t>
            </a:r>
            <a:r>
              <a:rPr lang="en-GB" dirty="0">
                <a:solidFill>
                  <a:schemeClr val="bg1"/>
                </a:solidFill>
              </a:rPr>
              <a:t>ions under </a:t>
            </a:r>
            <a:r>
              <a:rPr lang="en-GB" dirty="0" smtClean="0">
                <a:solidFill>
                  <a:schemeClr val="bg1"/>
                </a:solidFill>
              </a:rPr>
              <a:t>an atmosphere </a:t>
            </a:r>
            <a:r>
              <a:rPr lang="en-GB" dirty="0">
                <a:solidFill>
                  <a:schemeClr val="bg1"/>
                </a:solidFill>
              </a:rPr>
              <a:t>of carbon dioxide, or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expose </a:t>
            </a:r>
            <a:r>
              <a:rPr lang="en-GB" dirty="0">
                <a:solidFill>
                  <a:schemeClr val="bg1"/>
                </a:solidFill>
              </a:rPr>
              <a:t>magnesium hydroxide slurry </a:t>
            </a:r>
            <a:r>
              <a:rPr lang="en-GB" dirty="0" smtClean="0">
                <a:solidFill>
                  <a:schemeClr val="bg1"/>
                </a:solidFill>
              </a:rPr>
              <a:t>to carbon </a:t>
            </a:r>
            <a:r>
              <a:rPr lang="en-GB" dirty="0">
                <a:solidFill>
                  <a:schemeClr val="bg1"/>
                </a:solidFill>
              </a:rPr>
              <a:t>dioxide under 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pressure</a:t>
            </a:r>
            <a:r>
              <a:rPr lang="en-GB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65578" y="1214422"/>
            <a:ext cx="5206554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Summary continued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42928" y="1668484"/>
            <a:ext cx="8229600" cy="4903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Chalk</a:t>
            </a:r>
            <a:r>
              <a:rPr lang="en-GB" sz="2000" dirty="0">
                <a:solidFill>
                  <a:schemeClr val="bg1"/>
                </a:solidFill>
              </a:rPr>
              <a:t>, when occurring naturally in the ground, comes from a sedimentary rock. Name the sedimentary rock and two other sediments that are sometimes found in this layer of rock.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The </a:t>
            </a:r>
            <a:r>
              <a:rPr lang="en-GB" sz="2000" dirty="0">
                <a:solidFill>
                  <a:srgbClr val="97D0ED"/>
                </a:solidFill>
              </a:rPr>
              <a:t>sedimentary rock that chalk comes from is limestone and </a:t>
            </a:r>
            <a:r>
              <a:rPr lang="en-GB" sz="2000" dirty="0" smtClean="0">
                <a:solidFill>
                  <a:srgbClr val="97D0ED"/>
                </a:solidFill>
              </a:rPr>
              <a:t>other sediments </a:t>
            </a:r>
            <a:r>
              <a:rPr lang="en-GB" sz="2000" dirty="0">
                <a:solidFill>
                  <a:srgbClr val="97D0ED"/>
                </a:solidFill>
              </a:rPr>
              <a:t>which sometimes occur in limestone include flint and </a:t>
            </a:r>
            <a:r>
              <a:rPr lang="en-GB" sz="2000" dirty="0" err="1">
                <a:solidFill>
                  <a:srgbClr val="97D0ED"/>
                </a:solidFill>
              </a:rPr>
              <a:t>chert</a:t>
            </a:r>
            <a:r>
              <a:rPr lang="en-GB" sz="2000" dirty="0">
                <a:solidFill>
                  <a:srgbClr val="97D0ED"/>
                </a:solidFill>
              </a:rPr>
              <a:t>. 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2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How </a:t>
            </a:r>
            <a:r>
              <a:rPr lang="en-GB" sz="2000" dirty="0">
                <a:solidFill>
                  <a:schemeClr val="bg1"/>
                </a:solidFill>
              </a:rPr>
              <a:t>is natural chalk formed?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Chalk </a:t>
            </a:r>
            <a:r>
              <a:rPr lang="en-GB" sz="2000" dirty="0">
                <a:solidFill>
                  <a:srgbClr val="97D0ED"/>
                </a:solidFill>
              </a:rPr>
              <a:t>is formed under deep marine conditions from the gradual accumulation of very small calcite plates shed from marine micro-organisms.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39038" y="1009030"/>
            <a:ext cx="751911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Worksheet answers – Q1 &amp; 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03254" y="1928802"/>
            <a:ext cx="8383588" cy="449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200" dirty="0">
              <a:solidFill>
                <a:schemeClr val="bg1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3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chemeClr val="bg1"/>
                </a:solidFill>
              </a:rPr>
              <a:t>Describe </a:t>
            </a:r>
            <a:r>
              <a:rPr lang="en-GB" sz="2200" dirty="0">
                <a:solidFill>
                  <a:schemeClr val="bg1"/>
                </a:solidFill>
              </a:rPr>
              <a:t>a chemical process used to manufacture magnesium carbonate.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200" dirty="0">
              <a:solidFill>
                <a:schemeClr val="bg1"/>
              </a:solidFill>
            </a:endParaRPr>
          </a:p>
          <a:p>
            <a:pPr marL="342900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Magnesium </a:t>
            </a:r>
            <a:r>
              <a:rPr lang="en-GB" sz="2200" dirty="0">
                <a:solidFill>
                  <a:srgbClr val="97D0ED"/>
                </a:solidFill>
              </a:rPr>
              <a:t>carbonate can be produced by combining magnesium with carbonate ions under an atmosphere of carbon dioxide.</a:t>
            </a:r>
          </a:p>
          <a:p>
            <a:pPr marL="342900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>
                <a:solidFill>
                  <a:srgbClr val="97D0ED"/>
                </a:solidFill>
              </a:rPr>
              <a:t> or </a:t>
            </a:r>
          </a:p>
          <a:p>
            <a:pPr marL="342900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Magnesium </a:t>
            </a:r>
            <a:r>
              <a:rPr lang="en-GB" sz="2200" dirty="0">
                <a:solidFill>
                  <a:srgbClr val="97D0ED"/>
                </a:solidFill>
              </a:rPr>
              <a:t>carbonate can be produced by exposing magnesium hydroxide slurry to carbon dioxide. This process needs to take place under pressure.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5427" y="1294782"/>
            <a:ext cx="6514027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Worksheet answers – Q3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00034" y="1890739"/>
            <a:ext cx="8601075" cy="5395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b="1" dirty="0" smtClean="0">
                <a:solidFill>
                  <a:schemeClr val="bg1"/>
                </a:solidFill>
              </a:rPr>
              <a:t> </a:t>
            </a:r>
            <a:endParaRPr lang="en-GB" sz="2200" b="1" dirty="0">
              <a:solidFill>
                <a:schemeClr val="bg1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4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chemeClr val="bg1"/>
                </a:solidFill>
              </a:rPr>
              <a:t>N</a:t>
            </a:r>
            <a:r>
              <a:rPr lang="en-GB" sz="2200" dirty="0" smtClean="0">
                <a:solidFill>
                  <a:schemeClr val="bg1"/>
                </a:solidFill>
              </a:rPr>
              <a:t>ame </a:t>
            </a:r>
            <a:r>
              <a:rPr lang="en-GB" sz="2200" dirty="0">
                <a:solidFill>
                  <a:schemeClr val="bg1"/>
                </a:solidFill>
              </a:rPr>
              <a:t>five uses of magnesium carbonate other than in sport.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200" dirty="0">
              <a:solidFill>
                <a:srgbClr val="0000FF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Answers </a:t>
            </a:r>
            <a:r>
              <a:rPr lang="en-GB" sz="2200" dirty="0">
                <a:solidFill>
                  <a:srgbClr val="97D0ED"/>
                </a:solidFill>
              </a:rPr>
              <a:t>could include: </a:t>
            </a: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Fire </a:t>
            </a:r>
            <a:r>
              <a:rPr lang="en-GB" sz="2200" dirty="0">
                <a:solidFill>
                  <a:srgbClr val="97D0ED"/>
                </a:solidFill>
              </a:rPr>
              <a:t>extinguisher </a:t>
            </a:r>
            <a:r>
              <a:rPr lang="en-GB" sz="2200" dirty="0" smtClean="0">
                <a:solidFill>
                  <a:srgbClr val="97D0ED"/>
                </a:solidFill>
              </a:rPr>
              <a:t>composition</a:t>
            </a: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Drying agent</a:t>
            </a: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Cosmetics</a:t>
            </a:r>
            <a:endParaRPr lang="en-GB" sz="2200" dirty="0">
              <a:solidFill>
                <a:srgbClr val="97D0ED"/>
              </a:solidFill>
            </a:endParaRP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Dusting powder</a:t>
            </a: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Laxatives</a:t>
            </a:r>
            <a:endParaRPr lang="en-GB" sz="2200" dirty="0">
              <a:solidFill>
                <a:srgbClr val="97D0ED"/>
              </a:solidFill>
            </a:endParaRP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Reinforcing </a:t>
            </a:r>
            <a:r>
              <a:rPr lang="en-GB" sz="2200" dirty="0">
                <a:solidFill>
                  <a:srgbClr val="97D0ED"/>
                </a:solidFill>
              </a:rPr>
              <a:t>agent for neoprene </a:t>
            </a:r>
            <a:r>
              <a:rPr lang="en-GB" sz="2200" dirty="0" smtClean="0">
                <a:solidFill>
                  <a:srgbClr val="97D0ED"/>
                </a:solidFill>
              </a:rPr>
              <a:t>rubber</a:t>
            </a:r>
          </a:p>
          <a:p>
            <a:pPr lvl="2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rgbClr val="97D0ED"/>
                </a:solidFill>
              </a:rPr>
              <a:t> Flooring</a:t>
            </a:r>
            <a:endParaRPr lang="en-GB" sz="2200" dirty="0">
              <a:solidFill>
                <a:srgbClr val="97D0E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5427" y="1294782"/>
            <a:ext cx="6514027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Worksheet answers – Q4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41313" y="1538296"/>
            <a:ext cx="8520112" cy="317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>
                <a:solidFill>
                  <a:schemeClr val="bg1"/>
                </a:solidFill>
              </a:rPr>
              <a:t>The sport of weightlifting can be traced back to ancient times; men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>
                <a:solidFill>
                  <a:schemeClr val="bg1"/>
                </a:solidFill>
              </a:rPr>
              <a:t>would test their strength by lifting, or trying to lift, heavy </a:t>
            </a:r>
            <a:r>
              <a:rPr lang="en-GB" sz="2200" dirty="0" smtClean="0">
                <a:solidFill>
                  <a:schemeClr val="bg1"/>
                </a:solidFill>
              </a:rPr>
              <a:t>stones. 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chemeClr val="bg1"/>
                </a:solidFill>
              </a:rPr>
              <a:t>The sport as </a:t>
            </a:r>
            <a:r>
              <a:rPr lang="en-GB" sz="2200" dirty="0">
                <a:solidFill>
                  <a:schemeClr val="bg1"/>
                </a:solidFill>
              </a:rPr>
              <a:t>we now recognise it originated in Germany in the </a:t>
            </a:r>
            <a:endParaRPr lang="en-GB" sz="2200" dirty="0" smtClean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chemeClr val="bg1"/>
                </a:solidFill>
              </a:rPr>
              <a:t>1800s and the International </a:t>
            </a:r>
            <a:r>
              <a:rPr lang="en-GB" sz="2200" dirty="0">
                <a:solidFill>
                  <a:schemeClr val="bg1"/>
                </a:solidFill>
              </a:rPr>
              <a:t>Weightlifting Federation (IWF) was </a:t>
            </a:r>
            <a:endParaRPr lang="en-GB" sz="2200" dirty="0" smtClean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200" dirty="0" smtClean="0">
                <a:solidFill>
                  <a:schemeClr val="bg1"/>
                </a:solidFill>
              </a:rPr>
              <a:t>founded </a:t>
            </a:r>
            <a:r>
              <a:rPr lang="en-GB" sz="2200" dirty="0" smtClean="0">
                <a:solidFill>
                  <a:schemeClr val="bg1"/>
                </a:solidFill>
              </a:rPr>
              <a:t>in 1905</a:t>
            </a:r>
            <a:r>
              <a:rPr lang="en-GB" sz="2200" dirty="0">
                <a:solidFill>
                  <a:schemeClr val="bg1"/>
                </a:solidFill>
              </a:rPr>
              <a:t>.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390922"/>
            <a:ext cx="2805112" cy="318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85720" y="1071546"/>
            <a:ext cx="7688002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 introduction to weightlifting</a:t>
            </a:r>
            <a:endParaRPr lang="en-GB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41313" y="1222375"/>
            <a:ext cx="6967537" cy="317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25438" y="4810145"/>
            <a:ext cx="8578850" cy="147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lifters use chalk on their hands to aid gripping the bar and to remove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moisture, which could cause the bar to slip. Chalk, a naturally occurring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or </a:t>
            </a:r>
            <a:r>
              <a:rPr lang="en-GB" sz="2000" dirty="0" smtClean="0">
                <a:solidFill>
                  <a:schemeClr val="bg1"/>
                </a:solidFill>
              </a:rPr>
              <a:t>manmade </a:t>
            </a:r>
            <a:r>
              <a:rPr lang="en-GB" sz="2000" dirty="0">
                <a:solidFill>
                  <a:schemeClr val="bg1"/>
                </a:solidFill>
              </a:rPr>
              <a:t>substance, is rich with chemistry and it is here that the </a:t>
            </a:r>
          </a:p>
          <a:p>
            <a:pPr marL="342900" indent="-341313" algn="l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link between chemistry and weightlifting can be found.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139958"/>
            <a:ext cx="3244850" cy="243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85720" y="895972"/>
            <a:ext cx="928694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Weightlifting and the link to </a:t>
            </a:r>
          </a:p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chemistry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39713" y="1714488"/>
            <a:ext cx="8447087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lvl="1" indent="-28416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400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b="1" dirty="0">
                <a:solidFill>
                  <a:schemeClr val="bg1"/>
                </a:solidFill>
              </a:rPr>
              <a:t>Lawn Tennis – line boundaries of court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When the ball hits a boundary line it makes a cloud of dust, </a:t>
            </a:r>
            <a:endParaRPr lang="en-GB" dirty="0" smtClean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natural chalk </a:t>
            </a:r>
            <a:r>
              <a:rPr lang="en-GB" dirty="0">
                <a:solidFill>
                  <a:schemeClr val="bg1"/>
                </a:solidFill>
              </a:rPr>
              <a:t>has mostly been replaced with titanium oxide.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b="1" dirty="0">
                <a:solidFill>
                  <a:schemeClr val="bg1"/>
                </a:solidFill>
              </a:rPr>
              <a:t>Gymnastics &amp; rock climbing – stop slipping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Similarly to the sport of weightlifting, chalk is applied </a:t>
            </a:r>
            <a:r>
              <a:rPr lang="en-GB" dirty="0" smtClean="0">
                <a:solidFill>
                  <a:schemeClr val="bg1"/>
                </a:solidFill>
              </a:rPr>
              <a:t>to 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hands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chemeClr val="bg1"/>
                </a:solidFill>
              </a:rPr>
              <a:t>arms &amp; </a:t>
            </a:r>
            <a:r>
              <a:rPr lang="en-GB" dirty="0">
                <a:solidFill>
                  <a:schemeClr val="bg1"/>
                </a:solidFill>
              </a:rPr>
              <a:t>legs to stop slipping and absorb moisture. </a:t>
            </a:r>
            <a:endParaRPr lang="en-GB" dirty="0" smtClean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Natural </a:t>
            </a:r>
            <a:r>
              <a:rPr lang="en-GB" dirty="0">
                <a:solidFill>
                  <a:schemeClr val="bg1"/>
                </a:solidFill>
              </a:rPr>
              <a:t>chalk has </a:t>
            </a:r>
            <a:r>
              <a:rPr lang="en-GB" dirty="0" smtClean="0">
                <a:solidFill>
                  <a:schemeClr val="bg1"/>
                </a:solidFill>
              </a:rPr>
              <a:t>mostly been </a:t>
            </a:r>
            <a:r>
              <a:rPr lang="en-GB" dirty="0">
                <a:solidFill>
                  <a:schemeClr val="bg1"/>
                </a:solidFill>
              </a:rPr>
              <a:t>replaced with magnesium </a:t>
            </a:r>
            <a:endParaRPr lang="en-GB" dirty="0" smtClean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carbonate </a:t>
            </a:r>
            <a:r>
              <a:rPr lang="en-GB" dirty="0">
                <a:solidFill>
                  <a:schemeClr val="bg1"/>
                </a:solidFill>
              </a:rPr>
              <a:t>here.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1080468"/>
            <a:ext cx="3794308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Chalk in sport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39713" y="1106488"/>
            <a:ext cx="8447087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lvl="1" indent="-28416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i="1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i="1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i="1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i="1" dirty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b="1" dirty="0" smtClean="0">
              <a:solidFill>
                <a:schemeClr val="bg1"/>
              </a:solidFill>
            </a:endParaRP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b="1" dirty="0" smtClean="0">
                <a:solidFill>
                  <a:schemeClr val="bg1"/>
                </a:solidFill>
              </a:rPr>
              <a:t>Other </a:t>
            </a:r>
            <a:r>
              <a:rPr lang="en-GB" b="1" dirty="0">
                <a:solidFill>
                  <a:schemeClr val="bg1"/>
                </a:solidFill>
              </a:rPr>
              <a:t>uses include: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Small amounts are found in tooth paste, 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as implements to write with on black </a:t>
            </a:r>
          </a:p>
          <a:p>
            <a:pPr lvl="1" indent="-28416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boards or for pavement drawings.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730" y="2741622"/>
            <a:ext cx="2820988" cy="2116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78193" y="1142984"/>
            <a:ext cx="5051063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Other uses of 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5466" y="1884385"/>
            <a:ext cx="8389938" cy="4830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Chalk is:</a:t>
            </a:r>
          </a:p>
          <a:p>
            <a:pPr marL="741363" lvl="1" indent="-28416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A soft solid</a:t>
            </a:r>
          </a:p>
          <a:p>
            <a:pPr marL="741363" lvl="1" indent="-28416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White </a:t>
            </a:r>
            <a:r>
              <a:rPr lang="en-GB" dirty="0">
                <a:solidFill>
                  <a:schemeClr val="bg1"/>
                </a:solidFill>
              </a:rPr>
              <a:t>(sometimes naturally coloured red)</a:t>
            </a:r>
          </a:p>
          <a:p>
            <a:pPr marL="342900" indent="-34131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Natural chalk is formed in the ground, it is: </a:t>
            </a:r>
            <a:endParaRPr lang="en-GB" dirty="0" smtClean="0">
              <a:solidFill>
                <a:schemeClr val="bg1"/>
              </a:solidFill>
            </a:endParaRPr>
          </a:p>
          <a:p>
            <a:pPr marL="800100" lvl="1" indent="-341313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Porous </a:t>
            </a:r>
            <a:r>
              <a:rPr lang="en-GB" dirty="0">
                <a:solidFill>
                  <a:schemeClr val="bg1"/>
                </a:solidFill>
              </a:rPr>
              <a:t>sedimentary rock – can hold </a:t>
            </a:r>
            <a:r>
              <a:rPr lang="en-GB" dirty="0" smtClean="0">
                <a:solidFill>
                  <a:schemeClr val="bg1"/>
                </a:solidFill>
              </a:rPr>
              <a:t>water</a:t>
            </a:r>
          </a:p>
          <a:p>
            <a:pPr marL="800100" lvl="1" indent="-341313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A </a:t>
            </a:r>
            <a:r>
              <a:rPr lang="en-GB" dirty="0">
                <a:solidFill>
                  <a:schemeClr val="bg1"/>
                </a:solidFill>
              </a:rPr>
              <a:t>form of </a:t>
            </a:r>
            <a:r>
              <a:rPr lang="en-GB" dirty="0" smtClean="0">
                <a:solidFill>
                  <a:schemeClr val="bg1"/>
                </a:solidFill>
              </a:rPr>
              <a:t>limestone</a:t>
            </a:r>
          </a:p>
          <a:p>
            <a:pPr marL="800100" lvl="1" indent="-341313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Composed </a:t>
            </a:r>
            <a:r>
              <a:rPr lang="en-GB" dirty="0">
                <a:solidFill>
                  <a:schemeClr val="bg1"/>
                </a:solidFill>
              </a:rPr>
              <a:t>of the mineral calcite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56" y="3181363"/>
            <a:ext cx="1981200" cy="210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85720" y="1151906"/>
            <a:ext cx="7183057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characteristics of chalk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42913" y="1428736"/>
            <a:ext cx="8701087" cy="552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The formation of natural chalk occurs under deep marine</a:t>
            </a: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conditions. </a:t>
            </a: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The gradual accumulation of very small calcite plates shed</a:t>
            </a: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from marine micro-organisms called </a:t>
            </a:r>
            <a:r>
              <a:rPr lang="en-GB" dirty="0" err="1">
                <a:solidFill>
                  <a:schemeClr val="bg1"/>
                </a:solidFill>
              </a:rPr>
              <a:t>coccolithophores</a:t>
            </a:r>
            <a:r>
              <a:rPr lang="en-GB" dirty="0">
                <a:solidFill>
                  <a:schemeClr val="bg1"/>
                </a:solidFill>
              </a:rPr>
              <a:t> causes</a:t>
            </a:r>
          </a:p>
          <a:p>
            <a:pPr marL="342900" indent="-34131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>
                <a:solidFill>
                  <a:schemeClr val="bg1"/>
                </a:solidFill>
              </a:rPr>
              <a:t>the formation of the chalk.</a:t>
            </a:r>
          </a:p>
          <a:p>
            <a:pPr marL="741363" lvl="1" indent="-284163" algn="l">
              <a:spcBef>
                <a:spcPts val="6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400" dirty="0">
              <a:solidFill>
                <a:srgbClr val="000000"/>
              </a:solidFill>
            </a:endParaRPr>
          </a:p>
          <a:p>
            <a:pPr marL="741363" lvl="1" indent="-284163" algn="l"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400" dirty="0">
              <a:solidFill>
                <a:srgbClr val="000000"/>
              </a:solidFill>
            </a:endParaRPr>
          </a:p>
          <a:p>
            <a:pPr marL="741363" lvl="1" indent="-28416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741363" lvl="1" indent="-28416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596" y="1071546"/>
            <a:ext cx="348012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Natural 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5720" y="1500174"/>
            <a:ext cx="8701087" cy="545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4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Chalk is fairly resistant to erosion compared to clay, another substance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often associated with chalk. </a:t>
            </a:r>
          </a:p>
          <a:p>
            <a:pPr marL="342900" indent="-341313" algn="l">
              <a:spcBef>
                <a:spcPts val="1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When clay surrounding chalk is eroded steep cliffs can result. A good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example being the white cliffs of Dover.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1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The </a:t>
            </a:r>
            <a:r>
              <a:rPr lang="en-GB" sz="2000" dirty="0">
                <a:solidFill>
                  <a:schemeClr val="bg1"/>
                </a:solidFill>
              </a:rPr>
              <a:t>porous nature of chalk means that it can hold water – this can provide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 natural reservoir that releases water slowly in drought.</a:t>
            </a:r>
          </a:p>
          <a:p>
            <a:pPr marL="741363" lvl="1" indent="-28416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741363" lvl="1" indent="-28416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 r="10156"/>
          <a:stretch>
            <a:fillRect/>
          </a:stretch>
        </p:blipFill>
        <p:spPr bwMode="auto">
          <a:xfrm>
            <a:off x="5357818" y="3640151"/>
            <a:ext cx="2276475" cy="178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06062" y="1009030"/>
            <a:ext cx="348012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Natural 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7200" y="1325582"/>
            <a:ext cx="8229600" cy="4960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Natural chalk has widely been replaced with a </a:t>
            </a:r>
            <a:r>
              <a:rPr lang="en-GB" sz="2000" dirty="0" smtClean="0">
                <a:solidFill>
                  <a:schemeClr val="bg1"/>
                </a:solidFill>
              </a:rPr>
              <a:t>manmade </a:t>
            </a:r>
            <a:r>
              <a:rPr lang="en-GB" sz="2000" dirty="0">
                <a:solidFill>
                  <a:schemeClr val="bg1"/>
                </a:solidFill>
              </a:rPr>
              <a:t>chalk called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magnesium carbonate.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It has similar characteristics to chalk in that it is a white, soft solid.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empirical formula of magnesium carbonate is MgCO</a:t>
            </a:r>
            <a:r>
              <a:rPr lang="en-GB" sz="2000" baseline="-25000" dirty="0">
                <a:solidFill>
                  <a:schemeClr val="bg1"/>
                </a:solidFill>
              </a:rPr>
              <a:t>3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0034" y="928670"/>
            <a:ext cx="4171014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8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Manmade </a:t>
            </a:r>
            <a:r>
              <a:rPr lang="en-GB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chalk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4884</TotalTime>
  <Words>812</Words>
  <Application>Microsoft Office PowerPoint</Application>
  <PresentationFormat>On-screen Show (4:3)</PresentationFormat>
  <Paragraphs>157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42</cp:revision>
  <dcterms:created xsi:type="dcterms:W3CDTF">2005-06-21T08:44:06Z</dcterms:created>
  <dcterms:modified xsi:type="dcterms:W3CDTF">2012-10-02T13:28:04Z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