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271" r:id="rId3"/>
    <p:sldId id="265" r:id="rId4"/>
    <p:sldId id="266" r:id="rId5"/>
    <p:sldId id="267" r:id="rId6"/>
    <p:sldId id="268" r:id="rId7"/>
    <p:sldId id="269" r:id="rId8"/>
    <p:sldId id="270" r:id="rId9"/>
    <p:sldId id="274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C4C02"/>
    <a:srgbClr val="DA1884"/>
    <a:srgbClr val="FF9E1B"/>
    <a:srgbClr val="991E66"/>
    <a:srgbClr val="006F62"/>
    <a:srgbClr val="48A9C5"/>
    <a:srgbClr val="6F2C91"/>
    <a:srgbClr val="84AD40"/>
    <a:srgbClr val="45A5CD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33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853" autoAdjust="0"/>
    <p:restoredTop sz="93657" autoAdjust="0"/>
  </p:normalViewPr>
  <p:slideViewPr>
    <p:cSldViewPr snapToGrid="0" snapToObjects="1">
      <p:cViewPr varScale="1">
        <p:scale>
          <a:sx n="62" d="100"/>
          <a:sy n="62" d="100"/>
        </p:scale>
        <p:origin x="912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E1FF0BC-BF7A-4F17-B362-053DA5764A13}" type="datetimeFigureOut">
              <a:rPr lang="en-GB" smtClean="0"/>
              <a:t>19/08/2021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18008D-E8FE-4D75-BA31-8439CE8A79F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966464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g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algn="l" rtl="0"/>
            <a:fld id="{DD18008D-E8FE-4D75-BA31-8439CE8A79FF}" type="slidenum">
              <a:rPr/>
              <a:t>1</a:t>
            </a:fld>
            <a:endParaRPr lang="ga"/>
          </a:p>
        </p:txBody>
      </p:sp>
    </p:spTree>
    <p:extLst>
      <p:ext uri="{BB962C8B-B14F-4D97-AF65-F5344CB8AC3E}">
        <p14:creationId xmlns:p14="http://schemas.microsoft.com/office/powerpoint/2010/main" val="48224354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g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algn="l" rtl="0"/>
            <a:fld id="{DD18008D-E8FE-4D75-BA31-8439CE8A79FF}" type="slidenum">
              <a:rPr/>
              <a:t>4</a:t>
            </a:fld>
            <a:endParaRPr lang="ga"/>
          </a:p>
        </p:txBody>
      </p:sp>
    </p:spTree>
    <p:extLst>
      <p:ext uri="{BB962C8B-B14F-4D97-AF65-F5344CB8AC3E}">
        <p14:creationId xmlns:p14="http://schemas.microsoft.com/office/powerpoint/2010/main" val="407786002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g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algn="l" rtl="0"/>
            <a:fld id="{DD18008D-E8FE-4D75-BA31-8439CE8A79FF}" type="slidenum">
              <a:rPr/>
              <a:t>5</a:t>
            </a:fld>
            <a:endParaRPr lang="ga"/>
          </a:p>
        </p:txBody>
      </p:sp>
    </p:spTree>
    <p:extLst>
      <p:ext uri="{BB962C8B-B14F-4D97-AF65-F5344CB8AC3E}">
        <p14:creationId xmlns:p14="http://schemas.microsoft.com/office/powerpoint/2010/main" val="181025159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18008D-E8FE-4D75-BA31-8439CE8A79FF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373509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eries 1 title 1-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AE4440F-4AA3-FF49-81FC-87C4FB87A64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B8CB521-08A1-6042-8AA6-46C1C137B9E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05695" y="4823374"/>
            <a:ext cx="5728570" cy="336777"/>
          </a:xfrm>
        </p:spPr>
        <p:txBody>
          <a:bodyPr lIns="0" tIns="0" rIns="0" bIns="0" anchor="t" anchorCtr="0">
            <a:normAutofit/>
          </a:bodyPr>
          <a:lstStyle>
            <a:lvl1pPr algn="l">
              <a:defRPr sz="2000" b="1" i="0"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Primary science investigations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74CC80-688D-714B-9546-CAC5C231FAE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80642" y="5499067"/>
            <a:ext cx="5728569" cy="713843"/>
          </a:xfrm>
        </p:spPr>
        <p:txBody>
          <a:bodyPr lIns="0" tIns="0" rIns="0" bIns="0">
            <a:noAutofit/>
          </a:bodyPr>
          <a:lstStyle>
            <a:lvl1pPr marL="0" indent="0" algn="l">
              <a:spcBef>
                <a:spcPts val="0"/>
              </a:spcBef>
              <a:buNone/>
              <a:defRPr sz="5000" b="1" i="0">
                <a:solidFill>
                  <a:srgbClr val="DA1884"/>
                </a:solidFill>
                <a:latin typeface="Century Gothic" panose="020B0502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Racing liquids</a:t>
            </a:r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BB2E660-E01F-9449-8905-216C15F03DA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920759" y="5978091"/>
            <a:ext cx="1838536" cy="532688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C0B1A029-DBE0-DA48-A232-C055415372BB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42394" y="5662579"/>
            <a:ext cx="1124182" cy="8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69370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Series 3 title 1-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E505748D-2502-CF4F-ADC7-D8F86F34D58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B8CB521-08A1-6042-8AA6-46C1C137B9E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05695" y="4823374"/>
            <a:ext cx="5728570" cy="336777"/>
          </a:xfrm>
        </p:spPr>
        <p:txBody>
          <a:bodyPr lIns="0" tIns="0" rIns="0" bIns="0" anchor="t" anchorCtr="0">
            <a:normAutofit/>
          </a:bodyPr>
          <a:lstStyle>
            <a:lvl1pPr algn="l">
              <a:defRPr sz="2000" b="1" i="0"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Sustainability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74CC80-688D-714B-9546-CAC5C231FAE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80642" y="5499067"/>
            <a:ext cx="5728569" cy="713843"/>
          </a:xfrm>
        </p:spPr>
        <p:txBody>
          <a:bodyPr lIns="0" tIns="0" rIns="0" bIns="0">
            <a:noAutofit/>
          </a:bodyPr>
          <a:lstStyle>
            <a:lvl1pPr marL="0" indent="0" algn="l">
              <a:spcBef>
                <a:spcPts val="0"/>
              </a:spcBef>
              <a:buNone/>
              <a:defRPr sz="5000" b="1" i="0">
                <a:solidFill>
                  <a:srgbClr val="006F62"/>
                </a:solidFill>
                <a:latin typeface="Century Gothic" panose="020B0502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Here is the title</a:t>
            </a:r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8C994AB-CD2D-B74B-A990-C91DDCF5DE7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920759" y="5978091"/>
            <a:ext cx="1838536" cy="532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59520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eries 3 introdu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4F345F4-9EB2-6646-9832-62063A48C27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006F62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Introduction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980000"/>
            <a:ext cx="9540000" cy="4878000"/>
          </a:xfr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1000"/>
              </a:spcAft>
              <a:buFontTx/>
              <a:buNone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4AEF7362-CDAE-3A4C-B5F4-1272C475C072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540000" y="1170000"/>
            <a:ext cx="9540000" cy="360000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Tx/>
              <a:buNone/>
              <a:defRPr sz="2000" b="1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Downloaded from </a:t>
            </a:r>
            <a:r>
              <a:rPr lang="en-GB" dirty="0" err="1"/>
              <a:t>rsc.li</a:t>
            </a:r>
            <a:r>
              <a:rPr lang="en-GB" dirty="0"/>
              <a:t>/3mD9VeY</a:t>
            </a:r>
          </a:p>
        </p:txBody>
      </p:sp>
    </p:spTree>
    <p:extLst>
      <p:ext uri="{BB962C8B-B14F-4D97-AF65-F5344CB8AC3E}">
        <p14:creationId xmlns:p14="http://schemas.microsoft.com/office/powerpoint/2010/main" val="15933654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Series 3 basic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4F345F4-9EB2-6646-9832-62063A48C27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006F62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Here is the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9540000" cy="5598000"/>
          </a:xfr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1000"/>
              </a:spcAft>
              <a:buFontTx/>
              <a:buNone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</p:spTree>
    <p:extLst>
      <p:ext uri="{BB962C8B-B14F-4D97-AF65-F5344CB8AC3E}">
        <p14:creationId xmlns:p14="http://schemas.microsoft.com/office/powerpoint/2010/main" val="250808698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Series 3 bulleted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4F345F4-9EB2-6646-9832-62063A48C27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006F62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Here is the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9540000" cy="5598000"/>
          </a:xfrm>
        </p:spPr>
        <p:txBody>
          <a:bodyPr lIns="0" tIns="0" rIns="0" bIns="0">
            <a:normAutofit/>
          </a:bodyPr>
          <a:lstStyle>
            <a:lvl1pPr marL="342900" indent="-342900">
              <a:spcBef>
                <a:spcPts val="0"/>
              </a:spcBef>
              <a:spcAft>
                <a:spcPts val="1000"/>
              </a:spcAft>
              <a:buClr>
                <a:srgbClr val="006F62"/>
              </a:buClr>
              <a:buSzPct val="125000"/>
              <a:buFont typeface="Arial" panose="020B0604020202020204" pitchFamily="34" charset="0"/>
              <a:buChar char="•"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</p:spTree>
    <p:extLst>
      <p:ext uri="{BB962C8B-B14F-4D97-AF65-F5344CB8AC3E}">
        <p14:creationId xmlns:p14="http://schemas.microsoft.com/office/powerpoint/2010/main" val="429337221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Series 4 title 1-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7D166DB9-2D78-1940-9DC5-ACA6C312EFC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B8CB521-08A1-6042-8AA6-46C1C137B9E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05695" y="4823374"/>
            <a:ext cx="5728570" cy="336777"/>
          </a:xfrm>
        </p:spPr>
        <p:txBody>
          <a:bodyPr lIns="0" tIns="0" rIns="0" bIns="0" anchor="t" anchorCtr="0">
            <a:normAutofit/>
          </a:bodyPr>
          <a:lstStyle>
            <a:lvl1pPr algn="l">
              <a:defRPr sz="2000" b="1" i="0"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(To be determined)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74CC80-688D-714B-9546-CAC5C231FAE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80642" y="5499067"/>
            <a:ext cx="5728569" cy="713843"/>
          </a:xfrm>
        </p:spPr>
        <p:txBody>
          <a:bodyPr lIns="0" tIns="0" rIns="0" bIns="0">
            <a:noAutofit/>
          </a:bodyPr>
          <a:lstStyle>
            <a:lvl1pPr marL="0" indent="0" algn="l">
              <a:spcBef>
                <a:spcPts val="0"/>
              </a:spcBef>
              <a:buNone/>
              <a:defRPr sz="5000" b="1" i="0">
                <a:solidFill>
                  <a:srgbClr val="FC4C02"/>
                </a:solidFill>
                <a:latin typeface="Century Gothic" panose="020B0502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Here is the title</a:t>
            </a:r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C9B551D-2BE3-BE4D-BA2D-767B2F1013F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920759" y="5978091"/>
            <a:ext cx="1838536" cy="532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627136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Series 4 introdu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46A2061-FD2C-E14F-AC4F-04BEC5AD065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FF0000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Introduction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980000"/>
            <a:ext cx="9540000" cy="4878000"/>
          </a:xfr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1000"/>
              </a:spcAft>
              <a:buFontTx/>
              <a:buNone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63E6BD84-B7A7-8344-9CD2-B59464610B52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540000" y="1170000"/>
            <a:ext cx="9540000" cy="360000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Tx/>
              <a:buNone/>
              <a:defRPr sz="2000" b="1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Downloaded from </a:t>
            </a:r>
            <a:r>
              <a:rPr lang="en-GB" dirty="0" err="1"/>
              <a:t>rsc.li</a:t>
            </a:r>
            <a:r>
              <a:rPr lang="en-GB" dirty="0"/>
              <a:t>/3mD9VeY</a:t>
            </a:r>
          </a:p>
        </p:txBody>
      </p:sp>
    </p:spTree>
    <p:extLst>
      <p:ext uri="{BB962C8B-B14F-4D97-AF65-F5344CB8AC3E}">
        <p14:creationId xmlns:p14="http://schemas.microsoft.com/office/powerpoint/2010/main" val="383779481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_Series 4 basic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46A2061-FD2C-E14F-AC4F-04BEC5AD065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FF0000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Here is the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9540000" cy="5598000"/>
          </a:xfr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1000"/>
              </a:spcAft>
              <a:buFontTx/>
              <a:buNone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</p:spTree>
    <p:extLst>
      <p:ext uri="{BB962C8B-B14F-4D97-AF65-F5344CB8AC3E}">
        <p14:creationId xmlns:p14="http://schemas.microsoft.com/office/powerpoint/2010/main" val="104203559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_Series 4 bulleted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72B417B0-4582-3E44-8FF7-2E22092C58B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FF0000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Here is the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9540000" cy="5598000"/>
          </a:xfrm>
        </p:spPr>
        <p:txBody>
          <a:bodyPr lIns="0" tIns="0" rIns="0" bIns="0">
            <a:normAutofit/>
          </a:bodyPr>
          <a:lstStyle>
            <a:lvl1pPr marL="342900" indent="-342900">
              <a:spcBef>
                <a:spcPts val="0"/>
              </a:spcBef>
              <a:spcAft>
                <a:spcPts val="1000"/>
              </a:spcAft>
              <a:buClr>
                <a:srgbClr val="FC4C02"/>
              </a:buClr>
              <a:buSzPct val="125000"/>
              <a:buFont typeface="Arial" panose="020B0604020202020204" pitchFamily="34" charset="0"/>
              <a:buChar char="•"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</p:spTree>
    <p:extLst>
      <p:ext uri="{BB962C8B-B14F-4D97-AF65-F5344CB8AC3E}">
        <p14:creationId xmlns:p14="http://schemas.microsoft.com/office/powerpoint/2010/main" val="372275612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4F14DF-4CB8-7246-8732-59BD7244E9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F961292-047D-BD42-BB7C-A04CC627CE8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743F09-9507-2C4F-A295-2057163E18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5C9B-1D41-4B4A-8E9D-54021847FEFA}" type="datetimeFigureOut">
              <a:rPr lang="en-US" smtClean="0"/>
              <a:t>8/19/2021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51902F6-871E-9246-B174-71DB63096F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8B59D3F-3B4E-AF4B-802C-21A7EDD384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886675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0F0F6A-370C-CB48-BE91-949E07CA1F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ACC0BD-739B-9E40-9FB4-5AFFFAFF1F1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BC79CAD-EF2C-9341-8D52-EB55425F24E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4185104-9009-DE41-AB2F-1400919B9C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5C9B-1D41-4B4A-8E9D-54021847FEFA}" type="datetimeFigureOut">
              <a:rPr lang="en-US" smtClean="0"/>
              <a:t>8/19/2021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A6BDB5B-A79E-824C-BBA6-6324C52065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EE2826B-E143-0744-BB1D-367776B6A6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99622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Series 1 title 2-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A4AD2116-FD9D-CC47-8FD7-656788D5E4B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B8CB521-08A1-6042-8AA6-46C1C137B9E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05695" y="4823374"/>
            <a:ext cx="5728570" cy="336777"/>
          </a:xfrm>
        </p:spPr>
        <p:txBody>
          <a:bodyPr lIns="0" tIns="0" rIns="0" bIns="0" anchor="t" anchorCtr="0">
            <a:normAutofit/>
          </a:bodyPr>
          <a:lstStyle>
            <a:lvl1pPr algn="l">
              <a:defRPr sz="2000" b="1" i="0"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Primary science investigations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74CC80-688D-714B-9546-CAC5C231FAE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80642" y="5236021"/>
            <a:ext cx="5728569" cy="1358933"/>
          </a:xfrm>
        </p:spPr>
        <p:txBody>
          <a:bodyPr lIns="0" tIns="0" rIns="0" bIns="0">
            <a:noAutofit/>
          </a:bodyPr>
          <a:lstStyle>
            <a:lvl1pPr marL="0" indent="0" algn="l">
              <a:spcBef>
                <a:spcPts val="0"/>
              </a:spcBef>
              <a:buNone/>
              <a:defRPr sz="5000" b="1" i="0">
                <a:solidFill>
                  <a:srgbClr val="DA1884"/>
                </a:solidFill>
                <a:latin typeface="Century Gothic" panose="020B0502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Fire extinguisher</a:t>
            </a:r>
          </a:p>
          <a:p>
            <a:r>
              <a:rPr lang="en-GB" dirty="0"/>
              <a:t>experiment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3BAA71B-C8C5-0044-B6F6-4F1BC75638B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920759" y="5978091"/>
            <a:ext cx="1838536" cy="53268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7D1B154-0491-B449-9FB0-FFD90BBF5F42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42394" y="5662579"/>
            <a:ext cx="1124182" cy="8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726246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509035-CE48-A74E-BB30-5CFDEC9D6C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C2BA8D-3CCC-D349-A9B5-36F85733A63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42277D6-5E2E-8544-83FA-81CD1F9C8FE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98F78DE-5CBC-1249-AFC4-A38658BB15B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8F2CFBC-FCDF-A74C-948C-43D53F24538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C5C100A-3231-A84B-8F17-0D79862CB7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5C9B-1D41-4B4A-8E9D-54021847FEFA}" type="datetimeFigureOut">
              <a:rPr lang="en-US" smtClean="0"/>
              <a:t>8/19/2021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E0E5AAF-B5C5-F14D-B70A-5A25488BB9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C74D52B-46F2-CA42-8375-20B52DF946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14993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134E8B-1427-9848-BA35-E1A962469F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C6B0BB2-C9F7-CA48-B48A-9775FDE542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5C9B-1D41-4B4A-8E9D-54021847FEFA}" type="datetimeFigureOut">
              <a:rPr lang="en-US" smtClean="0"/>
              <a:t>8/19/2021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0CFB2BF-0017-0A41-9235-610E1C991E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111DAA1-DFFC-384C-913F-7A7846A01A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525631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D19EB5E-873C-D743-A09C-1EE93DFC25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5C9B-1D41-4B4A-8E9D-54021847FEFA}" type="datetimeFigureOut">
              <a:rPr lang="en-US" smtClean="0"/>
              <a:t>8/19/2021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9966030-EEC7-8F4B-9365-6E7BC5EFE7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D155700-9005-ED49-8CFD-28315B2C41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895798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E7BF48-6D55-C540-A2D9-5DABE10BC3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6BE94E-4FCF-9B41-88B9-181D1525683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7516BAA-861F-7E4C-885C-E27F7DA47F9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B61D5B1-A99B-E548-99FB-2F4E3E2188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5C9B-1D41-4B4A-8E9D-54021847FEFA}" type="datetimeFigureOut">
              <a:rPr lang="en-US" smtClean="0"/>
              <a:t>8/19/2021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05E8105-9252-D846-BF1B-988BBF6910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3EA4546-7FDD-0440-AA1B-A3DD8ECBC9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767649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34BEB6-27DF-D045-89EC-B391BB53AD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0C92ED5-737D-F14D-9FC4-D342DB9E124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2BFD161-A999-D24A-8A19-FC0ECDC48F4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DCF7D5E-C507-554B-A1ED-4B9CA83934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5C9B-1D41-4B4A-8E9D-54021847FEFA}" type="datetimeFigureOut">
              <a:rPr lang="en-US" smtClean="0"/>
              <a:t>8/19/2021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1AD2D1C-EFF0-1D49-9E10-FF6861BF44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98F1B2E-6903-1449-89C9-10456A61AA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355278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21989D-858B-C943-BB0A-6B4E40F68D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9679284-7CD6-1D47-B997-DF1474EAE36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1C5802F-B396-F345-AA6A-D921630AB2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5C9B-1D41-4B4A-8E9D-54021847FEFA}" type="datetimeFigureOut">
              <a:rPr lang="en-US" smtClean="0"/>
              <a:t>8/19/2021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2C65F27-DBBA-3D4A-88D1-21B6ECE669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54083E9-0B8A-354F-9E5C-06591DF838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032636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6B719DF-B196-AF4B-91BC-8F0FE2918BA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154E535-340B-C647-B2CF-DF8DC5A4B0E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2B618F3-4268-EA47-BDA0-4F86A036F2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5C9B-1D41-4B4A-8E9D-54021847FEFA}" type="datetimeFigureOut">
              <a:rPr lang="en-US" smtClean="0"/>
              <a:t>8/19/2021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044047-EDB4-3B44-A48F-C532E7433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0EFAFC-8600-4F43-AB6A-BF5246736F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56922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ries 1 introdu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D134035-30F7-714A-8693-9A7EF4F0F78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DA1884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Introduction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980000"/>
            <a:ext cx="9540000" cy="4878000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Tx/>
              <a:buNone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718FAEF5-B0DA-5043-A360-71A3F0DD0456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540000" y="1170000"/>
            <a:ext cx="9540000" cy="360000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Tx/>
              <a:buNone/>
              <a:defRPr sz="2000" b="1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Downloaded from </a:t>
            </a:r>
            <a:r>
              <a:rPr lang="en-GB" dirty="0" err="1"/>
              <a:t>rsc.li</a:t>
            </a:r>
            <a:r>
              <a:rPr lang="en-GB" dirty="0"/>
              <a:t>/3mD9VeY</a:t>
            </a:r>
          </a:p>
        </p:txBody>
      </p:sp>
    </p:spTree>
    <p:extLst>
      <p:ext uri="{BB962C8B-B14F-4D97-AF65-F5344CB8AC3E}">
        <p14:creationId xmlns:p14="http://schemas.microsoft.com/office/powerpoint/2010/main" val="32267021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Series 1 basic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D134035-30F7-714A-8693-9A7EF4F0F78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DA1884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Here is the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9540000" cy="5598000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Tx/>
              <a:buNone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</p:spTree>
    <p:extLst>
      <p:ext uri="{BB962C8B-B14F-4D97-AF65-F5344CB8AC3E}">
        <p14:creationId xmlns:p14="http://schemas.microsoft.com/office/powerpoint/2010/main" val="36487092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Series 1 bulleted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D134035-30F7-714A-8693-9A7EF4F0F78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DA1884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Here is the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9540000" cy="5598000"/>
          </a:xfrm>
        </p:spPr>
        <p:txBody>
          <a:bodyPr lIns="0" tIns="0" rIns="0" bIns="0">
            <a:normAutofit/>
          </a:bodyPr>
          <a:lstStyle>
            <a:lvl1pPr marL="342900" indent="-34290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rgbClr val="DA1884"/>
              </a:buClr>
              <a:buSzPct val="125000"/>
              <a:buFont typeface="Arial" panose="020B0604020202020204" pitchFamily="34" charset="0"/>
              <a:buChar char="•"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</p:spTree>
    <p:extLst>
      <p:ext uri="{BB962C8B-B14F-4D97-AF65-F5344CB8AC3E}">
        <p14:creationId xmlns:p14="http://schemas.microsoft.com/office/powerpoint/2010/main" val="33603492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Series 2 title 1-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88F1795D-3702-9840-97CA-BEB02D45D1B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B8CB521-08A1-6042-8AA6-46C1C137B9E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05695" y="4823374"/>
            <a:ext cx="5728570" cy="336777"/>
          </a:xfrm>
        </p:spPr>
        <p:txBody>
          <a:bodyPr lIns="0" tIns="0" rIns="0" bIns="0" anchor="t" anchorCtr="0">
            <a:normAutofit/>
          </a:bodyPr>
          <a:lstStyle>
            <a:lvl1pPr algn="l">
              <a:defRPr sz="2000" b="1" i="0"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Science careers for primary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74CC80-688D-714B-9546-CAC5C231FAE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80642" y="5499067"/>
            <a:ext cx="5728569" cy="713843"/>
          </a:xfrm>
        </p:spPr>
        <p:txBody>
          <a:bodyPr lIns="0" tIns="0" rIns="0" bIns="0">
            <a:noAutofit/>
          </a:bodyPr>
          <a:lstStyle>
            <a:lvl1pPr marL="0" indent="0" algn="l">
              <a:spcBef>
                <a:spcPts val="0"/>
              </a:spcBef>
              <a:buNone/>
              <a:defRPr sz="5000" b="1" i="0">
                <a:solidFill>
                  <a:srgbClr val="48A9C5"/>
                </a:solidFill>
                <a:latin typeface="Century Gothic" panose="020B0502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Here is the title</a:t>
            </a:r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BE316A1-68FA-2044-8AF3-E5DFE2757DA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920759" y="5978091"/>
            <a:ext cx="1838536" cy="532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0281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ries 2 introdu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C0212B1B-1282-2E45-957F-C665FFF08F0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48A9C5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Introduction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980000"/>
            <a:ext cx="9540000" cy="4878000"/>
          </a:xfr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1000"/>
              </a:spcAft>
              <a:buFontTx/>
              <a:buNone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A3A58B7E-E4EE-B442-8D2D-7EDB7C825995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540000" y="1170000"/>
            <a:ext cx="9540000" cy="360000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Tx/>
              <a:buNone/>
              <a:defRPr sz="2000" b="1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Downloaded from </a:t>
            </a:r>
            <a:r>
              <a:rPr lang="en-GB" dirty="0" err="1"/>
              <a:t>rsc.li</a:t>
            </a:r>
            <a:r>
              <a:rPr lang="en-GB" dirty="0"/>
              <a:t>/3mD9VeY</a:t>
            </a:r>
          </a:p>
        </p:txBody>
      </p:sp>
    </p:spTree>
    <p:extLst>
      <p:ext uri="{BB962C8B-B14F-4D97-AF65-F5344CB8AC3E}">
        <p14:creationId xmlns:p14="http://schemas.microsoft.com/office/powerpoint/2010/main" val="1608631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Series 2 basic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C0212B1B-1282-2E45-957F-C665FFF08F0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48A9C5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Here is the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9540000" cy="5598000"/>
          </a:xfr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1000"/>
              </a:spcAft>
              <a:buFontTx/>
              <a:buNone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</p:spTree>
    <p:extLst>
      <p:ext uri="{BB962C8B-B14F-4D97-AF65-F5344CB8AC3E}">
        <p14:creationId xmlns:p14="http://schemas.microsoft.com/office/powerpoint/2010/main" val="8498087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Series 2 bulleted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C0212B1B-1282-2E45-957F-C665FFF08F0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48A9C5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Here is the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9540000" cy="5598000"/>
          </a:xfrm>
        </p:spPr>
        <p:txBody>
          <a:bodyPr lIns="0" tIns="0" rIns="0" bIns="0">
            <a:normAutofit/>
          </a:bodyPr>
          <a:lstStyle>
            <a:lvl1pPr marL="342900" indent="-342900">
              <a:spcBef>
                <a:spcPts val="0"/>
              </a:spcBef>
              <a:spcAft>
                <a:spcPts val="1000"/>
              </a:spcAft>
              <a:buClr>
                <a:srgbClr val="48A9C5"/>
              </a:buClr>
              <a:buSzPct val="125000"/>
              <a:buFont typeface="Arial" panose="020B0604020202020204" pitchFamily="34" charset="0"/>
              <a:buChar char="•"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</p:spTree>
    <p:extLst>
      <p:ext uri="{BB962C8B-B14F-4D97-AF65-F5344CB8AC3E}">
        <p14:creationId xmlns:p14="http://schemas.microsoft.com/office/powerpoint/2010/main" val="30473233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FE5FE99-04D4-864B-A80A-C8A4E40F4D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A6DAB5F-D1BC-0941-A323-571F519817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DCBC3C7-2FB0-4543-87F4-792C792E801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8D5C9B-1D41-4B4A-8E9D-54021847FEFA}" type="datetimeFigureOut">
              <a:rPr lang="en-US" smtClean="0"/>
              <a:t>8/19/2021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A315A7-5034-7B47-AC42-72B007F5CF4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48891DA-332A-A543-AACF-9B3ADDF2215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2B1A816-D175-C045-A883-B30BA8D52EAD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53642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0" r:id="rId3"/>
    <p:sldLayoutId id="2147483671" r:id="rId4"/>
    <p:sldLayoutId id="2147483667" r:id="rId5"/>
    <p:sldLayoutId id="2147483661" r:id="rId6"/>
    <p:sldLayoutId id="2147483662" r:id="rId7"/>
    <p:sldLayoutId id="2147483672" r:id="rId8"/>
    <p:sldLayoutId id="2147483668" r:id="rId9"/>
    <p:sldLayoutId id="2147483663" r:id="rId10"/>
    <p:sldLayoutId id="2147483664" r:id="rId11"/>
    <p:sldLayoutId id="2147483673" r:id="rId12"/>
    <p:sldLayoutId id="2147483669" r:id="rId13"/>
    <p:sldLayoutId id="2147483665" r:id="rId14"/>
    <p:sldLayoutId id="2147483666" r:id="rId15"/>
    <p:sldLayoutId id="2147483674" r:id="rId16"/>
    <p:sldLayoutId id="2147483670" r:id="rId17"/>
    <p:sldLayoutId id="2147483651" r:id="rId18"/>
    <p:sldLayoutId id="2147483652" r:id="rId19"/>
    <p:sldLayoutId id="2147483653" r:id="rId20"/>
    <p:sldLayoutId id="2147483654" r:id="rId21"/>
    <p:sldLayoutId id="2147483655" r:id="rId22"/>
    <p:sldLayoutId id="2147483656" r:id="rId23"/>
    <p:sldLayoutId id="2147483657" r:id="rId24"/>
    <p:sldLayoutId id="2147483658" r:id="rId25"/>
    <p:sldLayoutId id="2147483659" r:id="rId2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rsc.li/3lTLH1D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1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7CC04C-3614-F943-80FE-7697E6A7AA3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05695" y="4823374"/>
            <a:ext cx="5728570" cy="447269"/>
          </a:xfrm>
        </p:spPr>
        <p:txBody>
          <a:bodyPr>
            <a:normAutofit fontScale="90000"/>
          </a:bodyPr>
          <a:lstStyle/>
          <a:p>
            <a:pPr algn="l" rtl="0"/>
            <a:r>
              <a:rPr lang="ga" sz="2200" b="1" i="0" u="none" baseline="0" dirty="0"/>
              <a:t>Iniúchtaí eolaíochta na bunscoile</a:t>
            </a:r>
            <a:br>
              <a:rPr lang="ga" dirty="0"/>
            </a:br>
            <a:r>
              <a:rPr lang="en-GB" sz="1800" b="0" i="0" u="none" baseline="0" dirty="0">
                <a:hlinkClick r:id="rId3"/>
              </a:rPr>
              <a:t>https://rsc.li/3lTLH1D</a:t>
            </a:r>
            <a:r>
              <a:rPr lang="en-GB" sz="1800" b="0" i="0" u="none" baseline="0" dirty="0"/>
              <a:t> </a:t>
            </a:r>
            <a:br>
              <a:rPr lang="en-GB" sz="1800" b="0" i="0" u="none" baseline="0" dirty="0"/>
            </a:br>
            <a:br>
              <a:rPr lang="ga" dirty="0"/>
            </a:br>
            <a:endParaRPr lang="ga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E8E2473-BCD1-AE4B-9505-EFBB7A4ED9D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l" rtl="0"/>
            <a:r>
              <a:rPr lang="ga" b="1" i="0" u="none" baseline="0"/>
              <a:t>Lampa laibhe</a:t>
            </a:r>
          </a:p>
        </p:txBody>
      </p:sp>
    </p:spTree>
    <p:extLst>
      <p:ext uri="{BB962C8B-B14F-4D97-AF65-F5344CB8AC3E}">
        <p14:creationId xmlns:p14="http://schemas.microsoft.com/office/powerpoint/2010/main" val="35208192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B6A189-5B9D-3B4C-AE28-0BB2A37FB4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ga" b="1" i="0" u="none" baseline="0"/>
              <a:t>Lampa laibhe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E591F83-42F0-EC41-8DC5-2424DF6DB4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0000" y="1320823"/>
            <a:ext cx="9540000" cy="5215812"/>
          </a:xfrm>
        </p:spPr>
        <p:txBody>
          <a:bodyPr/>
          <a:lstStyle/>
          <a:p>
            <a:pPr algn="l" rtl="0"/>
            <a:r>
              <a:rPr lang="ga" b="1" i="0" u="none" baseline="0"/>
              <a:t>Déanfaimid an méid seo a leanas:</a:t>
            </a:r>
          </a:p>
          <a:p>
            <a:pPr algn="l" rtl="0"/>
            <a:r>
              <a:rPr lang="ga" b="0" i="0" u="none" baseline="0"/>
              <a:t>Iniúchadh ar an méid gáis (coipeadh) a bhíonn i ndeoch shúilíneach.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F75000B-684C-5748-937C-4DF0C117A237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14164" y="4625008"/>
            <a:ext cx="1059783" cy="2042491"/>
          </a:xfrm>
          <a:prstGeom prst="rect">
            <a:avLst/>
          </a:prstGeom>
        </p:spPr>
      </p:pic>
      <p:pic>
        <p:nvPicPr>
          <p:cNvPr id="5" name="Picture 4" descr="A picture containing bottle, beverage, soft drink&#10;&#10;Description automatically generated">
            <a:extLst>
              <a:ext uri="{FF2B5EF4-FFF2-40B4-BE49-F238E27FC236}">
                <a16:creationId xmlns:a16="http://schemas.microsoft.com/office/drawing/2014/main" id="{06B9153E-F43D-4EE4-8288-08B626A75B7A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24610" y="2436290"/>
            <a:ext cx="5815103" cy="3881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69066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28E5EC60-7CC6-CB4D-A6E7-978B3EC19A97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17583" y="4625007"/>
            <a:ext cx="1156364" cy="204249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1A8906B-F224-FB40-97D4-60AB1FD071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ga" b="1" i="0" u="none" baseline="0"/>
              <a:t>Cuspóirí foghlama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5938DC-E51C-344C-BB10-2AE3BEB6DA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0000" y="1260000"/>
            <a:ext cx="9804150" cy="5058000"/>
          </a:xfrm>
        </p:spPr>
        <p:txBody>
          <a:bodyPr>
            <a:normAutofit/>
          </a:bodyPr>
          <a:lstStyle/>
          <a:p>
            <a:pPr marL="0" indent="0" algn="l" rtl="0">
              <a:buNone/>
            </a:pPr>
            <a:r>
              <a:rPr lang="ga" b="1" i="0" u="none" baseline="0">
                <a:solidFill>
                  <a:srgbClr val="DA1884"/>
                </a:solidFill>
              </a:rPr>
              <a:t>Tuiscint</a:t>
            </a:r>
            <a:endParaRPr lang="ga" b="1" dirty="0">
              <a:solidFill>
                <a:srgbClr val="DA1884"/>
              </a:solidFill>
            </a:endParaRPr>
          </a:p>
          <a:p>
            <a:pPr marL="342900" indent="-342900" algn="l" rtl="0">
              <a:buFont typeface="Arial" panose="020B0604020202020204" pitchFamily="34" charset="0"/>
              <a:buChar char="•"/>
            </a:pPr>
            <a:r>
              <a:rPr lang="ga" sz="2400" b="0" i="0" u="none" baseline="0"/>
              <a:t>Tuigim gur féidir le hábhair a bheith ina solad, ina leacht nó ina ngás.</a:t>
            </a:r>
          </a:p>
          <a:p>
            <a:pPr marL="342900" indent="-342900" algn="l" rtl="0">
              <a:buFont typeface="Arial" panose="020B0604020202020204" pitchFamily="34" charset="0"/>
              <a:buChar char="•"/>
            </a:pPr>
            <a:r>
              <a:rPr lang="ga" sz="2400" b="0" i="0" u="none" baseline="0"/>
              <a:t>Tuigim go mbíonn mais ag gáis.</a:t>
            </a:r>
            <a:endParaRPr lang="ga" dirty="0"/>
          </a:p>
          <a:p>
            <a:pPr marL="0" indent="0" algn="l" rtl="0">
              <a:buNone/>
            </a:pPr>
            <a:r>
              <a:rPr lang="ga" b="1" i="0" u="none" baseline="0">
                <a:solidFill>
                  <a:srgbClr val="DA1884"/>
                </a:solidFill>
              </a:rPr>
              <a:t>Scileanna taighde:</a:t>
            </a:r>
          </a:p>
          <a:p>
            <a:pPr algn="l" rtl="0"/>
            <a:r>
              <a:rPr lang="ga" b="0" i="0" u="none" baseline="0"/>
              <a:t>Táim in ann tomhais chruinne a thógáil.</a:t>
            </a:r>
          </a:p>
          <a:p>
            <a:pPr algn="l" rtl="0"/>
            <a:r>
              <a:rPr lang="ga" b="0" i="0" u="none" baseline="0"/>
              <a:t>Táim in ann mo chuid scileanna matamaitice a úsáid san eolaíocht.</a:t>
            </a:r>
          </a:p>
        </p:txBody>
      </p:sp>
    </p:spTree>
    <p:extLst>
      <p:ext uri="{BB962C8B-B14F-4D97-AF65-F5344CB8AC3E}">
        <p14:creationId xmlns:p14="http://schemas.microsoft.com/office/powerpoint/2010/main" val="42255684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80D6B7B3-72E7-994E-AF98-A0B29CAA0FE9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46846" y="4625006"/>
            <a:ext cx="1061599" cy="204249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C70DFC3-A926-634A-966D-210FC71955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0000" y="387600"/>
            <a:ext cx="9540000" cy="440661"/>
          </a:xfrm>
        </p:spPr>
        <p:txBody>
          <a:bodyPr/>
          <a:lstStyle/>
          <a:p>
            <a:pPr algn="l" rtl="0"/>
            <a:r>
              <a:rPr lang="ga" b="1" i="0" u="none" baseline="0"/>
              <a:t>Foclóir áisiúil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E289223-347F-1349-BDF8-4774A16A09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8720" y="1062016"/>
            <a:ext cx="9540000" cy="5598000"/>
          </a:xfrm>
        </p:spPr>
        <p:txBody>
          <a:bodyPr>
            <a:normAutofit lnSpcReduction="10000"/>
          </a:bodyPr>
          <a:lstStyle/>
          <a:p>
            <a:pPr algn="l" rtl="0"/>
            <a:r>
              <a:rPr lang="ga" b="1" i="0" u="none" baseline="0" dirty="0">
                <a:solidFill>
                  <a:srgbClr val="DA1884"/>
                </a:solidFill>
              </a:rPr>
              <a:t>Solad:</a:t>
            </a:r>
            <a:r>
              <a:rPr lang="ga" b="0" i="0" u="none" baseline="0" dirty="0"/>
              <a:t> ábhar ag a bhfuil toirt sheasta agus nach n-athraíonn a chruth. </a:t>
            </a:r>
            <a:br>
              <a:rPr lang="ga" dirty="0"/>
            </a:br>
            <a:r>
              <a:rPr lang="ga" b="0" i="0" u="none" baseline="0" dirty="0"/>
              <a:t>Mar shampla: oighear, adhmad agus seacláid (ag teocht an tseomra).</a:t>
            </a:r>
          </a:p>
          <a:p>
            <a:pPr algn="l" rtl="0"/>
            <a:r>
              <a:rPr lang="ga" b="1" i="0" u="none" baseline="0" dirty="0">
                <a:solidFill>
                  <a:srgbClr val="DA1884"/>
                </a:solidFill>
              </a:rPr>
              <a:t>Leacht:</a:t>
            </a:r>
            <a:r>
              <a:rPr lang="ga" b="0" i="0" u="none" baseline="0" dirty="0"/>
              <a:t> ábhar ag a bhfuil toirt sheasta agus atá in ann sreabhadh agus a ghlacann cruth a ghabhdáin. </a:t>
            </a:r>
            <a:br>
              <a:rPr lang="ga" dirty="0"/>
            </a:br>
            <a:r>
              <a:rPr lang="ga" b="0" i="0" u="none" baseline="0" dirty="0"/>
              <a:t>Mar shampla: uisce, sú agus laibhe.</a:t>
            </a:r>
          </a:p>
          <a:p>
            <a:pPr algn="l" rtl="0"/>
            <a:r>
              <a:rPr lang="ga" b="1" i="0" u="none" baseline="0" dirty="0">
                <a:solidFill>
                  <a:srgbClr val="DA1884"/>
                </a:solidFill>
              </a:rPr>
              <a:t>Gás:</a:t>
            </a:r>
            <a:r>
              <a:rPr lang="ga" b="0" i="0" u="none" baseline="0" dirty="0"/>
              <a:t> ábhar a scaipeann i ngach treo, agus a líonann a ghabhdán. Is féidir gáis a chomhbhrú. </a:t>
            </a:r>
            <a:br>
              <a:rPr lang="ga" dirty="0"/>
            </a:br>
            <a:r>
              <a:rPr lang="ga" b="0" i="0" u="none" baseline="0" dirty="0"/>
              <a:t>Mar shampla: ocsaigin, dé-ocsaíd charbóin agus nítrigin.</a:t>
            </a:r>
          </a:p>
          <a:p>
            <a:pPr algn="l" rtl="0"/>
            <a:r>
              <a:rPr lang="ga" b="1" i="0" u="none" baseline="0" dirty="0">
                <a:solidFill>
                  <a:srgbClr val="DA1884"/>
                </a:solidFill>
              </a:rPr>
              <a:t>Mais:</a:t>
            </a:r>
            <a:r>
              <a:rPr lang="ga" b="0" i="0" u="none" baseline="0" dirty="0"/>
              <a:t> an méid ábhair, nó ‘stuif’, a bhíonn i ní. Tomhaistear mais i ngraim agus i gcileagraim. </a:t>
            </a:r>
          </a:p>
          <a:p>
            <a:pPr algn="l" rtl="0"/>
            <a:r>
              <a:rPr lang="ga" b="1" i="0" u="none" baseline="0" dirty="0">
                <a:solidFill>
                  <a:srgbClr val="DA1884"/>
                </a:solidFill>
              </a:rPr>
              <a:t>Dé-ocsaíd</a:t>
            </a:r>
            <a:r>
              <a:rPr lang="ga" b="1" i="0" u="none" baseline="0" dirty="0"/>
              <a:t> </a:t>
            </a:r>
            <a:r>
              <a:rPr lang="ga" b="1" i="0" u="none" baseline="0" dirty="0">
                <a:solidFill>
                  <a:srgbClr val="DA1884"/>
                </a:solidFill>
              </a:rPr>
              <a:t>charbóin:</a:t>
            </a:r>
            <a:r>
              <a:rPr lang="ga" b="0" i="0" u="none" baseline="0" dirty="0"/>
              <a:t> ábhar ar gás í ag teocht an tseomra agus a chuirtear le deochanna chun iad a chur ag coipeadh (chun deochanna súilíneacha a dhéanamh díobh).</a:t>
            </a:r>
          </a:p>
        </p:txBody>
      </p:sp>
    </p:spTree>
    <p:extLst>
      <p:ext uri="{BB962C8B-B14F-4D97-AF65-F5344CB8AC3E}">
        <p14:creationId xmlns:p14="http://schemas.microsoft.com/office/powerpoint/2010/main" val="34789343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F7F2D9-3A23-B748-A87A-58BA0608BD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ga" b="1" i="0" u="none" baseline="0"/>
              <a:t>Modh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4EE35BD-5EF6-9B4D-9093-4EACAF2D8C7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0000" y="1260000"/>
            <a:ext cx="7246838" cy="5058000"/>
          </a:xfrm>
        </p:spPr>
        <p:txBody>
          <a:bodyPr>
            <a:normAutofit/>
          </a:bodyPr>
          <a:lstStyle/>
          <a:p>
            <a:pPr marL="457200" indent="-457200" algn="l" rtl="0">
              <a:buFont typeface="+mj-lt"/>
              <a:buAutoNum type="arabicPeriod"/>
            </a:pPr>
            <a:r>
              <a:rPr lang="ga" b="0" i="0" u="none" baseline="0"/>
              <a:t>Faighigí mais iomlán na dí súilíní le scála digiteach.</a:t>
            </a:r>
          </a:p>
          <a:p>
            <a:pPr marL="457200" indent="-457200" algn="l" rtl="0">
              <a:buFont typeface="+mj-lt"/>
              <a:buAutoNum type="arabicPeriod"/>
            </a:pPr>
            <a:r>
              <a:rPr lang="ga" b="0" i="0" u="none" baseline="0"/>
              <a:t>Doirtigí an deoch isteach i gcrúiscín tomhais agus tomhaisigí mais an bhuidéil.</a:t>
            </a:r>
          </a:p>
          <a:p>
            <a:pPr marL="457200" indent="-457200" algn="l" rtl="0">
              <a:buFont typeface="+mj-lt"/>
              <a:buAutoNum type="arabicPeriod"/>
            </a:pPr>
            <a:r>
              <a:rPr lang="ga" b="0" i="0" u="none" baseline="0"/>
              <a:t>Ansin, caithfidh sibh maiseanna an gháis agus an leachta a fháil leo féin. Beidh oraibh iarracht a dhéanamh dá mhéad gáis agus is </a:t>
            </a:r>
            <a:br>
              <a:rPr lang="ga"/>
            </a:br>
            <a:r>
              <a:rPr lang="ga" b="0" i="0" u="none" baseline="0"/>
              <a:t>féidir a fháil ón leacht gan aon chuid a dhoirteadh – cén chaoi a bhféadfaí sin a dhéanamh?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8B59D58-1D34-F84F-877F-B654091E5477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69218" y="4506581"/>
            <a:ext cx="1460500" cy="2133600"/>
          </a:xfrm>
          <a:prstGeom prst="rect">
            <a:avLst/>
          </a:prstGeom>
        </p:spPr>
      </p:pic>
      <p:pic>
        <p:nvPicPr>
          <p:cNvPr id="7" name="Picture 6" descr="A picture containing indoor&#10;&#10;Description automatically generated">
            <a:extLst>
              <a:ext uri="{FF2B5EF4-FFF2-40B4-BE49-F238E27FC236}">
                <a16:creationId xmlns:a16="http://schemas.microsoft.com/office/drawing/2014/main" id="{FCD71BD2-7D19-480C-8474-D51B400D8B24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92503" y="1260000"/>
            <a:ext cx="2106947" cy="28090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85699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097AF26-C618-0F40-8825-4CF7B0C6F0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0000" y="1260000"/>
            <a:ext cx="5667760" cy="4855050"/>
          </a:xfrm>
        </p:spPr>
        <p:txBody>
          <a:bodyPr>
            <a:normAutofit lnSpcReduction="10000"/>
          </a:bodyPr>
          <a:lstStyle/>
          <a:p>
            <a:pPr marL="457200" indent="-457200" algn="l" rtl="0">
              <a:buClr>
                <a:srgbClr val="DA1884"/>
              </a:buClr>
              <a:buSzPct val="125000"/>
              <a:buFont typeface="+mj-lt"/>
              <a:buAutoNum type="arabicPeriod" startAt="4"/>
            </a:pPr>
            <a:r>
              <a:rPr lang="ga" b="0" i="0" u="none" baseline="0"/>
              <a:t>Nuair a cheapann sibh go bhfuil an gás ar fad imithe (nuair atá an deoch leamh), tomhaisigí mais an leachta – an féidir libh smaoineamh ar bhealach le mais an leachta a fháil cé is moite den chrúiscín?</a:t>
            </a:r>
          </a:p>
          <a:p>
            <a:pPr marL="457200" indent="-457200" algn="l" rtl="0">
              <a:buClr>
                <a:srgbClr val="DA1884"/>
              </a:buClr>
              <a:buSzPct val="125000"/>
              <a:buFont typeface="+mj-lt"/>
              <a:buAutoNum type="arabicPeriod" startAt="5"/>
            </a:pPr>
            <a:r>
              <a:rPr lang="ga" b="0" i="0" u="none" baseline="0"/>
              <a:t>Ar deireadh, úsáidigí bhur scileanna matamaitice chun a oibriú amach cé mhéad den mhais bhunaidh a bhí ina solad (an buidéal), cé mhéad a bhí ina leacht agus cé mhéad a bhí ina gás.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09A4AC5-8C45-7F4E-B258-CE1BC6E76957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59413" y="4628501"/>
            <a:ext cx="1022598" cy="2038998"/>
          </a:xfrm>
          <a:prstGeom prst="rect">
            <a:avLst/>
          </a:prstGeom>
        </p:spPr>
      </p:pic>
      <p:pic>
        <p:nvPicPr>
          <p:cNvPr id="6" name="Picture 5" descr="Diagram&#10;&#10;Description automatically generated">
            <a:extLst>
              <a:ext uri="{FF2B5EF4-FFF2-40B4-BE49-F238E27FC236}">
                <a16:creationId xmlns:a16="http://schemas.microsoft.com/office/drawing/2014/main" id="{A52A1957-E152-4EE2-92F4-D754B1540D06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6366856" y="1667670"/>
            <a:ext cx="3261360" cy="2446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32073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06E97FDD-6BDF-1346-8E58-F66FACC77348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57046" y="4628499"/>
            <a:ext cx="1124965" cy="203899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D90FBC4-E5A0-2B4E-B667-B01B476E95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ga" b="1" i="0" u="none" baseline="0"/>
              <a:t>Céard a d’fhoghlaim sibh?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D0E104D-68A1-6645-85D4-0A6FDB0CC1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0000" y="1260000"/>
            <a:ext cx="9540000" cy="3731100"/>
          </a:xfrm>
        </p:spPr>
        <p:txBody>
          <a:bodyPr/>
          <a:lstStyle/>
          <a:p>
            <a:pPr marL="0" indent="0" algn="l" rtl="0">
              <a:buNone/>
            </a:pPr>
            <a:r>
              <a:rPr lang="ga" b="1" i="0" u="none" baseline="0">
                <a:solidFill>
                  <a:srgbClr val="DA1884"/>
                </a:solidFill>
              </a:rPr>
              <a:t>Cé mhéad coipthe a bhíonn i ndeoch shúilíneach?</a:t>
            </a:r>
          </a:p>
          <a:p>
            <a:pPr marL="0" indent="0" algn="l" rtl="0">
              <a:buNone/>
            </a:pPr>
            <a:endParaRPr lang="ga" dirty="0"/>
          </a:p>
          <a:p>
            <a:pPr marL="0" indent="0" algn="l" rtl="0">
              <a:buNone/>
            </a:pPr>
            <a:r>
              <a:rPr lang="ga" b="0" i="0" u="none" baseline="0"/>
              <a:t>Cuirigí bhur dtorthaí i gcomparáid leis an rang.</a:t>
            </a:r>
          </a:p>
          <a:p>
            <a:pPr marL="0" indent="0" algn="l" rtl="0">
              <a:buNone/>
            </a:pPr>
            <a:endParaRPr lang="ga" dirty="0"/>
          </a:p>
          <a:p>
            <a:pPr algn="l" rtl="0"/>
            <a:r>
              <a:rPr lang="ga" b="0" i="0" u="none" baseline="0"/>
              <a:t>An raibh an méid céanna gáis i ngach deoch?</a:t>
            </a:r>
          </a:p>
          <a:p>
            <a:pPr algn="l" rtl="0"/>
            <a:r>
              <a:rPr lang="ga" b="0" i="0" u="none" baseline="0"/>
              <a:t>Ar chuir aon chuid de na torthaí ionadh oraibh?</a:t>
            </a:r>
          </a:p>
        </p:txBody>
      </p:sp>
    </p:spTree>
    <p:extLst>
      <p:ext uri="{BB962C8B-B14F-4D97-AF65-F5344CB8AC3E}">
        <p14:creationId xmlns:p14="http://schemas.microsoft.com/office/powerpoint/2010/main" val="235853920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F336C445-97F1-5949-BD1E-E9AC5E267771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43681" y="4628498"/>
            <a:ext cx="927376" cy="203899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9FAD2F2-EE1D-F343-A2C5-DA71AF7F8D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ga" b="1" i="0" u="none" baseline="0"/>
              <a:t>Meastóireacht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B5EE6A-5643-2447-A449-DF5E3502C1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0000" y="1081825"/>
            <a:ext cx="9540000" cy="3546673"/>
          </a:xfrm>
        </p:spPr>
        <p:txBody>
          <a:bodyPr/>
          <a:lstStyle/>
          <a:p>
            <a:pPr algn="l" rtl="0"/>
            <a:r>
              <a:rPr lang="ga" b="0" i="0" u="none" baseline="0" dirty="0"/>
              <a:t>Céard a cheapann sibh faoinár g</a:t>
            </a:r>
            <a:r>
              <a:rPr lang="ga" b="1" i="0" u="none" baseline="0" dirty="0">
                <a:solidFill>
                  <a:srgbClr val="DA1884"/>
                </a:solidFill>
              </a:rPr>
              <a:t>cuspóirí foghlama</a:t>
            </a:r>
            <a:r>
              <a:rPr lang="ga" b="0" i="0" u="none" baseline="0" dirty="0"/>
              <a:t> inniu?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F4EEF56-671D-40B1-9B7C-D264141C61AA}"/>
              </a:ext>
            </a:extLst>
          </p:cNvPr>
          <p:cNvSpPr txBox="1"/>
          <p:nvPr/>
        </p:nvSpPr>
        <p:spPr>
          <a:xfrm>
            <a:off x="420943" y="1743324"/>
            <a:ext cx="9882156" cy="40575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l" rtl="0">
              <a:spcAft>
                <a:spcPts val="1000"/>
              </a:spcAft>
              <a:buClr>
                <a:srgbClr val="DA1884"/>
              </a:buClr>
              <a:buSzPct val="125000"/>
              <a:buFont typeface="Arial" panose="020B0604020202020204" pitchFamily="34" charset="0"/>
              <a:buChar char="•"/>
            </a:pPr>
            <a:r>
              <a:rPr lang="ga" sz="2400" b="0" i="0" u="none" baseline="0" dirty="0">
                <a:latin typeface="Century Gothic" panose="020B0502020202020204" pitchFamily="34" charset="0"/>
              </a:rPr>
              <a:t>Tuigim gur féidir le hábhair a bheith ina solad, ina leacht nó ina ngás.</a:t>
            </a:r>
          </a:p>
          <a:p>
            <a:pPr marL="342900" indent="-342900" algn="l" rtl="0">
              <a:spcAft>
                <a:spcPts val="1000"/>
              </a:spcAft>
              <a:buClr>
                <a:srgbClr val="DA1884"/>
              </a:buClr>
              <a:buSzPct val="125000"/>
              <a:buFont typeface="Arial" panose="020B0604020202020204" pitchFamily="34" charset="0"/>
              <a:buChar char="•"/>
            </a:pPr>
            <a:r>
              <a:rPr lang="ga" sz="2400" b="0" i="0" u="none" baseline="0" dirty="0">
                <a:latin typeface="Century Gothic" panose="020B0502020202020204" pitchFamily="34" charset="0"/>
              </a:rPr>
              <a:t>Tuigim go mbíonn mais ag gáis.</a:t>
            </a:r>
            <a:endParaRPr lang="ga" sz="2400" dirty="0">
              <a:latin typeface="Century Gothic" panose="020B0502020202020204" pitchFamily="34" charset="0"/>
            </a:endParaRPr>
          </a:p>
          <a:p>
            <a:pPr marL="342900" indent="-342900" algn="l" rtl="0">
              <a:spcAft>
                <a:spcPts val="1000"/>
              </a:spcAft>
              <a:buClr>
                <a:srgbClr val="DA1884"/>
              </a:buClr>
              <a:buSzPct val="125000"/>
              <a:buFont typeface="Arial" panose="020B0604020202020204" pitchFamily="34" charset="0"/>
              <a:buChar char="•"/>
            </a:pPr>
            <a:r>
              <a:rPr lang="ga" sz="2400" b="0" i="0" u="none" baseline="0" dirty="0">
                <a:latin typeface="Century Gothic" panose="020B0502020202020204" pitchFamily="34" charset="0"/>
              </a:rPr>
              <a:t>Táim in ann tomhais chruinne a thógáil.</a:t>
            </a:r>
          </a:p>
          <a:p>
            <a:pPr marL="342900" indent="-342900" algn="l" rtl="0">
              <a:spcAft>
                <a:spcPts val="1000"/>
              </a:spcAft>
              <a:buClr>
                <a:srgbClr val="DA1884"/>
              </a:buClr>
              <a:buSzPct val="125000"/>
              <a:buFont typeface="Arial" panose="020B0604020202020204" pitchFamily="34" charset="0"/>
              <a:buChar char="•"/>
            </a:pPr>
            <a:r>
              <a:rPr lang="ga" sz="2400" b="0" i="0" u="none" baseline="0" dirty="0">
                <a:latin typeface="Century Gothic" panose="020B0502020202020204" pitchFamily="34" charset="0"/>
              </a:rPr>
              <a:t>Táim in ann mo chuid scileanna matamaitice a úsáid san eolaíocht.</a:t>
            </a:r>
          </a:p>
          <a:p>
            <a:pPr algn="l" rtl="0">
              <a:spcAft>
                <a:spcPts val="1000"/>
              </a:spcAft>
              <a:buClr>
                <a:srgbClr val="DA1884"/>
              </a:buClr>
              <a:buSzPct val="125000"/>
            </a:pPr>
            <a:r>
              <a:rPr lang="ga" sz="2400" b="0" i="0" u="none" baseline="0" dirty="0">
                <a:latin typeface="Century Gothic" panose="020B0502020202020204" pitchFamily="34" charset="0"/>
              </a:rPr>
              <a:t>Má tá sibh muiníneach gur féidir, sínigí cúig mhéar in airde, nó sínigí méar amháin más fearr libh an ceacht a phlé arís.</a:t>
            </a:r>
            <a:endParaRPr lang="ga" sz="2400" dirty="0"/>
          </a:p>
          <a:p>
            <a:pPr algn="l" rtl="0">
              <a:spcAft>
                <a:spcPts val="1000"/>
              </a:spcAft>
              <a:buClr>
                <a:srgbClr val="DA1884"/>
              </a:buClr>
              <a:buSzPct val="125000"/>
            </a:pPr>
            <a:endParaRPr lang="ga" sz="2400" dirty="0">
              <a:latin typeface="Century Gothic" panose="020B0502020202020204" pitchFamily="34" charset="0"/>
            </a:endParaRPr>
          </a:p>
        </p:txBody>
      </p:sp>
      <p:pic>
        <p:nvPicPr>
          <p:cNvPr id="7" name="Content Placeholder 7">
            <a:extLst>
              <a:ext uri="{FF2B5EF4-FFF2-40B4-BE49-F238E27FC236}">
                <a16:creationId xmlns:a16="http://schemas.microsoft.com/office/drawing/2014/main" id="{FC078944-3B10-46A2-B197-9C944E5F0CF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2466" y="5289997"/>
            <a:ext cx="8753583" cy="1464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176157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4">
            <a:extLst>
              <a:ext uri="{FF2B5EF4-FFF2-40B4-BE49-F238E27FC236}">
                <a16:creationId xmlns:a16="http://schemas.microsoft.com/office/drawing/2014/main" id="{939E9279-BB92-4E18-93BF-E4D6A86A2D2F}"/>
              </a:ext>
            </a:extLst>
          </p:cNvPr>
          <p:cNvSpPr>
            <a:spLocks noGrp="1"/>
          </p:cNvSpPr>
          <p:nvPr/>
        </p:nvSpPr>
        <p:spPr>
          <a:xfrm>
            <a:off x="0" y="3343003"/>
            <a:ext cx="12192000" cy="3520440"/>
          </a:xfrm>
          <a:prstGeom prst="rect">
            <a:avLst/>
          </a:prstGeom>
          <a:solidFill>
            <a:schemeClr val="bg1"/>
          </a:solidFill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sz="5000" b="1" i="0" kern="1200">
                <a:solidFill>
                  <a:srgbClr val="DA1884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rtl="0"/>
            <a:r>
              <a:rPr lang="ga" sz="3600" b="1" i="0" u="none" baseline="0"/>
              <a:t>   Buíochas</a:t>
            </a:r>
          </a:p>
          <a:p>
            <a:endParaRPr lang="ga" sz="3600" dirty="0"/>
          </a:p>
          <a:p>
            <a:endParaRPr lang="ga" sz="1800" dirty="0"/>
          </a:p>
          <a:p>
            <a:pPr algn="l" rtl="0"/>
            <a:r>
              <a:rPr lang="ga" sz="1800" b="0" i="0" u="none" baseline="0"/>
              <a:t> </a:t>
            </a:r>
          </a:p>
          <a:p>
            <a:endParaRPr lang="ga" sz="1800" dirty="0"/>
          </a:p>
          <a:p>
            <a:endParaRPr lang="ga" sz="1800" b="0" dirty="0">
              <a:solidFill>
                <a:schemeClr val="tx1"/>
              </a:solidFill>
            </a:endParaRPr>
          </a:p>
          <a:p>
            <a:endParaRPr lang="ga" sz="1800" b="0" dirty="0">
              <a:solidFill>
                <a:schemeClr val="tx1"/>
              </a:solidFill>
            </a:endParaRPr>
          </a:p>
          <a:p>
            <a:endParaRPr lang="ga" sz="1800" b="0" dirty="0">
              <a:solidFill>
                <a:schemeClr val="tx1"/>
              </a:solidFill>
            </a:endParaRPr>
          </a:p>
          <a:p>
            <a:endParaRPr lang="ga" dirty="0"/>
          </a:p>
        </p:txBody>
      </p:sp>
      <p:sp>
        <p:nvSpPr>
          <p:cNvPr id="5" name="TextBox 5">
            <a:extLst>
              <a:ext uri="{FF2B5EF4-FFF2-40B4-BE49-F238E27FC236}">
                <a16:creationId xmlns:a16="http://schemas.microsoft.com/office/drawing/2014/main" id="{6CDFEAAA-6B1C-4962-9A55-E0A591074C8C}"/>
              </a:ext>
            </a:extLst>
          </p:cNvPr>
          <p:cNvSpPr txBox="1"/>
          <p:nvPr/>
        </p:nvSpPr>
        <p:spPr>
          <a:xfrm>
            <a:off x="303245" y="4087560"/>
            <a:ext cx="1115008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ga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rtl="0"/>
            <a:r>
              <a:rPr lang="ga" b="0" i="0" u="none" baseline="0">
                <a:latin typeface="Century Gothic" panose="020B0502020202020204" pitchFamily="34" charset="0"/>
              </a:rPr>
              <a:t>Sleamhnán 2: íomhá © monticello/Shutterstock</a:t>
            </a:r>
          </a:p>
          <a:p>
            <a:pPr algn="l" rtl="0"/>
            <a:r>
              <a:rPr lang="ga" b="0" i="0" u="none" baseline="0">
                <a:latin typeface="Century Gothic" panose="020B0502020202020204" pitchFamily="34" charset="0"/>
              </a:rPr>
              <a:t>Sleamhnáin 5 agus 6: íomhánna © Royal Society of Chemistry</a:t>
            </a:r>
          </a:p>
          <a:p>
            <a:pPr algn="l" rtl="0"/>
            <a:r>
              <a:rPr lang="ga" b="0" i="0" u="none" baseline="0">
                <a:latin typeface="Century Gothic" panose="020B0502020202020204" pitchFamily="34" charset="0"/>
              </a:rPr>
              <a:t>Sleamhnán 9: íomhá © Sichonl/Shutterstock</a:t>
            </a:r>
          </a:p>
          <a:p>
            <a:endParaRPr lang="ga" dirty="0"/>
          </a:p>
        </p:txBody>
      </p:sp>
    </p:spTree>
    <p:extLst>
      <p:ext uri="{BB962C8B-B14F-4D97-AF65-F5344CB8AC3E}">
        <p14:creationId xmlns:p14="http://schemas.microsoft.com/office/powerpoint/2010/main" val="148508940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445</TotalTime>
  <Words>538</Words>
  <Application>Microsoft Office PowerPoint</Application>
  <PresentationFormat>Widescreen</PresentationFormat>
  <Paragraphs>52</Paragraphs>
  <Slides>9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Arial</vt:lpstr>
      <vt:lpstr>Calibri</vt:lpstr>
      <vt:lpstr>Calibri Light</vt:lpstr>
      <vt:lpstr>Century Gothic</vt:lpstr>
      <vt:lpstr>Office Theme</vt:lpstr>
      <vt:lpstr>Iniúchtaí eolaíochta na bunscoile https://rsc.li/3lTLH1D   </vt:lpstr>
      <vt:lpstr>Lampa laibhe</vt:lpstr>
      <vt:lpstr>Cuspóirí foghlama</vt:lpstr>
      <vt:lpstr>Foclóir áisiúil</vt:lpstr>
      <vt:lpstr>Modh</vt:lpstr>
      <vt:lpstr>PowerPoint Presentation</vt:lpstr>
      <vt:lpstr>Céard a d’fhoghlaim sibh?</vt:lpstr>
      <vt:lpstr>Meastóireacht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Lampa laibhe: sleamhnáin don seomra ranga</dc:title>
  <dc:subject>Dírítear sa turgnamh seo ar an ngás dé‑ocsaíd charbóin ag coipeadh trí leachtanna.</dc:subject>
  <dc:creator>Melinda Welch</dc:creator>
  <cp:keywords>Primary science experiment_investigation_solids_liquids_gases_materials_states_mass</cp:keywords>
  <cp:lastModifiedBy>Chloe Francis</cp:lastModifiedBy>
  <cp:revision>248</cp:revision>
  <dcterms:created xsi:type="dcterms:W3CDTF">2021-04-13T16:26:00Z</dcterms:created>
  <dcterms:modified xsi:type="dcterms:W3CDTF">2021-08-19T11:31:22Z</dcterms:modified>
  <cp:category>Royal Society of Chemistry</cp:category>
</cp:coreProperties>
</file>