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4"/>
  </p:sldMasterIdLst>
  <p:notesMasterIdLst>
    <p:notesMasterId r:id="rId7"/>
  </p:notesMasterIdLst>
  <p:sldIdLst>
    <p:sldId id="274" r:id="rId5"/>
    <p:sldId id="275"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5A"/>
    <a:srgbClr val="DA1883"/>
    <a:srgbClr val="FF9E1B"/>
    <a:srgbClr val="E7E6E6"/>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4" autoAdjust="0"/>
    <p:restoredTop sz="78955" autoAdjust="0"/>
  </p:normalViewPr>
  <p:slideViewPr>
    <p:cSldViewPr snapToGrid="0" snapToObjects="1">
      <p:cViewPr varScale="1">
        <p:scale>
          <a:sx n="90" d="100"/>
          <a:sy n="90" d="100"/>
        </p:scale>
        <p:origin x="2484" y="84"/>
      </p:cViewPr>
      <p:guideLst>
        <p:guide orient="horz" pos="268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54ED3-4554-2847-B655-88FA98F1AC0A}" type="datetimeFigureOut">
              <a:rPr lang="en-GB" smtClean="0"/>
              <a:t>21/04/2022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44EFE-404B-D849-BE65-BA999C857125}" type="slidenum">
              <a:rPr lang="en-GB" smtClean="0"/>
              <a:t>‹#›</a:t>
            </a:fld>
            <a:endParaRPr lang="en-GB"/>
          </a:p>
        </p:txBody>
      </p:sp>
    </p:spTree>
    <p:extLst>
      <p:ext uri="{BB962C8B-B14F-4D97-AF65-F5344CB8AC3E}">
        <p14:creationId xmlns:p14="http://schemas.microsoft.com/office/powerpoint/2010/main" val="18797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Education in Chemistry</a:t>
            </a:r>
            <a:r>
              <a:rPr lang="en-GB" baseline="0" dirty="0"/>
              <a:t>. Use this slide as a lesson starter for a lesson (14</a:t>
            </a:r>
            <a:r>
              <a:rPr lang="en-US" dirty="0"/>
              <a:t>–</a:t>
            </a:r>
            <a:r>
              <a:rPr lang="en-GB" baseline="0" dirty="0"/>
              <a:t>16) on noble gases.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baseline="0" dirty="0"/>
              <a:t>Image credit: </a:t>
            </a:r>
            <a:r>
              <a:rPr lang="en-GB" b="0" i="1" dirty="0">
                <a:solidFill>
                  <a:srgbClr val="FFFFFF"/>
                </a:solidFill>
                <a:effectLst/>
                <a:latin typeface="Avenir"/>
              </a:rPr>
              <a:t>© </a:t>
            </a:r>
            <a:r>
              <a:rPr lang="en-GB" b="0" i="1">
                <a:solidFill>
                  <a:srgbClr val="FFFFFF"/>
                </a:solidFill>
                <a:effectLst/>
                <a:latin typeface="Avenir"/>
              </a:rPr>
              <a:t>Getty Images</a:t>
            </a: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1</a:t>
            </a:fld>
            <a:endParaRPr lang="en-GB"/>
          </a:p>
        </p:txBody>
      </p:sp>
    </p:spTree>
    <p:extLst>
      <p:ext uri="{BB962C8B-B14F-4D97-AF65-F5344CB8AC3E}">
        <p14:creationId xmlns:p14="http://schemas.microsoft.com/office/powerpoint/2010/main" val="1494514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Education in Chemistry</a:t>
            </a:r>
            <a:r>
              <a:rPr lang="en-GB" baseline="0" dirty="0"/>
              <a:t>. Use this slide as a lesson starter for a lesson (14</a:t>
            </a:r>
            <a:r>
              <a:rPr lang="en-US" dirty="0"/>
              <a:t>–</a:t>
            </a:r>
            <a:r>
              <a:rPr lang="en-GB" baseline="0" dirty="0"/>
              <a:t>16) on noble gases.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baseline="0" dirty="0"/>
              <a:t>Image credit: </a:t>
            </a:r>
            <a:r>
              <a:rPr lang="en-GB" b="0" i="1" dirty="0">
                <a:solidFill>
                  <a:srgbClr val="FFFFFF"/>
                </a:solidFill>
                <a:effectLst/>
                <a:latin typeface="Avenir"/>
              </a:rPr>
              <a:t>© Getty Images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a:t>
            </a:r>
          </a:p>
          <a:p>
            <a:pPr marL="228600" indent="-228600">
              <a:buAutoNum type="arabicPeriod"/>
            </a:pPr>
            <a:r>
              <a:rPr lang="en-GB" sz="1200" baseline="0" dirty="0">
                <a:solidFill>
                  <a:schemeClr val="tx1"/>
                </a:solidFill>
                <a:latin typeface="+mn-lt"/>
              </a:rPr>
              <a:t>The boiling points increase down the group.</a:t>
            </a:r>
          </a:p>
          <a:p>
            <a:pPr marL="228600" indent="-228600">
              <a:buAutoNum type="arabicPeriod"/>
            </a:pPr>
            <a:r>
              <a:rPr lang="en-GB" sz="1200" baseline="0" dirty="0">
                <a:solidFill>
                  <a:schemeClr val="tx1"/>
                </a:solidFill>
                <a:latin typeface="+mn-lt"/>
              </a:rPr>
              <a:t>The atoms have a stable arrangement of electrons.</a:t>
            </a:r>
          </a:p>
          <a:p>
            <a:pPr marL="228600" indent="-228600">
              <a:buAutoNum type="arabicPeriod"/>
            </a:pPr>
            <a:r>
              <a:rPr lang="en-US" dirty="0"/>
              <a:t>The shortage of</a:t>
            </a:r>
            <a:r>
              <a:rPr lang="en-US" baseline="0" dirty="0"/>
              <a:t> neon caused by steel plants shutting may mean there is not enough neon for the lasers that produce semiconductors.</a:t>
            </a: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2</a:t>
            </a:fld>
            <a:endParaRPr lang="en-GB"/>
          </a:p>
        </p:txBody>
      </p:sp>
    </p:spTree>
    <p:extLst>
      <p:ext uri="{BB962C8B-B14F-4D97-AF65-F5344CB8AC3E}">
        <p14:creationId xmlns:p14="http://schemas.microsoft.com/office/powerpoint/2010/main" val="849960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2" name="Title 1">
            <a:extLst>
              <a:ext uri="{FF2B5EF4-FFF2-40B4-BE49-F238E27FC236}">
                <a16:creationId xmlns:a16="http://schemas.microsoft.com/office/drawing/2014/main" id="{56F06E72-FD10-384B-917A-421C42C98846}"/>
              </a:ext>
            </a:extLst>
          </p:cNvPr>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4D49FB06-ED83-EA45-AEBD-3751AE6255D1}"/>
              </a:ext>
            </a:extLst>
          </p:cNvPr>
          <p:cNvSpPr>
            <a:spLocks noGrp="1"/>
          </p:cNvSpPr>
          <p:nvPr>
            <p:ph sz="quarter" idx="13"/>
          </p:nvPr>
        </p:nvSpPr>
        <p:spPr>
          <a:xfrm>
            <a:off x="628650" y="1825625"/>
            <a:ext cx="7886700" cy="3408363"/>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8420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10" name="Content Placeholder 2">
            <a:extLst>
              <a:ext uri="{FF2B5EF4-FFF2-40B4-BE49-F238E27FC236}">
                <a16:creationId xmlns:a16="http://schemas.microsoft.com/office/drawing/2014/main" id="{2C8ADCB8-941A-2E48-A25E-6D520F812004}"/>
              </a:ext>
            </a:extLst>
          </p:cNvPr>
          <p:cNvSpPr>
            <a:spLocks noGrp="1"/>
          </p:cNvSpPr>
          <p:nvPr>
            <p:ph idx="13"/>
          </p:nvPr>
        </p:nvSpPr>
        <p:spPr>
          <a:xfrm>
            <a:off x="477658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288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wo Content_text and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3" name="Picture Placeholder 2">
            <a:extLst>
              <a:ext uri="{FF2B5EF4-FFF2-40B4-BE49-F238E27FC236}">
                <a16:creationId xmlns:a16="http://schemas.microsoft.com/office/drawing/2014/main" id="{92C4AF84-80AB-C24E-A255-17AE1204EC6D}"/>
              </a:ext>
            </a:extLst>
          </p:cNvPr>
          <p:cNvSpPr>
            <a:spLocks noGrp="1"/>
          </p:cNvSpPr>
          <p:nvPr>
            <p:ph type="pic" sz="quarter" idx="13"/>
          </p:nvPr>
        </p:nvSpPr>
        <p:spPr>
          <a:xfrm>
            <a:off x="4572000" y="1816100"/>
            <a:ext cx="3943350" cy="3644900"/>
          </a:xfrm>
        </p:spPr>
        <p:txBody>
          <a:bodyPr/>
          <a:lstStyle/>
          <a:p>
            <a:r>
              <a:rPr lang="en-US"/>
              <a:t>Click icon to add picture</a:t>
            </a:r>
            <a:endParaRPr lang="en-GB"/>
          </a:p>
        </p:txBody>
      </p:sp>
    </p:spTree>
    <p:extLst>
      <p:ext uri="{BB962C8B-B14F-4D97-AF65-F5344CB8AC3E}">
        <p14:creationId xmlns:p14="http://schemas.microsoft.com/office/powerpoint/2010/main" val="255900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wo Content Text and tab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4" name="Table Placeholder 3">
            <a:extLst>
              <a:ext uri="{FF2B5EF4-FFF2-40B4-BE49-F238E27FC236}">
                <a16:creationId xmlns:a16="http://schemas.microsoft.com/office/drawing/2014/main" id="{2D47F291-18EF-E34E-8DD6-E5E40C8FD305}"/>
              </a:ext>
            </a:extLst>
          </p:cNvPr>
          <p:cNvSpPr>
            <a:spLocks noGrp="1"/>
          </p:cNvSpPr>
          <p:nvPr>
            <p:ph type="tbl" sz="quarter" idx="13"/>
          </p:nvPr>
        </p:nvSpPr>
        <p:spPr>
          <a:xfrm>
            <a:off x="4572000" y="1816100"/>
            <a:ext cx="3943350" cy="3644900"/>
          </a:xfrm>
        </p:spPr>
        <p:txBody>
          <a:bodyPr/>
          <a:lstStyle/>
          <a:p>
            <a:r>
              <a:rPr lang="en-US"/>
              <a:t>Click icon to add table</a:t>
            </a:r>
            <a:endParaRPr lang="en-GB"/>
          </a:p>
        </p:txBody>
      </p:sp>
    </p:spTree>
    <p:extLst>
      <p:ext uri="{BB962C8B-B14F-4D97-AF65-F5344CB8AC3E}">
        <p14:creationId xmlns:p14="http://schemas.microsoft.com/office/powerpoint/2010/main" val="1067373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25411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785941" y="6300000"/>
            <a:ext cx="2057400" cy="365125"/>
          </a:xfrm>
          <a:prstGeom prst="rect">
            <a:avLst/>
          </a:prstGeom>
        </p:spPr>
        <p:txBody>
          <a:bodyPr vert="horz" lIns="91440" tIns="45720" rIns="91440" bIns="45720" rtlCol="0" anchor="ctr"/>
          <a:lstStyle>
            <a:lvl1pPr algn="r">
              <a:defRPr sz="1200">
                <a:solidFill>
                  <a:srgbClr val="004976"/>
                </a:solidFill>
              </a:defRPr>
            </a:lvl1pPr>
          </a:lstStyle>
          <a:p>
            <a:fld id="{D993BE9A-2295-974E-B063-F12D5C0A2200}" type="slidenum">
              <a:rPr lang="en-GB" smtClean="0"/>
              <a:pPr/>
              <a:t>‹#›</a:t>
            </a:fld>
            <a:endParaRPr lang="en-GB" dirty="0"/>
          </a:p>
        </p:txBody>
      </p:sp>
      <p:pic>
        <p:nvPicPr>
          <p:cNvPr id="9" name="Picture 8">
            <a:extLst>
              <a:ext uri="{FF2B5EF4-FFF2-40B4-BE49-F238E27FC236}">
                <a16:creationId xmlns:a16="http://schemas.microsoft.com/office/drawing/2014/main" id="{B6D10051-213D-F54D-BD3C-B61FA29442AB}"/>
              </a:ext>
            </a:extLst>
          </p:cNvPr>
          <p:cNvPicPr>
            <a:picLocks noChangeAspect="1"/>
          </p:cNvPicPr>
          <p:nvPr userDrawn="1"/>
        </p:nvPicPr>
        <p:blipFill>
          <a:blip r:embed="rId6"/>
          <a:stretch>
            <a:fillRect/>
          </a:stretch>
        </p:blipFill>
        <p:spPr>
          <a:xfrm>
            <a:off x="0" y="5720631"/>
            <a:ext cx="2615950" cy="1137369"/>
          </a:xfrm>
          <a:prstGeom prst="rect">
            <a:avLst/>
          </a:prstGeom>
        </p:spPr>
      </p:pic>
      <p:cxnSp>
        <p:nvCxnSpPr>
          <p:cNvPr id="10" name="Straight Connector 9">
            <a:extLst>
              <a:ext uri="{FF2B5EF4-FFF2-40B4-BE49-F238E27FC236}">
                <a16:creationId xmlns:a16="http://schemas.microsoft.com/office/drawing/2014/main" id="{A30C2941-B443-B742-A370-CFF703CA1858}"/>
              </a:ext>
            </a:extLst>
          </p:cNvPr>
          <p:cNvCxnSpPr>
            <a:cxnSpLocks/>
          </p:cNvCxnSpPr>
          <p:nvPr userDrawn="1"/>
        </p:nvCxnSpPr>
        <p:spPr>
          <a:xfrm>
            <a:off x="318000" y="5720598"/>
            <a:ext cx="852534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76898"/>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731" r:id="rId3"/>
    <p:sldLayoutId id="2147483732" r:id="rId4"/>
  </p:sldLayoutIdLst>
  <p:hf hdr="0" ftr="0" dt="0"/>
  <p:txStyles>
    <p:titleStyle>
      <a:lvl1pPr algn="l" defTabSz="914400" rtl="0" eaLnBrk="1" latinLnBrk="0" hangingPunct="1">
        <a:lnSpc>
          <a:spcPct val="90000"/>
        </a:lnSpc>
        <a:spcBef>
          <a:spcPct val="0"/>
        </a:spcBef>
        <a:buNone/>
        <a:defRPr sz="4000" kern="1200">
          <a:solidFill>
            <a:srgbClr val="004976"/>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rsc.li/3Mh2BBb"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1</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203931"/>
            <a:ext cx="7886700" cy="1325563"/>
          </a:xfrm>
        </p:spPr>
        <p:txBody>
          <a:bodyPr>
            <a:normAutofit/>
          </a:bodyPr>
          <a:lstStyle/>
          <a:p>
            <a:r>
              <a:rPr lang="en-US" sz="3200" dirty="0"/>
              <a:t>Neon – a conflict material?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7" name="TextBox 11"/>
          <p:cNvSpPr txBox="1"/>
          <p:nvPr/>
        </p:nvSpPr>
        <p:spPr>
          <a:xfrm>
            <a:off x="824748" y="114211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a:t>
            </a:r>
            <a:r>
              <a:rPr lang="en-GB" sz="1400" b="0" i="1" dirty="0">
                <a:effectLst/>
                <a:hlinkClick r:id="rId4"/>
              </a:rPr>
              <a:t>3Mh2BBb</a:t>
            </a:r>
            <a:r>
              <a:rPr lang="en-GB" sz="1400" i="1" dirty="0">
                <a:solidFill>
                  <a:srgbClr val="004976"/>
                </a:solidFill>
                <a:hlinkClick r:id="rId4"/>
              </a:rPr>
              <a:t>  </a:t>
            </a:r>
            <a:endParaRPr lang="en-GB" sz="1400" i="1" dirty="0">
              <a:solidFill>
                <a:srgbClr val="004976"/>
              </a:solidFill>
            </a:endParaRP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552448" y="1500851"/>
            <a:ext cx="5158157" cy="13255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The war in Ukraine is creating shortages of </a:t>
            </a:r>
            <a:br>
              <a:rPr lang="en-GB" sz="1800" dirty="0"/>
            </a:br>
            <a:r>
              <a:rPr lang="en-GB" sz="1800" dirty="0"/>
              <a:t>high-purity neon gas. Until the war, Ukraine produced around half of the global supply. </a:t>
            </a:r>
            <a:br>
              <a:rPr lang="en-GB" sz="1800" dirty="0"/>
            </a:br>
            <a:r>
              <a:rPr lang="en-GB" sz="1800" dirty="0"/>
              <a:t>But the war has stopped production, so is </a:t>
            </a:r>
            <a:br>
              <a:rPr lang="en-GB" sz="1800" dirty="0"/>
            </a:br>
            <a:r>
              <a:rPr lang="en-GB" sz="1800" dirty="0"/>
              <a:t>neon becoming a new kind of conflict material?</a:t>
            </a:r>
          </a:p>
        </p:txBody>
      </p:sp>
      <p:pic>
        <p:nvPicPr>
          <p:cNvPr id="6" name="Picture 5" descr="A picture containing laser, light, dark&#10;&#10;Description automatically generated">
            <a:extLst>
              <a:ext uri="{FF2B5EF4-FFF2-40B4-BE49-F238E27FC236}">
                <a16:creationId xmlns:a16="http://schemas.microsoft.com/office/drawing/2014/main" id="{1AC82106-5988-422C-816B-DEF71A42EFBF}"/>
              </a:ext>
            </a:extLst>
          </p:cNvPr>
          <p:cNvPicPr>
            <a:picLocks noChangeAspect="1"/>
          </p:cNvPicPr>
          <p:nvPr/>
        </p:nvPicPr>
        <p:blipFill>
          <a:blip r:embed="rId5"/>
          <a:stretch>
            <a:fillRect/>
          </a:stretch>
        </p:blipFill>
        <p:spPr>
          <a:xfrm>
            <a:off x="5593642" y="187386"/>
            <a:ext cx="3304769" cy="2204397"/>
          </a:xfrm>
          <a:prstGeom prst="rect">
            <a:avLst/>
          </a:prstGeom>
        </p:spPr>
      </p:pic>
      <p:sp>
        <p:nvSpPr>
          <p:cNvPr id="10" name="Content Placeholder 3">
            <a:extLst>
              <a:ext uri="{FF2B5EF4-FFF2-40B4-BE49-F238E27FC236}">
                <a16:creationId xmlns:a16="http://schemas.microsoft.com/office/drawing/2014/main" id="{0C90A894-0C8F-428A-9D62-D1EF251CC08E}"/>
              </a:ext>
            </a:extLst>
          </p:cNvPr>
          <p:cNvSpPr txBox="1">
            <a:spLocks/>
          </p:cNvSpPr>
          <p:nvPr/>
        </p:nvSpPr>
        <p:spPr>
          <a:xfrm>
            <a:off x="552448" y="2896401"/>
            <a:ext cx="8316780" cy="2204397"/>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Neon is an important component in the lasers that etch semiconductors. Like krypton and xenon, it is a by-product of steel manufacturing. Steel producers separate air to control levels of oxygen and nitrogen delivered to the blast furnace. This involves the fractional distillation of liquid air. Because neon is present in such low concentrations it can only be economically recovered from very large steel plants. </a:t>
            </a:r>
          </a:p>
        </p:txBody>
      </p:sp>
      <p:sp>
        <p:nvSpPr>
          <p:cNvPr id="11" name="TextBox 10">
            <a:extLst>
              <a:ext uri="{FF2B5EF4-FFF2-40B4-BE49-F238E27FC236}">
                <a16:creationId xmlns:a16="http://schemas.microsoft.com/office/drawing/2014/main" id="{AA5CAD2F-AFE8-475C-95BC-F3C504F53C53}"/>
              </a:ext>
            </a:extLst>
          </p:cNvPr>
          <p:cNvSpPr txBox="1"/>
          <p:nvPr/>
        </p:nvSpPr>
        <p:spPr>
          <a:xfrm>
            <a:off x="5564459" y="2369147"/>
            <a:ext cx="3304769" cy="800219"/>
          </a:xfrm>
          <a:prstGeom prst="rect">
            <a:avLst/>
          </a:prstGeom>
          <a:noFill/>
        </p:spPr>
        <p:txBody>
          <a:bodyPr wrap="square" rtlCol="0">
            <a:spAutoFit/>
          </a:bodyPr>
          <a:lstStyle/>
          <a:p>
            <a:r>
              <a:rPr lang="en-GB" sz="1400" dirty="0"/>
              <a:t>What links lasers, semiconductors and steel production to Ukraine?</a:t>
            </a:r>
          </a:p>
          <a:p>
            <a:endParaRPr lang="en-GB" dirty="0"/>
          </a:p>
        </p:txBody>
      </p:sp>
    </p:spTree>
    <p:extLst>
      <p:ext uri="{BB962C8B-B14F-4D97-AF65-F5344CB8AC3E}">
        <p14:creationId xmlns:p14="http://schemas.microsoft.com/office/powerpoint/2010/main" val="4048172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2</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203931"/>
            <a:ext cx="7886700" cy="1325563"/>
          </a:xfrm>
        </p:spPr>
        <p:txBody>
          <a:bodyPr>
            <a:normAutofit/>
          </a:bodyPr>
          <a:lstStyle/>
          <a:p>
            <a:r>
              <a:rPr lang="en-US" sz="3200" dirty="0"/>
              <a:t>Neon – a conflict material?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5" name="TextBox 4"/>
          <p:cNvSpPr txBox="1"/>
          <p:nvPr/>
        </p:nvSpPr>
        <p:spPr>
          <a:xfrm>
            <a:off x="607352" y="4752975"/>
            <a:ext cx="8368206" cy="923330"/>
          </a:xfrm>
          <a:prstGeom prst="rect">
            <a:avLst/>
          </a:prstGeom>
          <a:noFill/>
        </p:spPr>
        <p:txBody>
          <a:bodyPr wrap="square" rtlCol="0">
            <a:spAutoFit/>
          </a:bodyPr>
          <a:lstStyle/>
          <a:p>
            <a:pPr marL="342900" indent="-342900">
              <a:buFontTx/>
              <a:buAutoNum type="arabicPeriod"/>
            </a:pPr>
            <a:r>
              <a:rPr lang="en-GB" dirty="0"/>
              <a:t>How do the boiling points of the noble gases change going down the group?</a:t>
            </a:r>
          </a:p>
          <a:p>
            <a:pPr marL="342900" indent="-342900">
              <a:buAutoNum type="arabicPeriod"/>
            </a:pPr>
            <a:r>
              <a:rPr lang="en-GB" dirty="0"/>
              <a:t>Explain why noble gases are unreactive.</a:t>
            </a:r>
          </a:p>
          <a:p>
            <a:pPr marL="342900" indent="-342900">
              <a:buAutoNum type="arabicPeriod"/>
            </a:pPr>
            <a:r>
              <a:rPr lang="en-GB" dirty="0"/>
              <a:t>Explain how the war in Ukraine could cause shortages of semiconductors.</a:t>
            </a:r>
          </a:p>
        </p:txBody>
      </p:sp>
      <p:sp>
        <p:nvSpPr>
          <p:cNvPr id="7" name="TextBox 11"/>
          <p:cNvSpPr txBox="1"/>
          <p:nvPr/>
        </p:nvSpPr>
        <p:spPr>
          <a:xfrm>
            <a:off x="824748" y="114211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rsc.li/</a:t>
            </a:r>
            <a:r>
              <a:rPr lang="en-GB" sz="1400" b="0" i="1" dirty="0">
                <a:effectLst/>
              </a:rPr>
              <a:t>3Mh2BBb</a:t>
            </a:r>
            <a:r>
              <a:rPr lang="en-GB" sz="1400" i="1" dirty="0">
                <a:solidFill>
                  <a:srgbClr val="004976"/>
                </a:solidFill>
              </a:rPr>
              <a:t>  </a:t>
            </a: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552448" y="1500851"/>
            <a:ext cx="5158157" cy="13255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The war in Ukraine is creating shortages of </a:t>
            </a:r>
            <a:br>
              <a:rPr lang="en-GB" sz="1800" dirty="0"/>
            </a:br>
            <a:r>
              <a:rPr lang="en-GB" sz="1800" dirty="0"/>
              <a:t>high-purity neon gas. Until the war, Ukraine produced around half of the global supply. </a:t>
            </a:r>
            <a:br>
              <a:rPr lang="en-GB" sz="1800" dirty="0"/>
            </a:br>
            <a:r>
              <a:rPr lang="en-GB" sz="1800" dirty="0"/>
              <a:t>But the war has stopped production, so is neon becoming a new kind of conflict material?</a:t>
            </a:r>
          </a:p>
        </p:txBody>
      </p:sp>
      <p:pic>
        <p:nvPicPr>
          <p:cNvPr id="6" name="Picture 5" descr="A picture containing laser, light, dark&#10;&#10;Description automatically generated">
            <a:extLst>
              <a:ext uri="{FF2B5EF4-FFF2-40B4-BE49-F238E27FC236}">
                <a16:creationId xmlns:a16="http://schemas.microsoft.com/office/drawing/2014/main" id="{1AC82106-5988-422C-816B-DEF71A42EFBF}"/>
              </a:ext>
            </a:extLst>
          </p:cNvPr>
          <p:cNvPicPr>
            <a:picLocks noChangeAspect="1"/>
          </p:cNvPicPr>
          <p:nvPr/>
        </p:nvPicPr>
        <p:blipFill>
          <a:blip r:embed="rId4"/>
          <a:stretch>
            <a:fillRect/>
          </a:stretch>
        </p:blipFill>
        <p:spPr>
          <a:xfrm>
            <a:off x="5763680" y="187387"/>
            <a:ext cx="3134731" cy="2090976"/>
          </a:xfrm>
          <a:prstGeom prst="rect">
            <a:avLst/>
          </a:prstGeom>
        </p:spPr>
      </p:pic>
      <p:sp>
        <p:nvSpPr>
          <p:cNvPr id="10" name="Content Placeholder 3">
            <a:extLst>
              <a:ext uri="{FF2B5EF4-FFF2-40B4-BE49-F238E27FC236}">
                <a16:creationId xmlns:a16="http://schemas.microsoft.com/office/drawing/2014/main" id="{0C90A894-0C8F-428A-9D62-D1EF251CC08E}"/>
              </a:ext>
            </a:extLst>
          </p:cNvPr>
          <p:cNvSpPr txBox="1">
            <a:spLocks/>
          </p:cNvSpPr>
          <p:nvPr/>
        </p:nvSpPr>
        <p:spPr>
          <a:xfrm>
            <a:off x="552448" y="2896401"/>
            <a:ext cx="8316780" cy="2204397"/>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Neon is an important component in the lasers that etch semiconductors. Like krypton and xenon, it is a by-product of steel manufacturing. Steel producers separate air to control levels of oxygen and nitrogen delivered to the blast furnace. This involves the fractional distillation of liquid air. Because neon is present in such low concentrations it can only be economically recovered from very large steel plants. </a:t>
            </a:r>
          </a:p>
        </p:txBody>
      </p:sp>
      <p:sp>
        <p:nvSpPr>
          <p:cNvPr id="11" name="TextBox 10">
            <a:extLst>
              <a:ext uri="{FF2B5EF4-FFF2-40B4-BE49-F238E27FC236}">
                <a16:creationId xmlns:a16="http://schemas.microsoft.com/office/drawing/2014/main" id="{AA5CAD2F-AFE8-475C-95BC-F3C504F53C53}"/>
              </a:ext>
            </a:extLst>
          </p:cNvPr>
          <p:cNvSpPr txBox="1"/>
          <p:nvPr/>
        </p:nvSpPr>
        <p:spPr>
          <a:xfrm>
            <a:off x="5763680" y="2369147"/>
            <a:ext cx="3105548" cy="800219"/>
          </a:xfrm>
          <a:prstGeom prst="rect">
            <a:avLst/>
          </a:prstGeom>
          <a:noFill/>
        </p:spPr>
        <p:txBody>
          <a:bodyPr wrap="square" rtlCol="0">
            <a:spAutoFit/>
          </a:bodyPr>
          <a:lstStyle/>
          <a:p>
            <a:r>
              <a:rPr lang="en-GB" sz="1400" dirty="0"/>
              <a:t>What links lasers, semiconductors and steel production to Ukraine?</a:t>
            </a:r>
          </a:p>
          <a:p>
            <a:endParaRPr lang="en-GB" dirty="0"/>
          </a:p>
        </p:txBody>
      </p:sp>
    </p:spTree>
    <p:extLst>
      <p:ext uri="{BB962C8B-B14F-4D97-AF65-F5344CB8AC3E}">
        <p14:creationId xmlns:p14="http://schemas.microsoft.com/office/powerpoint/2010/main" val="506097473"/>
      </p:ext>
    </p:extLst>
  </p:cSld>
  <p:clrMapOvr>
    <a:masterClrMapping/>
  </p:clrMapOvr>
</p:sld>
</file>

<file path=ppt/theme/theme1.xml><?xml version="1.0" encoding="utf-8"?>
<a:theme xmlns:a="http://schemas.openxmlformats.org/drawingml/2006/main" name="1_RSC_Plain_no footer">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EIC starter slide template.pptx" id="{8C227671-679E-4005-AE38-7E4654D46299}" vid="{3A4C9E2F-8493-4A3B-ACEE-3D5EC76FA4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Template xmlns="27d643f5-4560-4eff-9f48-d0fe6b2bec2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2B75D-225E-421C-86E0-971E0BD304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507900DF-3EEF-46A5-94A9-21789EBC7165}">
  <ds:schemaRefs>
    <ds:schemaRef ds:uri="http://purl.org/dc/dcmitype/"/>
    <ds:schemaRef ds:uri="27d643f5-4560-4eff-9f48-d0fe6b2bec2d"/>
    <ds:schemaRef ds:uri="http://purl.org/dc/terms/"/>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2006/metadata/properties"/>
  </ds:schemaRefs>
</ds:datastoreItem>
</file>

<file path=customXml/itemProps3.xml><?xml version="1.0" encoding="utf-8"?>
<ds:datastoreItem xmlns:ds="http://schemas.openxmlformats.org/officeDocument/2006/customXml" ds:itemID="{7D9B7705-6E4A-433D-914A-8894B6FAEA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EIC starter slide template (1)</Template>
  <TotalTime>1786</TotalTime>
  <Words>441</Words>
  <Application>Microsoft Office PowerPoint</Application>
  <PresentationFormat>On-screen Show (4:3)</PresentationFormat>
  <Paragraphs>26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Avenir</vt:lpstr>
      <vt:lpstr>Calibri</vt:lpstr>
      <vt:lpstr>1_RSC_Plain_no footer</vt:lpstr>
      <vt:lpstr>Neon – a conflict material?</vt:lpstr>
      <vt:lpstr>Neon – a conflict material?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Neon - a conflict material</dc:title>
  <dc:subject>neon</dc:subject>
  <dc:creator>Neil Goalby</dc:creator>
  <cp:keywords>conflict materials; noble gases; neon; fractional distillation</cp:keywords>
  <dc:description>From Education in Chemistry, War threatens semiconductor production, rsc.li/3Mh2BBb</dc:description>
  <cp:lastModifiedBy>Lisa Clatworthy</cp:lastModifiedBy>
  <cp:revision>191</cp:revision>
  <dcterms:created xsi:type="dcterms:W3CDTF">2020-04-08T13:50:19Z</dcterms:created>
  <dcterms:modified xsi:type="dcterms:W3CDTF">2022-04-21T08:10:14Z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