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4" r:id="rId5"/>
    <p:sldId id="27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4" autoAdjust="0"/>
    <p:restoredTop sz="78955" autoAdjust="0"/>
  </p:normalViewPr>
  <p:slideViewPr>
    <p:cSldViewPr snapToGrid="0" snapToObjects="1">
      <p:cViewPr varScale="1">
        <p:scale>
          <a:sx n="69" d="100"/>
          <a:sy n="69" d="100"/>
        </p:scale>
        <p:origin x="66" y="186"/>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23/11/2021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alloys.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0" i="0">
                <a:solidFill>
                  <a:srgbClr val="172B4D"/>
                </a:solidFill>
                <a:effectLst/>
                <a:latin typeface="-apple-system"/>
              </a:rPr>
              <a:t>© Shutterstock</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51346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alloys.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0" i="0" dirty="0">
                <a:solidFill>
                  <a:srgbClr val="172B4D"/>
                </a:solidFill>
                <a:effectLst/>
                <a:latin typeface="-apple-system"/>
              </a:rPr>
              <a:t>© Shutterstock</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A mixture of different metals.</a:t>
            </a:r>
          </a:p>
          <a:p>
            <a:pPr marL="228600" indent="-228600">
              <a:buAutoNum type="arabicPeriod"/>
            </a:pPr>
            <a:r>
              <a:rPr lang="en-US" sz="1200" baseline="0" dirty="0">
                <a:solidFill>
                  <a:schemeClr val="tx1"/>
                </a:solidFill>
                <a:latin typeface="+mn-lt"/>
              </a:rPr>
              <a:t>The different sizes of atoms in an alloy distort the layers in the structure, making it more difficult for them to slide over each other, so alloys are harder than pure metals.</a:t>
            </a:r>
          </a:p>
          <a:p>
            <a:pPr marL="228600" indent="-228600">
              <a:buAutoNum type="arabicPeriod"/>
            </a:pPr>
            <a:r>
              <a:rPr lang="en-US" dirty="0"/>
              <a:t>High carbon steel is strong but brittle. Low carbon steel is softer and more easily shaped.</a:t>
            </a:r>
            <a:endParaRPr lang="en-GB" sz="1200" baseline="0" dirty="0">
              <a:solidFill>
                <a:schemeClr val="tx1"/>
              </a:solidFill>
              <a:latin typeface="+mn-lt"/>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425490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rsc.li/3oiPDZ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rsc.li/3oiPDZ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39" y="169641"/>
            <a:ext cx="8030101" cy="1144809"/>
          </a:xfrm>
        </p:spPr>
        <p:txBody>
          <a:bodyPr>
            <a:normAutofit/>
          </a:bodyPr>
          <a:lstStyle/>
          <a:p>
            <a:r>
              <a:rPr lang="en-US" sz="3200" dirty="0"/>
              <a:t>Turning scrap metal into hi-tech steel</a:t>
            </a:r>
            <a:r>
              <a:rPr lang="en-GB" sz="3200" dirty="0"/>
              <a:t>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824748" y="106210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rsc.li/3oiPDZt  </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49" y="1345612"/>
            <a:ext cx="5779771" cy="3523567"/>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Ultra-low carbon steels are used in car body panels or precision alloying in automotive and electronics industries. However, much of the scrap steel being recycled is relatively high-carbon ‘hard’ steel. Conventional recycling melts scrap steel in an electric arc furnace with a reagent mixture called a slag to remove the impurities. </a:t>
            </a:r>
          </a:p>
          <a:p>
            <a:r>
              <a:rPr lang="en-GB" sz="1800" dirty="0"/>
              <a:t>A new process to create ultra-pure low-carbon steel has been developed by electrochemically removing carbon from steel during recycling. By using molten slag as an electrolyte</a:t>
            </a:r>
            <a:r>
              <a:rPr lang="en-GB" sz="1800"/>
              <a:t>, the carbon </a:t>
            </a:r>
            <a:r>
              <a:rPr lang="en-GB" sz="1800" dirty="0"/>
              <a:t>content of molten iron was reduced from 3.78% to 0.84%. Carbon in the molten iron anode is oxidised by oxygen from silicon dioxide in the slag, producing carbon monoxide which bubbled out, with silicon ions reduced at the molybdenum cathode.</a:t>
            </a:r>
          </a:p>
        </p:txBody>
      </p:sp>
      <p:pic>
        <p:nvPicPr>
          <p:cNvPr id="4" name="Picture 3">
            <a:extLst>
              <a:ext uri="{FF2B5EF4-FFF2-40B4-BE49-F238E27FC236}">
                <a16:creationId xmlns:a16="http://schemas.microsoft.com/office/drawing/2014/main" id="{4BA1C7BD-00B2-40DC-8387-F5025F0E2129}"/>
              </a:ext>
            </a:extLst>
          </p:cNvPr>
          <p:cNvPicPr>
            <a:picLocks noChangeAspect="1"/>
          </p:cNvPicPr>
          <p:nvPr/>
        </p:nvPicPr>
        <p:blipFill rotWithShape="1">
          <a:blip r:embed="rId5"/>
          <a:srcRect l="19797" t="231" r="16742" b="-231"/>
          <a:stretch/>
        </p:blipFill>
        <p:spPr>
          <a:xfrm>
            <a:off x="6424710" y="1079099"/>
            <a:ext cx="2640330" cy="2773680"/>
          </a:xfrm>
          <a:prstGeom prst="rect">
            <a:avLst/>
          </a:prstGeom>
        </p:spPr>
      </p:pic>
      <p:sp>
        <p:nvSpPr>
          <p:cNvPr id="6" name="TextBox 5">
            <a:extLst>
              <a:ext uri="{FF2B5EF4-FFF2-40B4-BE49-F238E27FC236}">
                <a16:creationId xmlns:a16="http://schemas.microsoft.com/office/drawing/2014/main" id="{0C338364-AF48-497F-BB0C-D82C2F56B440}"/>
              </a:ext>
            </a:extLst>
          </p:cNvPr>
          <p:cNvSpPr txBox="1"/>
          <p:nvPr/>
        </p:nvSpPr>
        <p:spPr>
          <a:xfrm>
            <a:off x="6424710" y="3862038"/>
            <a:ext cx="2640330" cy="738664"/>
          </a:xfrm>
          <a:prstGeom prst="rect">
            <a:avLst/>
          </a:prstGeom>
          <a:noFill/>
        </p:spPr>
        <p:txBody>
          <a:bodyPr wrap="square" rtlCol="0">
            <a:spAutoFit/>
          </a:bodyPr>
          <a:lstStyle/>
          <a:p>
            <a:r>
              <a:rPr lang="en-GB" sz="1400" dirty="0"/>
              <a:t>Electrolysis: an electric charge passing between an anode and cathode</a:t>
            </a:r>
          </a:p>
        </p:txBody>
      </p:sp>
    </p:spTree>
    <p:extLst>
      <p:ext uri="{BB962C8B-B14F-4D97-AF65-F5344CB8AC3E}">
        <p14:creationId xmlns:p14="http://schemas.microsoft.com/office/powerpoint/2010/main" val="2549149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39" y="169641"/>
            <a:ext cx="8030101" cy="1144809"/>
          </a:xfrm>
        </p:spPr>
        <p:txBody>
          <a:bodyPr>
            <a:normAutofit/>
          </a:bodyPr>
          <a:lstStyle/>
          <a:p>
            <a:r>
              <a:rPr lang="en-US" sz="3200" dirty="0"/>
              <a:t>Turning scrap metal into hi-tech steel</a:t>
            </a:r>
            <a:r>
              <a:rPr lang="en-GB" sz="3200" dirty="0"/>
              <a:t>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28649" y="4752975"/>
            <a:ext cx="8368206" cy="923330"/>
          </a:xfrm>
          <a:prstGeom prst="rect">
            <a:avLst/>
          </a:prstGeom>
          <a:noFill/>
        </p:spPr>
        <p:txBody>
          <a:bodyPr wrap="square" rtlCol="0">
            <a:spAutoFit/>
          </a:bodyPr>
          <a:lstStyle/>
          <a:p>
            <a:pPr marL="342900" indent="-342900">
              <a:buAutoNum type="arabicPeriod"/>
            </a:pPr>
            <a:r>
              <a:rPr lang="en-GB" dirty="0"/>
              <a:t>What is an alloy?</a:t>
            </a:r>
          </a:p>
          <a:p>
            <a:pPr marL="342900" indent="-342900">
              <a:buAutoNum type="arabicPeriod"/>
            </a:pPr>
            <a:r>
              <a:rPr lang="en-GB" dirty="0"/>
              <a:t>Explain why alloys are harder than pure metals.</a:t>
            </a:r>
          </a:p>
          <a:p>
            <a:pPr marL="342900" indent="-342900">
              <a:buAutoNum type="arabicPeriod"/>
            </a:pPr>
            <a:r>
              <a:rPr lang="en-GB" dirty="0"/>
              <a:t>Describe the differences in properties of high-carbon and low-carbon steel. </a:t>
            </a:r>
          </a:p>
        </p:txBody>
      </p:sp>
      <p:sp>
        <p:nvSpPr>
          <p:cNvPr id="7" name="TextBox 11"/>
          <p:cNvSpPr txBox="1"/>
          <p:nvPr/>
        </p:nvSpPr>
        <p:spPr>
          <a:xfrm>
            <a:off x="824748" y="106210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rsc.li/3oiPDZt  </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49" y="1345612"/>
            <a:ext cx="5779771" cy="3523567"/>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Ultra-low carbon steels are used in car body panels or precision alloying in automotive and electronics industries. However, much of the scrap steel being recycled is relatively high-carbon ‘hard’ steel. Conventional recycling melts scrap steel in an electric arc furnace with a reagent mixture called a slag to remove the impurities. </a:t>
            </a:r>
          </a:p>
          <a:p>
            <a:r>
              <a:rPr lang="en-GB" sz="1800" dirty="0"/>
              <a:t>A new process to create ultra-pure low-carbon steel has been developed by electrochemically removing carbon from steel during recycling. By using molten slag as an electrolyte, carbon content of molten iron was reduced from 3.78% to 0.84%. Carbon in the molten iron anode is oxidised by oxygen from silicon dioxide in the slag, producing carbon monoxide which bubbled out, with silicon ions reduced at the molybdenum cathode.</a:t>
            </a:r>
          </a:p>
        </p:txBody>
      </p:sp>
      <p:pic>
        <p:nvPicPr>
          <p:cNvPr id="4" name="Picture 3">
            <a:extLst>
              <a:ext uri="{FF2B5EF4-FFF2-40B4-BE49-F238E27FC236}">
                <a16:creationId xmlns:a16="http://schemas.microsoft.com/office/drawing/2014/main" id="{4BA1C7BD-00B2-40DC-8387-F5025F0E2129}"/>
              </a:ext>
            </a:extLst>
          </p:cNvPr>
          <p:cNvPicPr>
            <a:picLocks noChangeAspect="1"/>
          </p:cNvPicPr>
          <p:nvPr/>
        </p:nvPicPr>
        <p:blipFill rotWithShape="1">
          <a:blip r:embed="rId5"/>
          <a:srcRect l="19797" t="231" r="16742" b="-231"/>
          <a:stretch/>
        </p:blipFill>
        <p:spPr>
          <a:xfrm>
            <a:off x="6424710" y="1079099"/>
            <a:ext cx="2640330" cy="2773680"/>
          </a:xfrm>
          <a:prstGeom prst="rect">
            <a:avLst/>
          </a:prstGeom>
        </p:spPr>
      </p:pic>
      <p:sp>
        <p:nvSpPr>
          <p:cNvPr id="6" name="TextBox 5">
            <a:extLst>
              <a:ext uri="{FF2B5EF4-FFF2-40B4-BE49-F238E27FC236}">
                <a16:creationId xmlns:a16="http://schemas.microsoft.com/office/drawing/2014/main" id="{0C338364-AF48-497F-BB0C-D82C2F56B440}"/>
              </a:ext>
            </a:extLst>
          </p:cNvPr>
          <p:cNvSpPr txBox="1"/>
          <p:nvPr/>
        </p:nvSpPr>
        <p:spPr>
          <a:xfrm>
            <a:off x="6424710" y="3862038"/>
            <a:ext cx="2640330" cy="738664"/>
          </a:xfrm>
          <a:prstGeom prst="rect">
            <a:avLst/>
          </a:prstGeom>
          <a:noFill/>
        </p:spPr>
        <p:txBody>
          <a:bodyPr wrap="square" rtlCol="0">
            <a:spAutoFit/>
          </a:bodyPr>
          <a:lstStyle/>
          <a:p>
            <a:r>
              <a:rPr lang="en-GB" sz="1400" dirty="0"/>
              <a:t>Electrolysis: an electric charge passing between an anode and cathode</a:t>
            </a:r>
          </a:p>
        </p:txBody>
      </p:sp>
    </p:spTree>
    <p:extLst>
      <p:ext uri="{BB962C8B-B14F-4D97-AF65-F5344CB8AC3E}">
        <p14:creationId xmlns:p14="http://schemas.microsoft.com/office/powerpoint/2010/main" val="2162432124"/>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schemas.openxmlformats.org/package/2006/metadata/core-properties"/>
    <ds:schemaRef ds:uri="http://www.w3.org/XML/1998/namespace"/>
    <ds:schemaRef ds:uri="http://schemas.microsoft.com/office/2006/documentManagement/types"/>
    <ds:schemaRef ds:uri="http://schemas.microsoft.com/office/2006/metadata/properties"/>
    <ds:schemaRef ds:uri="http://purl.org/dc/elements/1.1/"/>
    <ds:schemaRef ds:uri="27d643f5-4560-4eff-9f48-d0fe6b2bec2d"/>
    <ds:schemaRef ds:uri="http://purl.org/dc/terms/"/>
    <ds:schemaRef ds:uri="http://purl.org/dc/dcmitype/"/>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1749</TotalTime>
  <Words>475</Words>
  <Application>Microsoft Office PowerPoint</Application>
  <PresentationFormat>On-screen Show (4:3)</PresentationFormat>
  <Paragraphs>28</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-apple-system</vt:lpstr>
      <vt:lpstr>Arial</vt:lpstr>
      <vt:lpstr>Calibri</vt:lpstr>
      <vt:lpstr>1_RSC_Plain_no footer</vt:lpstr>
      <vt:lpstr>Turning scrap metal into hi-tech steel </vt:lpstr>
      <vt:lpstr>Turning scrap metal into hi-tech steel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Turning scrap metal into hi-tech steel </dc:title>
  <dc:creator>Neil Goalby</dc:creator>
  <cp:keywords>alloys; carbon; iron; electrolysis ; cathode; anode; recycling</cp:keywords>
  <dc:description>From Education in Chemistry Turning scrap metal into hi-tech steel https://rsc.li/3oiPDZt</dc:description>
  <cp:lastModifiedBy>Katherine Hartop</cp:lastModifiedBy>
  <cp:revision>156</cp:revision>
  <dcterms:created xsi:type="dcterms:W3CDTF">2020-04-08T13:50:19Z</dcterms:created>
  <dcterms:modified xsi:type="dcterms:W3CDTF">2021-11-23T11:54:46Z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