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261" r:id="rId5"/>
    <p:sldId id="262" r:id="rId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ke Blackburn" initials="LB" lastIdx="1" clrIdx="0">
    <p:extLst>
      <p:ext uri="{19B8F6BF-5375-455C-9EA6-DF929625EA0E}">
        <p15:presenceInfo xmlns:p15="http://schemas.microsoft.com/office/powerpoint/2012/main" userId="S-1-5-21-1805851971-1264261665-475923621-263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F758B"/>
    <a:srgbClr val="505759"/>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5465" autoAdjust="0"/>
  </p:normalViewPr>
  <p:slideViewPr>
    <p:cSldViewPr>
      <p:cViewPr varScale="1">
        <p:scale>
          <a:sx n="84" d="100"/>
          <a:sy n="84" d="100"/>
        </p:scale>
        <p:origin x="1788" y="78"/>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1727"/>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4143588" y="1"/>
            <a:ext cx="3169920" cy="481727"/>
          </a:xfrm>
          <a:prstGeom prst="rect">
            <a:avLst/>
          </a:prstGeom>
        </p:spPr>
        <p:txBody>
          <a:bodyPr vert="horz" lIns="96661" tIns="48331" rIns="96661" bIns="48331" rtlCol="0"/>
          <a:lstStyle>
            <a:lvl1pPr algn="r">
              <a:defRPr sz="1300"/>
            </a:lvl1pPr>
          </a:lstStyle>
          <a:p>
            <a:fld id="{A514779C-79A7-49E8-BEAB-D399194BACEE}" type="datetimeFigureOut">
              <a:rPr lang="en-GB" smtClean="0"/>
              <a:t>13/07/2018</a:t>
            </a:fld>
            <a:endParaRPr lang="en-GB"/>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731521" y="4620578"/>
            <a:ext cx="5852160" cy="3780473"/>
          </a:xfrm>
          <a:prstGeom prst="rect">
            <a:avLst/>
          </a:prstGeom>
        </p:spPr>
        <p:txBody>
          <a:bodyPr vert="horz" lIns="96661" tIns="48331" rIns="96661" bIns="48331"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4143588" y="9119474"/>
            <a:ext cx="3169920" cy="481726"/>
          </a:xfrm>
          <a:prstGeom prst="rect">
            <a:avLst/>
          </a:prstGeom>
        </p:spPr>
        <p:txBody>
          <a:bodyPr vert="horz" lIns="96661" tIns="48331" rIns="96661" bIns="48331" rtlCol="0" anchor="b"/>
          <a:lstStyle>
            <a:lvl1pPr algn="r">
              <a:defRPr sz="1300"/>
            </a:lvl1pPr>
          </a:lstStyle>
          <a:p>
            <a:fld id="{4DCDCBA4-4DCE-453B-AE0F-9AB001E25006}" type="slidenum">
              <a:rPr lang="en-GB" smtClean="0"/>
              <a:t>‹#›</a:t>
            </a:fld>
            <a:endParaRPr lang="en-GB"/>
          </a:p>
        </p:txBody>
      </p:sp>
    </p:spTree>
    <p:extLst>
      <p:ext uri="{BB962C8B-B14F-4D97-AF65-F5344CB8AC3E}">
        <p14:creationId xmlns:p14="http://schemas.microsoft.com/office/powerpoint/2010/main" val="3402948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commons.wikimedia.org/wiki/Commons:GNU_Free_Documentation_License,_version_1.2"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commons.wikimedia.org/wiki/Commons:GNU_Free_Documentation_License,_version_1.2"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Chemistry World. Use this slide as a lesson starter.</a:t>
            </a:r>
          </a:p>
          <a:p>
            <a:r>
              <a:rPr lang="en-GB" baseline="0" dirty="0" smtClean="0"/>
              <a:t>Image credit: </a:t>
            </a:r>
            <a:r>
              <a:rPr lang="en-GB" sz="1200" dirty="0" smtClean="0">
                <a:solidFill>
                  <a:srgbClr val="222222"/>
                </a:solidFill>
                <a:latin typeface="Arial" panose="020B0604020202020204" pitchFamily="34" charset="0"/>
              </a:rPr>
              <a:t>A magnetic fluid on a glass plate: Gregory F. Maxwell / </a:t>
            </a:r>
            <a:r>
              <a:rPr lang="en-GB" sz="1200" dirty="0" smtClean="0">
                <a:solidFill>
                  <a:srgbClr val="222222"/>
                </a:solidFill>
                <a:latin typeface="Arial" panose="020B0604020202020204" pitchFamily="34" charset="0"/>
                <a:hlinkClick r:id="rId3"/>
              </a:rPr>
              <a:t>GNU Free Documentation License, version 1.2</a:t>
            </a:r>
            <a:endParaRPr lang="en-GB" sz="1200" dirty="0"/>
          </a:p>
        </p:txBody>
      </p:sp>
      <p:sp>
        <p:nvSpPr>
          <p:cNvPr id="4" name="Slide Number Placeholder 3"/>
          <p:cNvSpPr>
            <a:spLocks noGrp="1"/>
          </p:cNvSpPr>
          <p:nvPr>
            <p:ph type="sldNum" sz="quarter" idx="10"/>
          </p:nvPr>
        </p:nvSpPr>
        <p:spPr/>
        <p:txBody>
          <a:bodyPr/>
          <a:lstStyle/>
          <a:p>
            <a:fld id="{4DCDCBA4-4DCE-453B-AE0F-9AB001E25006}" type="slidenum">
              <a:rPr lang="en-GB" smtClean="0"/>
              <a:t>1</a:t>
            </a:fld>
            <a:endParaRPr lang="en-GB"/>
          </a:p>
        </p:txBody>
      </p:sp>
    </p:spTree>
    <p:extLst>
      <p:ext uri="{BB962C8B-B14F-4D97-AF65-F5344CB8AC3E}">
        <p14:creationId xmlns:p14="http://schemas.microsoft.com/office/powerpoint/2010/main" val="2827477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Chemistry World. Use this slide as a lesson starter. It also contains questions to engage your class.</a:t>
            </a:r>
          </a:p>
          <a:p>
            <a:r>
              <a:rPr lang="en-GB" baseline="0" dirty="0" smtClean="0"/>
              <a:t>Image credit: </a:t>
            </a:r>
            <a:r>
              <a:rPr lang="en-GB" sz="1200" dirty="0" smtClean="0">
                <a:solidFill>
                  <a:srgbClr val="222222"/>
                </a:solidFill>
                <a:latin typeface="Arial" panose="020B0604020202020204" pitchFamily="34" charset="0"/>
              </a:rPr>
              <a:t>A magnetic fluid on a glass plate: Gregory F. Maxwell / </a:t>
            </a:r>
            <a:r>
              <a:rPr lang="en-GB" sz="1200" dirty="0" smtClean="0">
                <a:solidFill>
                  <a:srgbClr val="222222"/>
                </a:solidFill>
                <a:latin typeface="Arial" panose="020B0604020202020204" pitchFamily="34" charset="0"/>
                <a:hlinkClick r:id="rId3"/>
              </a:rPr>
              <a:t>GNU Free Documentation License, version 1.2</a:t>
            </a:r>
            <a:endParaRPr lang="en-GB" sz="1200" dirty="0" smtClean="0">
              <a:solidFill>
                <a:srgbClr val="222222"/>
              </a:solidFill>
              <a:latin typeface="Arial" panose="020B0604020202020204" pitchFamily="34" charset="0"/>
            </a:endParaRPr>
          </a:p>
          <a:p>
            <a:pPr marL="228600" indent="-228600">
              <a:buAutoNum type="arabicPeriod"/>
            </a:pPr>
            <a:r>
              <a:rPr lang="en-GB" sz="1200" dirty="0" smtClean="0">
                <a:solidFill>
                  <a:srgbClr val="222222"/>
                </a:solidFill>
                <a:latin typeface="Arial" panose="020B0604020202020204" pitchFamily="34" charset="0"/>
              </a:rPr>
              <a:t>Points</a:t>
            </a:r>
            <a:r>
              <a:rPr lang="en-GB" sz="1200" baseline="0" dirty="0" smtClean="0">
                <a:solidFill>
                  <a:srgbClr val="222222"/>
                </a:solidFill>
                <a:latin typeface="Arial" panose="020B0604020202020204" pitchFamily="34" charset="0"/>
              </a:rPr>
              <a:t> for creativity! For example, racing car tyres, car brakes, a noticeboard</a:t>
            </a:r>
          </a:p>
          <a:p>
            <a:pPr marL="228600" indent="-228600">
              <a:buAutoNum type="arabicPeriod"/>
            </a:pPr>
            <a:r>
              <a:rPr lang="en-GB" sz="1200" baseline="0" dirty="0" smtClean="0">
                <a:solidFill>
                  <a:srgbClr val="222222"/>
                </a:solidFill>
                <a:latin typeface="Arial" panose="020B0604020202020204" pitchFamily="34" charset="0"/>
              </a:rPr>
              <a:t>For example: clean the solid (but then we’ll waste the magnetic liquid); only use it in a dust-free environment (but these are expensive or rare, reducing usability); research a way to keep the dust out (but this will be expensive, especially when we aren’t clear how it can be used anyway)</a:t>
            </a:r>
          </a:p>
        </p:txBody>
      </p:sp>
      <p:sp>
        <p:nvSpPr>
          <p:cNvPr id="4" name="Slide Number Placeholder 3"/>
          <p:cNvSpPr>
            <a:spLocks noGrp="1"/>
          </p:cNvSpPr>
          <p:nvPr>
            <p:ph type="sldNum" sz="quarter" idx="10"/>
          </p:nvPr>
        </p:nvSpPr>
        <p:spPr/>
        <p:txBody>
          <a:bodyPr/>
          <a:lstStyle/>
          <a:p>
            <a:fld id="{4DCDCBA4-4DCE-453B-AE0F-9AB001E25006}" type="slidenum">
              <a:rPr lang="en-GB" smtClean="0"/>
              <a:t>2</a:t>
            </a:fld>
            <a:endParaRPr lang="en-GB"/>
          </a:p>
        </p:txBody>
      </p:sp>
    </p:spTree>
    <p:extLst>
      <p:ext uri="{BB962C8B-B14F-4D97-AF65-F5344CB8AC3E}">
        <p14:creationId xmlns:p14="http://schemas.microsoft.com/office/powerpoint/2010/main" val="41635283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2" r:id="rId5"/>
  </p:sldLayoutIdLst>
  <p:timing>
    <p:tnLst>
      <p:par>
        <p:cTn id="1" dur="indefinite" restart="never" nodeType="tmRoot"/>
      </p:par>
    </p:tnLst>
  </p:timing>
  <p:hf sldNum="0" hdr="0" ftr="0"/>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2zwNuDb"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hyperlink" Target="https://commons.wikimedia.org/wiki/Commons:GNU_Free_Documentation_License,_version_1.2"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rsc.li/2zwNuDb"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hyperlink" Target="https://commons.wikimedia.org/wiki/Commons:GNU_Free_Documentation_License,_version_1.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23527" y="204444"/>
            <a:ext cx="4464497" cy="646331"/>
          </a:xfrm>
          <a:prstGeom prst="rect">
            <a:avLst/>
          </a:prstGeom>
          <a:noFill/>
        </p:spPr>
        <p:txBody>
          <a:bodyPr wrap="square" rtlCol="0">
            <a:spAutoFit/>
          </a:bodyPr>
          <a:lstStyle/>
          <a:p>
            <a:r>
              <a:rPr lang="en-US" b="1" dirty="0">
                <a:solidFill>
                  <a:schemeClr val="bg1"/>
                </a:solidFill>
              </a:rPr>
              <a:t>Dynamic surfaces can be switched by magnetic fields</a:t>
            </a:r>
          </a:p>
        </p:txBody>
      </p:sp>
      <p:sp>
        <p:nvSpPr>
          <p:cNvPr id="13" name="TextBox 12"/>
          <p:cNvSpPr txBox="1"/>
          <p:nvPr/>
        </p:nvSpPr>
        <p:spPr>
          <a:xfrm>
            <a:off x="323526" y="867274"/>
            <a:ext cx="2808312" cy="276999"/>
          </a:xfrm>
          <a:prstGeom prst="rect">
            <a:avLst/>
          </a:prstGeom>
          <a:noFill/>
        </p:spPr>
        <p:txBody>
          <a:bodyPr wrap="square" rtlCol="0">
            <a:spAutoFit/>
          </a:bodyPr>
          <a:lstStyle/>
          <a:p>
            <a:r>
              <a:rPr lang="en-GB" sz="1200" i="1" dirty="0">
                <a:solidFill>
                  <a:schemeClr val="bg1"/>
                </a:solidFill>
              </a:rPr>
              <a:t>Read the full article at </a:t>
            </a:r>
            <a:r>
              <a:rPr lang="en-GB" sz="1200" i="1" dirty="0" smtClean="0">
                <a:solidFill>
                  <a:schemeClr val="bg1"/>
                </a:solidFill>
                <a:hlinkClick r:id="rId3"/>
              </a:rPr>
              <a:t>rsc.li/2zwNuDb</a:t>
            </a:r>
            <a:endParaRPr lang="en-GB" sz="1200" i="1" dirty="0">
              <a:solidFill>
                <a:schemeClr val="bg1"/>
              </a:solidFill>
            </a:endParaRPr>
          </a:p>
        </p:txBody>
      </p:sp>
      <p:sp>
        <p:nvSpPr>
          <p:cNvPr id="8" name="Rectangle 7"/>
          <p:cNvSpPr/>
          <p:nvPr/>
        </p:nvSpPr>
        <p:spPr>
          <a:xfrm>
            <a:off x="323527" y="1300624"/>
            <a:ext cx="3960442" cy="2031325"/>
          </a:xfrm>
          <a:prstGeom prst="rect">
            <a:avLst/>
          </a:prstGeom>
        </p:spPr>
        <p:txBody>
          <a:bodyPr wrap="square">
            <a:spAutoFit/>
          </a:bodyPr>
          <a:lstStyle/>
          <a:p>
            <a:r>
              <a:rPr lang="en-GB" dirty="0" smtClean="0">
                <a:solidFill>
                  <a:schemeClr val="bg1"/>
                </a:solidFill>
              </a:rPr>
              <a:t>An international team of researchers has created a surface that changes when a magnetic field is applied. The researchers used a porous solid – a solid with lots of small holes in it. They then infused the solid with a magnetic liquid.</a:t>
            </a:r>
            <a:endParaRPr lang="en-GB" dirty="0">
              <a:solidFill>
                <a:schemeClr val="bg1"/>
              </a:solidFill>
            </a:endParaRPr>
          </a:p>
        </p:txBody>
      </p:sp>
      <p:sp>
        <p:nvSpPr>
          <p:cNvPr id="9" name="Rectangle 8"/>
          <p:cNvSpPr/>
          <p:nvPr/>
        </p:nvSpPr>
        <p:spPr>
          <a:xfrm>
            <a:off x="4427984" y="4852460"/>
            <a:ext cx="4466560" cy="1754326"/>
          </a:xfrm>
          <a:prstGeom prst="rect">
            <a:avLst/>
          </a:prstGeom>
        </p:spPr>
        <p:txBody>
          <a:bodyPr wrap="square">
            <a:spAutoFit/>
          </a:bodyPr>
          <a:lstStyle/>
          <a:p>
            <a:r>
              <a:rPr lang="en-GB" dirty="0" smtClean="0">
                <a:solidFill>
                  <a:schemeClr val="bg1"/>
                </a:solidFill>
              </a:rPr>
              <a:t>The research could be used to make switchable adhesion – the ability to turn stickiness on and off. Other researchers have warned that over time, dust might get into the pores and stop these interesting behaviours from happening.</a:t>
            </a:r>
          </a:p>
        </p:txBody>
      </p:sp>
      <p:sp>
        <p:nvSpPr>
          <p:cNvPr id="6" name="Rectangle 5"/>
          <p:cNvSpPr/>
          <p:nvPr/>
        </p:nvSpPr>
        <p:spPr>
          <a:xfrm>
            <a:off x="5001424" y="3006009"/>
            <a:ext cx="3735418" cy="338554"/>
          </a:xfrm>
          <a:prstGeom prst="rect">
            <a:avLst/>
          </a:prstGeom>
        </p:spPr>
        <p:txBody>
          <a:bodyPr wrap="square">
            <a:spAutoFit/>
          </a:bodyPr>
          <a:lstStyle/>
          <a:p>
            <a:r>
              <a:rPr lang="en-GB" sz="800" dirty="0" smtClean="0">
                <a:solidFill>
                  <a:srgbClr val="222222"/>
                </a:solidFill>
                <a:latin typeface="Arial" panose="020B0604020202020204" pitchFamily="34" charset="0"/>
              </a:rPr>
              <a:t>A magnetic fluid on a glass plate: Gregory F. Maxwell </a:t>
            </a:r>
            <a:r>
              <a:rPr lang="en-GB" sz="800" dirty="0">
                <a:solidFill>
                  <a:srgbClr val="222222"/>
                </a:solidFill>
                <a:latin typeface="Arial" panose="020B0604020202020204" pitchFamily="34" charset="0"/>
              </a:rPr>
              <a:t>/ </a:t>
            </a:r>
            <a:r>
              <a:rPr lang="en-GB" sz="800" dirty="0">
                <a:solidFill>
                  <a:srgbClr val="222222"/>
                </a:solidFill>
                <a:latin typeface="Arial" panose="020B0604020202020204" pitchFamily="34" charset="0"/>
                <a:hlinkClick r:id="rId4"/>
              </a:rPr>
              <a:t>GNU Free Documentation License, version 1.2</a:t>
            </a:r>
            <a:endParaRPr lang="en-GB" sz="800" dirty="0"/>
          </a:p>
        </p:txBody>
      </p:sp>
      <p:sp>
        <p:nvSpPr>
          <p:cNvPr id="2" name="Rectangle 1"/>
          <p:cNvSpPr/>
          <p:nvPr/>
        </p:nvSpPr>
        <p:spPr>
          <a:xfrm>
            <a:off x="323526" y="3492040"/>
            <a:ext cx="8571018" cy="1200329"/>
          </a:xfrm>
          <a:prstGeom prst="rect">
            <a:avLst/>
          </a:prstGeom>
        </p:spPr>
        <p:txBody>
          <a:bodyPr wrap="square">
            <a:spAutoFit/>
          </a:bodyPr>
          <a:lstStyle/>
          <a:p>
            <a:r>
              <a:rPr lang="en-GB" dirty="0">
                <a:solidFill>
                  <a:schemeClr val="bg1"/>
                </a:solidFill>
              </a:rPr>
              <a:t>A magnetic field </a:t>
            </a:r>
            <a:r>
              <a:rPr lang="en-GB" dirty="0" smtClean="0">
                <a:solidFill>
                  <a:schemeClr val="bg1"/>
                </a:solidFill>
              </a:rPr>
              <a:t>is used </a:t>
            </a:r>
            <a:r>
              <a:rPr lang="en-GB" dirty="0">
                <a:solidFill>
                  <a:schemeClr val="bg1"/>
                </a:solidFill>
              </a:rPr>
              <a:t>to control the movement of the magnetic </a:t>
            </a:r>
            <a:r>
              <a:rPr lang="en-GB" dirty="0" smtClean="0">
                <a:solidFill>
                  <a:schemeClr val="bg1"/>
                </a:solidFill>
              </a:rPr>
              <a:t>liquid. In particular, a magnetic field can cause the layer of liquid on the surface to take on complex shapes and cause the liquid to flow in the pores. These changing shapes affect the friction and stickiness of the surface of the solid.</a:t>
            </a:r>
            <a:endParaRPr lang="en-GB" dirty="0">
              <a:solidFill>
                <a:schemeClr val="bg1"/>
              </a:solidFill>
            </a:endParaRPr>
          </a:p>
        </p:txBody>
      </p:sp>
      <p:pic>
        <p:nvPicPr>
          <p:cNvPr id="4" name="Picture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01424" y="204443"/>
            <a:ext cx="3735420" cy="2801565"/>
          </a:xfrm>
          <a:prstGeom prst="rect">
            <a:avLst/>
          </a:prstGeom>
        </p:spPr>
      </p:pic>
    </p:spTree>
    <p:extLst>
      <p:ext uri="{BB962C8B-B14F-4D97-AF65-F5344CB8AC3E}">
        <p14:creationId xmlns:p14="http://schemas.microsoft.com/office/powerpoint/2010/main" val="22223713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23527" y="204444"/>
            <a:ext cx="6048673" cy="369332"/>
          </a:xfrm>
          <a:prstGeom prst="rect">
            <a:avLst/>
          </a:prstGeom>
          <a:noFill/>
        </p:spPr>
        <p:txBody>
          <a:bodyPr wrap="square" rtlCol="0">
            <a:spAutoFit/>
          </a:bodyPr>
          <a:lstStyle/>
          <a:p>
            <a:r>
              <a:rPr lang="en-US" b="1" dirty="0">
                <a:solidFill>
                  <a:schemeClr val="bg1"/>
                </a:solidFill>
              </a:rPr>
              <a:t>Dynamic surfaces can be switched by magnetic fields</a:t>
            </a:r>
          </a:p>
        </p:txBody>
      </p:sp>
      <p:sp>
        <p:nvSpPr>
          <p:cNvPr id="13" name="TextBox 12"/>
          <p:cNvSpPr txBox="1"/>
          <p:nvPr/>
        </p:nvSpPr>
        <p:spPr>
          <a:xfrm>
            <a:off x="323526" y="647222"/>
            <a:ext cx="2808312" cy="276999"/>
          </a:xfrm>
          <a:prstGeom prst="rect">
            <a:avLst/>
          </a:prstGeom>
          <a:noFill/>
        </p:spPr>
        <p:txBody>
          <a:bodyPr wrap="square" rtlCol="0">
            <a:spAutoFit/>
          </a:bodyPr>
          <a:lstStyle/>
          <a:p>
            <a:r>
              <a:rPr lang="en-GB" sz="1200" i="1" dirty="0">
                <a:solidFill>
                  <a:schemeClr val="bg1"/>
                </a:solidFill>
              </a:rPr>
              <a:t>Read the full article at </a:t>
            </a:r>
            <a:r>
              <a:rPr lang="en-GB" sz="1200" i="1" dirty="0">
                <a:solidFill>
                  <a:schemeClr val="bg1"/>
                </a:solidFill>
                <a:hlinkClick r:id="rId3"/>
              </a:rPr>
              <a:t>rsc.li/2zwNuDb</a:t>
            </a:r>
            <a:endParaRPr lang="en-GB" sz="1200" i="1" dirty="0">
              <a:solidFill>
                <a:schemeClr val="bg1"/>
              </a:solidFill>
            </a:endParaRPr>
          </a:p>
        </p:txBody>
      </p:sp>
      <p:sp>
        <p:nvSpPr>
          <p:cNvPr id="8" name="Rectangle 7"/>
          <p:cNvSpPr/>
          <p:nvPr/>
        </p:nvSpPr>
        <p:spPr>
          <a:xfrm>
            <a:off x="331738" y="1026470"/>
            <a:ext cx="5760642" cy="1477328"/>
          </a:xfrm>
          <a:prstGeom prst="rect">
            <a:avLst/>
          </a:prstGeom>
        </p:spPr>
        <p:txBody>
          <a:bodyPr wrap="square">
            <a:spAutoFit/>
          </a:bodyPr>
          <a:lstStyle/>
          <a:p>
            <a:r>
              <a:rPr lang="en-GB" dirty="0" smtClean="0">
                <a:solidFill>
                  <a:schemeClr val="bg1"/>
                </a:solidFill>
              </a:rPr>
              <a:t>An international team of researchers has created a surface that changes when a magnetic field is applied. The researchers used a porous solid – a solid with lots of small holes in it. They then infused the solid with a magnetic liquid.</a:t>
            </a:r>
            <a:endParaRPr lang="en-GB" dirty="0">
              <a:solidFill>
                <a:schemeClr val="bg1"/>
              </a:solidFill>
            </a:endParaRPr>
          </a:p>
        </p:txBody>
      </p:sp>
      <p:sp>
        <p:nvSpPr>
          <p:cNvPr id="9" name="Rectangle 8"/>
          <p:cNvSpPr/>
          <p:nvPr/>
        </p:nvSpPr>
        <p:spPr>
          <a:xfrm>
            <a:off x="1979712" y="3848203"/>
            <a:ext cx="6914832" cy="1200329"/>
          </a:xfrm>
          <a:prstGeom prst="rect">
            <a:avLst/>
          </a:prstGeom>
        </p:spPr>
        <p:txBody>
          <a:bodyPr wrap="square">
            <a:spAutoFit/>
          </a:bodyPr>
          <a:lstStyle/>
          <a:p>
            <a:r>
              <a:rPr lang="en-GB" dirty="0" smtClean="0">
                <a:solidFill>
                  <a:schemeClr val="bg1"/>
                </a:solidFill>
              </a:rPr>
              <a:t>The research could be used to make switchable adhesion – the ability to turn stickiness on and off. Other researchers have warned dust might get into the pores over time and stop these interesting behaviours from happening.</a:t>
            </a:r>
          </a:p>
        </p:txBody>
      </p:sp>
      <p:sp>
        <p:nvSpPr>
          <p:cNvPr id="6" name="Rectangle 5"/>
          <p:cNvSpPr/>
          <p:nvPr/>
        </p:nvSpPr>
        <p:spPr>
          <a:xfrm>
            <a:off x="6470105" y="1911569"/>
            <a:ext cx="2134343" cy="461665"/>
          </a:xfrm>
          <a:prstGeom prst="rect">
            <a:avLst/>
          </a:prstGeom>
        </p:spPr>
        <p:txBody>
          <a:bodyPr wrap="square">
            <a:spAutoFit/>
          </a:bodyPr>
          <a:lstStyle/>
          <a:p>
            <a:r>
              <a:rPr lang="en-GB" sz="800" dirty="0" smtClean="0">
                <a:solidFill>
                  <a:srgbClr val="222222"/>
                </a:solidFill>
                <a:latin typeface="Arial" panose="020B0604020202020204" pitchFamily="34" charset="0"/>
              </a:rPr>
              <a:t>A magnetic fluid on a glass plate: Gregory F. Maxwell </a:t>
            </a:r>
            <a:r>
              <a:rPr lang="en-GB" sz="800" dirty="0">
                <a:solidFill>
                  <a:srgbClr val="222222"/>
                </a:solidFill>
                <a:latin typeface="Arial" panose="020B0604020202020204" pitchFamily="34" charset="0"/>
              </a:rPr>
              <a:t>/ </a:t>
            </a:r>
            <a:r>
              <a:rPr lang="en-GB" sz="800" dirty="0">
                <a:solidFill>
                  <a:srgbClr val="222222"/>
                </a:solidFill>
                <a:latin typeface="Arial" panose="020B0604020202020204" pitchFamily="34" charset="0"/>
                <a:hlinkClick r:id="rId4"/>
              </a:rPr>
              <a:t>GNU Free Documentation License, version 1.2</a:t>
            </a:r>
            <a:endParaRPr lang="en-GB" sz="800" dirty="0"/>
          </a:p>
        </p:txBody>
      </p:sp>
      <p:sp>
        <p:nvSpPr>
          <p:cNvPr id="2" name="Rectangle 1"/>
          <p:cNvSpPr/>
          <p:nvPr/>
        </p:nvSpPr>
        <p:spPr>
          <a:xfrm>
            <a:off x="323526" y="2576268"/>
            <a:ext cx="8571018" cy="1200329"/>
          </a:xfrm>
          <a:prstGeom prst="rect">
            <a:avLst/>
          </a:prstGeom>
        </p:spPr>
        <p:txBody>
          <a:bodyPr wrap="square">
            <a:spAutoFit/>
          </a:bodyPr>
          <a:lstStyle/>
          <a:p>
            <a:r>
              <a:rPr lang="en-GB" dirty="0">
                <a:solidFill>
                  <a:schemeClr val="bg1"/>
                </a:solidFill>
              </a:rPr>
              <a:t>A magnetic field </a:t>
            </a:r>
            <a:r>
              <a:rPr lang="en-GB" dirty="0" smtClean="0">
                <a:solidFill>
                  <a:schemeClr val="bg1"/>
                </a:solidFill>
              </a:rPr>
              <a:t>is used </a:t>
            </a:r>
            <a:r>
              <a:rPr lang="en-GB" dirty="0">
                <a:solidFill>
                  <a:schemeClr val="bg1"/>
                </a:solidFill>
              </a:rPr>
              <a:t>to control the movement of the magnetic </a:t>
            </a:r>
            <a:r>
              <a:rPr lang="en-GB" dirty="0" smtClean="0">
                <a:solidFill>
                  <a:schemeClr val="bg1"/>
                </a:solidFill>
              </a:rPr>
              <a:t>liquid. In particular, a magnetic field can cause the layer of liquid on the surface to take on complex shapes and cause the liquid to flow in the pores. These changing shapes affect the friction and stickiness of the surface of the solid.</a:t>
            </a:r>
            <a:endParaRPr lang="en-GB" dirty="0">
              <a:solidFill>
                <a:schemeClr val="bg1"/>
              </a:solidFill>
            </a:endParaRPr>
          </a:p>
        </p:txBody>
      </p:sp>
      <p:pic>
        <p:nvPicPr>
          <p:cNvPr id="4" name="Picture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70105" y="204444"/>
            <a:ext cx="2266738" cy="1700053"/>
          </a:xfrm>
          <a:prstGeom prst="rect">
            <a:avLst/>
          </a:prstGeom>
        </p:spPr>
      </p:pic>
      <p:sp>
        <p:nvSpPr>
          <p:cNvPr id="3" name="TextBox 2"/>
          <p:cNvSpPr txBox="1"/>
          <p:nvPr/>
        </p:nvSpPr>
        <p:spPr>
          <a:xfrm>
            <a:off x="4139952" y="5120138"/>
            <a:ext cx="4754592" cy="1477328"/>
          </a:xfrm>
          <a:prstGeom prst="rect">
            <a:avLst/>
          </a:prstGeom>
          <a:noFill/>
        </p:spPr>
        <p:txBody>
          <a:bodyPr wrap="square" rtlCol="0">
            <a:spAutoFit/>
          </a:bodyPr>
          <a:lstStyle/>
          <a:p>
            <a:pPr marL="342900" indent="-342900">
              <a:buAutoNum type="arabicPeriod"/>
            </a:pPr>
            <a:r>
              <a:rPr lang="en-GB" dirty="0" smtClean="0">
                <a:solidFill>
                  <a:schemeClr val="bg1"/>
                </a:solidFill>
              </a:rPr>
              <a:t>Think of two uses for a switchable adhesive</a:t>
            </a:r>
          </a:p>
          <a:p>
            <a:pPr marL="342900" indent="-342900">
              <a:buAutoNum type="arabicPeriod"/>
            </a:pPr>
            <a:r>
              <a:rPr lang="en-GB" dirty="0" smtClean="0">
                <a:solidFill>
                  <a:schemeClr val="bg1"/>
                </a:solidFill>
              </a:rPr>
              <a:t>Think of two ways to stop the pores becoming clogged with dust. Name one disadvantage of each</a:t>
            </a:r>
          </a:p>
        </p:txBody>
      </p:sp>
    </p:spTree>
    <p:extLst>
      <p:ext uri="{BB962C8B-B14F-4D97-AF65-F5344CB8AC3E}">
        <p14:creationId xmlns:p14="http://schemas.microsoft.com/office/powerpoint/2010/main" val="6437170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Props1.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3C7694F2-FF23-435B-8625-E3AA1329EFD0}">
  <ds:schemaRefs>
    <ds:schemaRef ds:uri="http://schemas.microsoft.com/sharepoint/v3/contenttype/forms"/>
  </ds:schemaRefs>
</ds:datastoreItem>
</file>

<file path=customXml/itemProps3.xml><?xml version="1.0" encoding="utf-8"?>
<ds:datastoreItem xmlns:ds="http://schemas.openxmlformats.org/officeDocument/2006/customXml" ds:itemID="{C8765011-A555-4DFA-AE85-6BF42B9B2042}">
  <ds:schemaRefs>
    <ds:schemaRef ds:uri="http://schemas.microsoft.com/office/2006/documentManagement/types"/>
    <ds:schemaRef ds:uri="http://schemas.microsoft.com/office/2006/metadata/properties"/>
    <ds:schemaRef ds:uri="http://purl.org/dc/terms/"/>
    <ds:schemaRef ds:uri="http://schemas.openxmlformats.org/package/2006/metadata/core-properties"/>
    <ds:schemaRef ds:uri="http://purl.org/dc/dcmitype/"/>
    <ds:schemaRef ds:uri="27d643f5-4560-4eff-9f48-d0fe6b2bec2d"/>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3841</TotalTime>
  <Words>553</Words>
  <Application>Microsoft Office PowerPoint</Application>
  <PresentationFormat>On-screen Show (4:3)</PresentationFormat>
  <Paragraphs>22</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Starter slides: Dynamic surfaces</dc:title>
  <dc:creator>Matt Baldwin</dc:creator>
  <cp:lastModifiedBy>Rowan Frame</cp:lastModifiedBy>
  <cp:revision>330</cp:revision>
  <cp:lastPrinted>2018-04-19T13:17:15Z</cp:lastPrinted>
  <dcterms:created xsi:type="dcterms:W3CDTF">2013-06-04T12:27:23Z</dcterms:created>
  <dcterms:modified xsi:type="dcterms:W3CDTF">2018-07-13T09:04:17Z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