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94" autoAdjust="0"/>
    <p:restoredTop sz="71678" autoAdjust="0"/>
  </p:normalViewPr>
  <p:slideViewPr>
    <p:cSldViewPr snapToGrid="0" snapToObjects="1">
      <p:cViewPr varScale="1">
        <p:scale>
          <a:sx n="82" d="100"/>
          <a:sy n="82" d="100"/>
        </p:scale>
        <p:origin x="156" y="210"/>
      </p:cViewPr>
      <p:guideLst>
        <p:guide orient="horz" pos="268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15/04/2021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US" dirty="0" smtClean="0"/>
              <a:t>–</a:t>
            </a:r>
            <a:r>
              <a:rPr lang="en-GB" baseline="0" dirty="0" smtClean="0"/>
              <a:t>16) on uses and properties of polymers.</a:t>
            </a: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 credit: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Jasmin Sessler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170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US" dirty="0" smtClean="0"/>
              <a:t>–</a:t>
            </a:r>
            <a:r>
              <a:rPr lang="en-GB" baseline="0" dirty="0" smtClean="0"/>
              <a:t>16) on uses and properties of polymers.</a:t>
            </a: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Image credit: 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Jasmin Sessler</a:t>
            </a: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Answers: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Structure showing –CH</a:t>
            </a:r>
            <a:r>
              <a:rPr lang="en-GB" sz="1200" baseline="-25000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–CH</a:t>
            </a:r>
            <a:r>
              <a:rPr lang="en-GB" sz="1200" baseline="-25000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– with trailing bonds.</a:t>
            </a:r>
            <a:endParaRPr lang="en-US" dirty="0" smtClean="0"/>
          </a:p>
          <a:p>
            <a:pPr marL="228600" indent="-228600">
              <a:buAutoNum type="arabicPeriod"/>
            </a:pPr>
            <a:r>
              <a:rPr lang="en-US" dirty="0" smtClean="0"/>
              <a:t>Easy</a:t>
            </a:r>
            <a:r>
              <a:rPr lang="en-US" baseline="0" dirty="0" smtClean="0"/>
              <a:t> to recycle/ can be made from recycled poly(ethylene) and could reduce waste. The stain resistance means clothes made from it could be washed at lower temperatures to save energy.</a:t>
            </a:r>
          </a:p>
          <a:p>
            <a:pPr marL="228600" indent="-228600">
              <a:buAutoNum type="arabicPeriod"/>
            </a:pPr>
            <a:r>
              <a:rPr lang="en-US" baseline="0" dirty="0" smtClean="0"/>
              <a:t>Addition polymers made from alkenes and only one monomer. Condensation polymers are usually made from two monomers and produce a waste water molecule (or HCl).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619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dirty="0" smtClean="0"/>
              <a:t>Click icon to add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s://rsc.li/3mD9VeY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https://rsc.li/3mD9Ve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High performance fabric from plastic bags</a:t>
            </a:r>
            <a:endParaRPr lang="en-GB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50" y="1456118"/>
            <a:ext cx="5995358" cy="2374183"/>
          </a:xfrm>
        </p:spPr>
        <p:txBody>
          <a:bodyPr>
            <a:noAutofit/>
          </a:bodyPr>
          <a:lstStyle/>
          <a:p>
            <a:r>
              <a:rPr lang="en-GB" sz="1600" dirty="0"/>
              <a:t>A new textile produced </a:t>
            </a:r>
            <a:r>
              <a:rPr lang="en-GB" sz="1600" dirty="0" smtClean="0"/>
              <a:t>from poly(</a:t>
            </a:r>
            <a:r>
              <a:rPr lang="en-GB" sz="1600" dirty="0" err="1" smtClean="0"/>
              <a:t>ethene</a:t>
            </a:r>
            <a:r>
              <a:rPr lang="en-GB" sz="1600" dirty="0" smtClean="0"/>
              <a:t>) </a:t>
            </a:r>
            <a:r>
              <a:rPr lang="en-GB" sz="1600" dirty="0"/>
              <a:t>– the simplest of all polymers – shows superior cooling </a:t>
            </a:r>
            <a:r>
              <a:rPr lang="en-GB" sz="1600" dirty="0" smtClean="0"/>
              <a:t>properties </a:t>
            </a:r>
            <a:r>
              <a:rPr lang="en-GB" sz="1600" dirty="0"/>
              <a:t>to cotton, is easily recyclable and can potentially be made from recycled materials. </a:t>
            </a:r>
            <a:r>
              <a:rPr lang="en-GB" sz="1600" dirty="0" smtClean="0"/>
              <a:t>Poly(</a:t>
            </a:r>
            <a:r>
              <a:rPr lang="en-GB" sz="1600" dirty="0" err="1" smtClean="0"/>
              <a:t>ethene</a:t>
            </a:r>
            <a:r>
              <a:rPr lang="en-GB" sz="1600" dirty="0" smtClean="0"/>
              <a:t>) </a:t>
            </a:r>
            <a:r>
              <a:rPr lang="en-GB" sz="1600" dirty="0"/>
              <a:t>is not usually used for fabrics because of its hydrophobic nature – it prevents rain getting through but also stops sweat evaporating so clothes become uncomfortable</a:t>
            </a:r>
            <a:r>
              <a:rPr lang="en-GB" sz="1600" dirty="0" smtClean="0"/>
              <a:t>. </a:t>
            </a:r>
            <a:r>
              <a:rPr lang="en-GB" sz="1600" dirty="0"/>
              <a:t>The hydrophobicity is lessened in the new fabric by melt-spinning the polymer into micrometre-diameter fibres. This partially oxidises the surface, making it more </a:t>
            </a:r>
            <a:r>
              <a:rPr lang="en-GB" sz="1600" dirty="0" smtClean="0"/>
              <a:t>hydrophilic.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824748" y="1142115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>
                <a:solidFill>
                  <a:srgbClr val="004976"/>
                </a:solidFill>
                <a:hlinkClick r:id="rId4"/>
              </a:rPr>
              <a:t>rsc.li/3mOZtkm </a:t>
            </a:r>
            <a:r>
              <a:rPr lang="en-GB" sz="1400" i="1" dirty="0" smtClean="0">
                <a:solidFill>
                  <a:srgbClr val="004976"/>
                </a:solidFill>
              </a:rPr>
              <a:t>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2050" name="Picture 2" descr="https://upload.wikimedia.org/wikipedia/commons/thumb/9/97/PlasticBag.jpg/640px-PlasticBa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234" y="1236318"/>
            <a:ext cx="2433621" cy="162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2450" y="3699401"/>
            <a:ext cx="82908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54585A"/>
                </a:solidFill>
              </a:rPr>
              <a:t>T</a:t>
            </a:r>
            <a:r>
              <a:rPr lang="en-GB" sz="1600" dirty="0" smtClean="0">
                <a:solidFill>
                  <a:srgbClr val="54585A"/>
                </a:solidFill>
              </a:rPr>
              <a:t>extiles </a:t>
            </a:r>
            <a:r>
              <a:rPr lang="en-GB" sz="1600" dirty="0">
                <a:solidFill>
                  <a:srgbClr val="54585A"/>
                </a:solidFill>
              </a:rPr>
              <a:t>woven from the fibres behave like advanced, multi-layer synthetic fabrics. It is impossible to dye </a:t>
            </a:r>
            <a:r>
              <a:rPr lang="en-GB" sz="1600" dirty="0" smtClean="0">
                <a:solidFill>
                  <a:srgbClr val="54585A"/>
                </a:solidFill>
              </a:rPr>
              <a:t>poly(ethene</a:t>
            </a:r>
            <a:r>
              <a:rPr lang="en-GB" sz="1600" dirty="0">
                <a:solidFill>
                  <a:srgbClr val="54585A"/>
                </a:solidFill>
              </a:rPr>
              <a:t>) using traditional methods but dyes can be mixed into the molten polymer before they are spun into fibres. The dye-resistance of the fibres also makes the textile more stain-resistant than cotton or polyester.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47809" y="2867160"/>
            <a:ext cx="244904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 smtClean="0"/>
              <a:t>Addressing the waste from both the fashion industry and discarded plastic rubbish</a:t>
            </a:r>
            <a:endParaRPr lang="en-GB" sz="1300" dirty="0"/>
          </a:p>
        </p:txBody>
      </p:sp>
    </p:spTree>
    <p:extLst>
      <p:ext uri="{BB962C8B-B14F-4D97-AF65-F5344CB8AC3E}">
        <p14:creationId xmlns:p14="http://schemas.microsoft.com/office/powerpoint/2010/main" val="355997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High performance fabric from plastic bags</a:t>
            </a:r>
            <a:endParaRPr lang="en-GB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450" y="1456118"/>
            <a:ext cx="5995358" cy="2374183"/>
          </a:xfrm>
        </p:spPr>
        <p:txBody>
          <a:bodyPr>
            <a:noAutofit/>
          </a:bodyPr>
          <a:lstStyle/>
          <a:p>
            <a:r>
              <a:rPr lang="en-GB" sz="1600" dirty="0"/>
              <a:t>A new textile produced from poly(</a:t>
            </a:r>
            <a:r>
              <a:rPr lang="en-GB" sz="1600" dirty="0" err="1"/>
              <a:t>ethene</a:t>
            </a:r>
            <a:r>
              <a:rPr lang="en-GB" sz="1600" dirty="0"/>
              <a:t>) – the simplest of all polymers – shows superior cooling properties to cotton, is easily recyclable and can potentially be made from recycled materials. Poly(</a:t>
            </a:r>
            <a:r>
              <a:rPr lang="en-GB" sz="1600" dirty="0" err="1"/>
              <a:t>ethene</a:t>
            </a:r>
            <a:r>
              <a:rPr lang="en-GB" sz="1600" dirty="0"/>
              <a:t>) is not usually used for fabrics because of its hydrophobic nature – it prevents rain getting through but also stops sweat evaporating so clothes become uncomfortable</a:t>
            </a:r>
            <a:r>
              <a:rPr lang="en-GB" sz="1600" dirty="0" smtClean="0"/>
              <a:t>. </a:t>
            </a:r>
            <a:r>
              <a:rPr lang="en-GB" sz="1600" dirty="0"/>
              <a:t>The hydrophobicity is lessened in the new fabric by melt-spinning the polymer into micrometre-diameter fibres. This partially oxidises the surface, making it more </a:t>
            </a:r>
            <a:r>
              <a:rPr lang="en-GB" sz="1600" dirty="0" smtClean="0"/>
              <a:t>hydrophilic.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49" y="4752975"/>
            <a:ext cx="8368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Draw one repeating unit of poly(</a:t>
            </a:r>
            <a:r>
              <a:rPr lang="en-GB" smtClean="0"/>
              <a:t>ethene</a:t>
            </a:r>
            <a:r>
              <a:rPr lang="en-GB" dirty="0" smtClean="0"/>
              <a:t>).</a:t>
            </a:r>
          </a:p>
          <a:p>
            <a:pPr marL="342900" indent="-342900">
              <a:buFontTx/>
              <a:buAutoNum type="arabicPeriod"/>
            </a:pPr>
            <a:r>
              <a:rPr lang="en-GB" dirty="0"/>
              <a:t>Suggest an advantage of the new fabric</a:t>
            </a:r>
            <a:r>
              <a:rPr lang="en-GB" dirty="0" smtClean="0"/>
              <a:t>.</a:t>
            </a:r>
          </a:p>
          <a:p>
            <a:pPr marL="342900" indent="-342900">
              <a:buAutoNum type="arabicPeriod"/>
            </a:pPr>
            <a:r>
              <a:rPr lang="en-GB" dirty="0" smtClean="0"/>
              <a:t>Describe the differences between an addition and </a:t>
            </a:r>
            <a:r>
              <a:rPr lang="en-GB" dirty="0"/>
              <a:t>a condensation </a:t>
            </a:r>
            <a:r>
              <a:rPr lang="en-GB" dirty="0" smtClean="0"/>
              <a:t>polymer. 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824748" y="1142115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</a:t>
            </a:r>
            <a:r>
              <a:rPr lang="en-GB" sz="1400" i="1">
                <a:solidFill>
                  <a:srgbClr val="004976"/>
                </a:solidFill>
              </a:rPr>
              <a:t>at </a:t>
            </a:r>
            <a:r>
              <a:rPr lang="en-GB" sz="1400" i="1">
                <a:solidFill>
                  <a:srgbClr val="004976"/>
                </a:solidFill>
                <a:hlinkClick r:id="rId4"/>
              </a:rPr>
              <a:t>rsc.li/3mOZtkm </a:t>
            </a:r>
            <a:r>
              <a:rPr lang="en-GB" sz="1400" i="1" smtClean="0">
                <a:solidFill>
                  <a:srgbClr val="004976"/>
                </a:solidFill>
              </a:rPr>
              <a:t> </a:t>
            </a:r>
            <a:endParaRPr lang="en-GB" sz="1400" i="1" dirty="0">
              <a:solidFill>
                <a:srgbClr val="004976"/>
              </a:solidFill>
            </a:endParaRPr>
          </a:p>
        </p:txBody>
      </p:sp>
      <p:pic>
        <p:nvPicPr>
          <p:cNvPr id="2050" name="Picture 2" descr="https://upload.wikimedia.org/wikipedia/commons/thumb/9/97/PlasticBag.jpg/640px-PlasticBa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234" y="1236318"/>
            <a:ext cx="2433621" cy="1623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2450" y="3699401"/>
            <a:ext cx="82908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54585A"/>
                </a:solidFill>
              </a:rPr>
              <a:t>T</a:t>
            </a:r>
            <a:r>
              <a:rPr lang="en-GB" sz="1600" dirty="0" smtClean="0">
                <a:solidFill>
                  <a:srgbClr val="54585A"/>
                </a:solidFill>
              </a:rPr>
              <a:t>extiles </a:t>
            </a:r>
            <a:r>
              <a:rPr lang="en-GB" sz="1600" dirty="0">
                <a:solidFill>
                  <a:srgbClr val="54585A"/>
                </a:solidFill>
              </a:rPr>
              <a:t>woven from the fibres behave like advanced, multi-layer synthetic fabrics. It is impossible to dye poly(</a:t>
            </a:r>
            <a:r>
              <a:rPr lang="en-GB" sz="1600" dirty="0" err="1">
                <a:solidFill>
                  <a:srgbClr val="54585A"/>
                </a:solidFill>
              </a:rPr>
              <a:t>ethene</a:t>
            </a:r>
            <a:r>
              <a:rPr lang="en-GB" sz="1600" dirty="0">
                <a:solidFill>
                  <a:srgbClr val="54585A"/>
                </a:solidFill>
              </a:rPr>
              <a:t>) using traditional methods but dyes can be mixed into the molten </a:t>
            </a:r>
            <a:r>
              <a:rPr lang="en-GB" sz="1600" dirty="0" smtClean="0">
                <a:solidFill>
                  <a:srgbClr val="54585A"/>
                </a:solidFill>
              </a:rPr>
              <a:t>are </a:t>
            </a:r>
            <a:r>
              <a:rPr lang="en-GB" sz="1600" dirty="0">
                <a:solidFill>
                  <a:srgbClr val="54585A"/>
                </a:solidFill>
              </a:rPr>
              <a:t>spun into fibres. The dye-resistance of the fibres also makes the textile more stain-resistant than cotton or polyester.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47809" y="2867160"/>
            <a:ext cx="244904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00" dirty="0"/>
              <a:t>Addressing the waste from both the fashion industry and discarded plastic rubbish</a:t>
            </a:r>
          </a:p>
        </p:txBody>
      </p:sp>
    </p:spTree>
    <p:extLst>
      <p:ext uri="{BB962C8B-B14F-4D97-AF65-F5344CB8AC3E}">
        <p14:creationId xmlns:p14="http://schemas.microsoft.com/office/powerpoint/2010/main" val="352035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07900DF-3EEF-46A5-94A9-21789EBC7165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1532</TotalTime>
  <Words>512</Words>
  <Application>Microsoft Office PowerPoint</Application>
  <PresentationFormat>On-screen Show (4:3)</PresentationFormat>
  <Paragraphs>28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High performance fabric from plastic bags</vt:lpstr>
      <vt:lpstr>High performance fabric from plastic bags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performance fabric from plastic bags</dc:title>
  <dc:creator>Neil Goalby</dc:creator>
  <cp:keywords>poly(ethene), polymer, poly(ethylene), recycling, textile, plastic bag</cp:keywords>
  <dc:description>From Education in Chemistry Slashing emissions with polymer fashion https://rsc.li/3mOZtkm</dc:description>
  <cp:lastModifiedBy>Katherine Hartop</cp:lastModifiedBy>
  <cp:revision>127</cp:revision>
  <dcterms:created xsi:type="dcterms:W3CDTF">2020-04-08T13:50:19Z</dcterms:created>
  <dcterms:modified xsi:type="dcterms:W3CDTF">2021-04-15T13:39:24Z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