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8" r:id="rId3"/>
    <p:sldId id="265" r:id="rId4"/>
    <p:sldId id="266" r:id="rId5"/>
    <p:sldId id="269" r:id="rId6"/>
    <p:sldId id="267" r:id="rId7"/>
    <p:sldId id="268" r:id="rId8"/>
    <p:sldId id="262" r:id="rId9"/>
    <p:sldId id="274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1884"/>
    <a:srgbClr val="FC4C02"/>
    <a:srgbClr val="FF9E1B"/>
    <a:srgbClr val="991E66"/>
    <a:srgbClr val="006F62"/>
    <a:srgbClr val="48A9C5"/>
    <a:srgbClr val="6F2C91"/>
    <a:srgbClr val="84AD40"/>
    <a:srgbClr val="45A5CD"/>
  </p:clrMru>
  <p:extLst>
    <p:ext uri="{E76CE94A-603C-4142-B9EB-6D1370010A27}">
      <p14:discardImageEditData xmlns:p14="http://schemas.microsoft.com/office/powerpoint/2010/main" val="1"/>
    </p:ext>
    <p:ext uri="{D31A062A-798A-4329-ABDD-BBA856620510}">
      <p14:defaultImageDpi xmlns:p14="http://schemas.microsoft.com/office/powerpoint/2010/main" val="33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122" autoAdjust="0"/>
    <p:restoredTop sz="93701" autoAdjust="0"/>
  </p:normalViewPr>
  <p:slideViewPr>
    <p:cSldViewPr snapToGrid="0" snapToObjects="1">
      <p:cViewPr varScale="1">
        <p:scale>
          <a:sx n="102" d="100"/>
          <a:sy n="102" d="100"/>
        </p:scale>
        <p:origin x="120" y="2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5E8227E-525E-491C-A74B-7F8909BDB3C3}" type="datetimeFigureOut">
              <a:rPr lang="en-GB" smtClean="0"/>
              <a:t>24/06/2021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0373A7-6C96-4D78-BA81-0995EF5D250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661192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0373A7-6C96-4D78-BA81-0995EF5D2502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22134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20373A7-6C96-4D78-BA81-0995EF5D2502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61257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eries 1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AE4440F-4AA3-FF49-81FC-87C4FB87A64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Racing liquids</a:t>
            </a:r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3BB2E660-E01F-9449-8905-216C15F03DA7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0B1A029-DBE0-DA48-A232-C055415372BB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69370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3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E505748D-2502-CF4F-ADC7-D8F86F34D58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Sustainability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C8C994AB-CD2D-B74B-A990-C91DDCF5DE7C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9520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Series 3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4AEF7362-CDAE-3A4C-B5F4-1272C475C07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5933654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2508086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Series 3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A4F345F4-9EB2-6646-9832-62063A48C27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006F62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006F6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429337221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Series 4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7D166DB9-2D78-1940-9DC5-ACA6C312EF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(To be determined)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FC4C02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FC9B551D-2BE3-BE4D-BA2D-767B2F1013F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627136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Series 4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63E6BD84-B7A7-8344-9CD2-B59464610B52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83779481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D46A2061-FD2C-E14F-AC4F-04BEC5AD065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104203559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4_Series 4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72B417B0-4582-3E44-8FF7-2E22092C58B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FF0000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FC4C02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7227561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F14DF-4CB8-7246-8732-59BD7244E9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961292-047D-BD42-BB7C-A04CC627CE8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743F09-9507-2C4F-A295-2057163E18B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51902F6-871E-9246-B174-71DB63096F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8B59D3F-3B4E-AF4B-802C-21A7EDD384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88667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70F0F6A-370C-CB48-BE91-949E07CA1F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ACC0BD-739B-9E40-9FB4-5AFFFAFF1F1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BC79CAD-EF2C-9341-8D52-EB55425F24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185104-9009-DE41-AB2F-1400919B9C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6BDB5B-A79E-824C-BBA6-6324C52065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E2826B-E143-0744-BB1D-367776B6A6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99622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1 title 2-lin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A4AD2116-FD9D-CC47-8FD7-656788D5E4B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Primary science investigations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236021"/>
            <a:ext cx="5728569" cy="135893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Fire extinguisher</a:t>
            </a:r>
          </a:p>
          <a:p>
            <a:r>
              <a:rPr lang="en-GB" dirty="0"/>
              <a:t>experiment</a:t>
            </a:r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33BAA71B-C8C5-0044-B6F6-4F1BC75638B8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87D1B154-0491-B449-9FB0-FFD90BBF5F42}"/>
              </a:ext>
            </a:extLst>
          </p:cNvPr>
          <p:cNvPicPr>
            <a:picLocks noChangeAspect="1"/>
          </p:cNvPicPr>
          <p:nvPr userDrawn="1"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42394" y="5662579"/>
            <a:ext cx="1124182" cy="838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726246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8509035-CE48-A74E-BB30-5CFDEC9D6C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DC2BA8D-3CCC-D349-A9B5-36F85733A63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42277D6-5E2E-8544-83FA-81CD1F9C8FE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98F78DE-5CBC-1249-AFC4-A38658BB15B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8F2CFBC-FCDF-A74C-948C-43D53F24538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8C5C100A-3231-A84B-8F17-0D79862CB7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E0E5AAF-B5C5-F14D-B70A-5A25488BB9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C74D52B-46F2-CA42-8375-20B52DF946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14993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134E8B-1427-9848-BA35-E1A962469F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6B0BB2-C9F7-CA48-B48A-9775FDE542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0CFB2BF-0017-0A41-9235-610E1C991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11DAA1-DFFC-384C-913F-7A7846A01AC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25631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D19EB5E-873C-D743-A09C-1EE93DFC25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79966030-EEC7-8F4B-9365-6E7BC5EFE72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155700-9005-ED49-8CFD-28315B2C41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8957989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E7BF48-6D55-C540-A2D9-5DABE10BC3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06BE94E-4FCF-9B41-88B9-181D1525683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516BAA-861F-7E4C-885C-E27F7DA47F9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61D5B1-A99B-E548-99FB-2F4E3E2188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05E8105-9252-D846-BF1B-988BBF6910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3EA4546-7FDD-0440-AA1B-A3DD8ECBC9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67649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34BEB6-27DF-D045-89EC-B391BB53AD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0C92ED5-737D-F14D-9FC4-D342DB9E124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2BFD161-A999-D24A-8A19-FC0ECDC48F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CF7D5E-C507-554B-A1ED-4B9CA83934D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1AD2D1C-EFF0-1D49-9E10-FF6861BF4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98F1B2E-6903-1449-89C9-10456A61A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5527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21989D-858B-C943-BB0A-6B4E40F68D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9679284-7CD6-1D47-B997-DF1474EAE36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C5802F-B396-F345-AA6A-D921630AB2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C65F27-DBBA-3D4A-88D1-21B6ECE669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54083E9-0B8A-354F-9E5C-06591DF83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32636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6B719DF-B196-AF4B-91BC-8F0FE2918B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154E535-340B-C647-B2CF-DF8DC5A4B0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2B618F3-4268-EA47-BDA0-4F86A036F2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D044047-EDB4-3B44-A48F-C532E74334C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0EFAFC-8600-4F43-AB6A-BF5246736F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56922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ries 1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7" name="Content Placeholder 2">
            <a:extLst>
              <a:ext uri="{FF2B5EF4-FFF2-40B4-BE49-F238E27FC236}">
                <a16:creationId xmlns:a16="http://schemas.microsoft.com/office/drawing/2014/main" id="{718FAEF5-B0DA-5043-A360-71A3F0DD0456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32267021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6487092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Series 1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8D134035-30F7-714A-8693-9A7EF4F0F78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DA1884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3603492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Series 2 title 1-li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8F1795D-3702-9840-97CA-BEB02D45D1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B8CB521-08A1-6042-8AA6-46C1C137B9E2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605695" y="4823374"/>
            <a:ext cx="5728570" cy="336777"/>
          </a:xfrm>
        </p:spPr>
        <p:txBody>
          <a:bodyPr lIns="0" tIns="0" rIns="0" bIns="0" anchor="t" anchorCtr="0">
            <a:normAutofit/>
          </a:bodyPr>
          <a:lstStyle>
            <a:lvl1pPr algn="l">
              <a:defRPr sz="2000" b="1" i="0"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Science careers for primary</a:t>
            </a: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74CC80-688D-714B-9546-CAC5C231FAE5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580642" y="5499067"/>
            <a:ext cx="5728569" cy="713843"/>
          </a:xfrm>
        </p:spPr>
        <p:txBody>
          <a:bodyPr lIns="0" tIns="0" rIns="0" bIns="0">
            <a:noAutofit/>
          </a:bodyPr>
          <a:lstStyle>
            <a:lvl1pPr marL="0" indent="0" algn="l">
              <a:spcBef>
                <a:spcPts val="0"/>
              </a:spcBef>
              <a:buNone/>
              <a:defRPr sz="50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Here is the title</a:t>
            </a:r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BE316A1-68FA-2044-8AF3-E5DFE2757DA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9920759" y="5978091"/>
            <a:ext cx="1838536" cy="5326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0281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Series 2 introdu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Introduction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980000"/>
            <a:ext cx="9540000" cy="487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  <p:sp>
        <p:nvSpPr>
          <p:cNvPr id="8" name="Content Placeholder 2">
            <a:extLst>
              <a:ext uri="{FF2B5EF4-FFF2-40B4-BE49-F238E27FC236}">
                <a16:creationId xmlns:a16="http://schemas.microsoft.com/office/drawing/2014/main" id="{A3A58B7E-E4EE-B442-8D2D-7EDB7C825995}"/>
              </a:ext>
            </a:extLst>
          </p:cNvPr>
          <p:cNvSpPr>
            <a:spLocks noGrp="1"/>
          </p:cNvSpPr>
          <p:nvPr>
            <p:ph idx="10" hasCustomPrompt="1"/>
          </p:nvPr>
        </p:nvSpPr>
        <p:spPr>
          <a:xfrm>
            <a:off x="540000" y="1170000"/>
            <a:ext cx="9540000" cy="360000"/>
          </a:xfrm>
        </p:spPr>
        <p:txBody>
          <a:bodyPr lIns="0" tIns="0" rIns="0" bIns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1000"/>
              </a:spcAft>
              <a:buFontTx/>
              <a:buNone/>
              <a:defRPr sz="2000" b="1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Downloaded from </a:t>
            </a:r>
            <a:r>
              <a:rPr lang="en-GB" dirty="0" err="1"/>
              <a:t>rsc.li</a:t>
            </a:r>
            <a:r>
              <a:rPr lang="en-GB" dirty="0"/>
              <a:t>/3mD9VeY</a:t>
            </a:r>
          </a:p>
        </p:txBody>
      </p:sp>
    </p:spTree>
    <p:extLst>
      <p:ext uri="{BB962C8B-B14F-4D97-AF65-F5344CB8AC3E}">
        <p14:creationId xmlns:p14="http://schemas.microsoft.com/office/powerpoint/2010/main" val="1608631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asic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0" indent="0">
              <a:spcBef>
                <a:spcPts val="0"/>
              </a:spcBef>
              <a:spcAft>
                <a:spcPts val="1000"/>
              </a:spcAft>
              <a:buFontTx/>
              <a:buNone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849808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Series 2 bulleted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C0212B1B-1282-2E45-957F-C665FFF08F04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34E509EB-9400-F246-80DD-17D9CB1342B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40000" y="540000"/>
            <a:ext cx="9540000" cy="440661"/>
          </a:xfrm>
        </p:spPr>
        <p:txBody>
          <a:bodyPr lIns="0" tIns="0" rIns="0" bIns="0" anchor="t" anchorCtr="0">
            <a:noAutofit/>
          </a:bodyPr>
          <a:lstStyle>
            <a:lvl1pPr>
              <a:defRPr sz="3400" b="1" i="0">
                <a:solidFill>
                  <a:srgbClr val="48A9C5"/>
                </a:solidFill>
                <a:latin typeface="Century Gothic" panose="020B0502020202020204" pitchFamily="34" charset="0"/>
              </a:defRPr>
            </a:lvl1pPr>
          </a:lstStyle>
          <a:p>
            <a:r>
              <a:rPr lang="en-GB" dirty="0"/>
              <a:t>Here is the heading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6A7337C-FA52-FB46-8FA7-74A8AC54711C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540000" y="1260000"/>
            <a:ext cx="9540000" cy="5598000"/>
          </a:xfrm>
        </p:spPr>
        <p:txBody>
          <a:bodyPr lIns="0" tIns="0" rIns="0" bIns="0">
            <a:normAutofit/>
          </a:bodyPr>
          <a:lstStyle>
            <a:lvl1pPr marL="342900" indent="-342900">
              <a:spcBef>
                <a:spcPts val="0"/>
              </a:spcBef>
              <a:spcAft>
                <a:spcPts val="1000"/>
              </a:spcAft>
              <a:buClr>
                <a:srgbClr val="48A9C5"/>
              </a:buClr>
              <a:buSzPct val="125000"/>
              <a:buFont typeface="Arial" panose="020B0604020202020204" pitchFamily="34" charset="0"/>
              <a:buChar char="•"/>
              <a:defRPr sz="2400" b="0" i="0">
                <a:latin typeface="Century Gothic" panose="020B0502020202020204" pitchFamily="34" charset="0"/>
              </a:defRPr>
            </a:lvl1pPr>
          </a:lstStyle>
          <a:p>
            <a:pPr lvl="0"/>
            <a:r>
              <a:rPr lang="en-GB" dirty="0"/>
              <a:t>Here is the text.</a:t>
            </a:r>
          </a:p>
        </p:txBody>
      </p:sp>
    </p:spTree>
    <p:extLst>
      <p:ext uri="{BB962C8B-B14F-4D97-AF65-F5344CB8AC3E}">
        <p14:creationId xmlns:p14="http://schemas.microsoft.com/office/powerpoint/2010/main" val="30473233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FE5FE99-04D4-864B-A80A-C8A4E40F4D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A6DAB5F-D1BC-0941-A323-571F519817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DCBC3C7-2FB0-4543-87F4-792C792E801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8D5C9B-1D41-4B4A-8E9D-54021847FEFA}" type="datetimeFigureOut">
              <a:rPr lang="en-US" smtClean="0"/>
              <a:t>6/24/2021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0A315A7-5034-7B47-AC42-72B007F5CF4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8891DA-332A-A543-AACF-9B3ADDF2215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F4554D-C745-0D49-B311-95A2F21E8E70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2B1A816-D175-C045-A883-B30BA8D52EAD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53642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71" r:id="rId4"/>
    <p:sldLayoutId id="2147483667" r:id="rId5"/>
    <p:sldLayoutId id="2147483661" r:id="rId6"/>
    <p:sldLayoutId id="2147483662" r:id="rId7"/>
    <p:sldLayoutId id="2147483672" r:id="rId8"/>
    <p:sldLayoutId id="2147483668" r:id="rId9"/>
    <p:sldLayoutId id="2147483663" r:id="rId10"/>
    <p:sldLayoutId id="2147483664" r:id="rId11"/>
    <p:sldLayoutId id="2147483673" r:id="rId12"/>
    <p:sldLayoutId id="2147483669" r:id="rId13"/>
    <p:sldLayoutId id="2147483665" r:id="rId14"/>
    <p:sldLayoutId id="2147483666" r:id="rId15"/>
    <p:sldLayoutId id="2147483674" r:id="rId16"/>
    <p:sldLayoutId id="2147483670" r:id="rId17"/>
    <p:sldLayoutId id="2147483651" r:id="rId18"/>
    <p:sldLayoutId id="2147483652" r:id="rId19"/>
    <p:sldLayoutId id="2147483653" r:id="rId20"/>
    <p:sldLayoutId id="2147483654" r:id="rId21"/>
    <p:sldLayoutId id="2147483655" r:id="rId22"/>
    <p:sldLayoutId id="2147483656" r:id="rId23"/>
    <p:sldLayoutId id="2147483657" r:id="rId24"/>
    <p:sldLayoutId id="2147483658" r:id="rId25"/>
    <p:sldLayoutId id="2147483659" r:id="rId26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rsc.li/3zA5Kq3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6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7CC04C-3614-F943-80FE-7697E6A7AA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5695" y="4823374"/>
            <a:ext cx="5728570" cy="496074"/>
          </a:xfrm>
        </p:spPr>
        <p:txBody>
          <a:bodyPr>
            <a:normAutofit fontScale="90000"/>
          </a:bodyPr>
          <a:lstStyle/>
          <a:p>
            <a:r>
              <a:rPr lang="en-GB" sz="2200" dirty="0"/>
              <a:t>Primary science investigations</a:t>
            </a:r>
            <a:br>
              <a:rPr lang="en-GB" dirty="0"/>
            </a:br>
            <a:r>
              <a:rPr lang="en-GB" sz="1800" b="0" dirty="0">
                <a:hlinkClick r:id="rId3"/>
              </a:rPr>
              <a:t>rsc.li/3zA5Kq3</a:t>
            </a:r>
            <a:br>
              <a:rPr lang="en-GB" dirty="0"/>
            </a:br>
            <a:endParaRPr lang="en-US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8E2473-BCD1-AE4B-9505-EFBB7A4ED9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80643" y="5319448"/>
            <a:ext cx="5869144" cy="1358933"/>
          </a:xfrm>
        </p:spPr>
        <p:txBody>
          <a:bodyPr/>
          <a:lstStyle/>
          <a:p>
            <a:r>
              <a:rPr lang="en-US" dirty="0"/>
              <a:t>Freaky hand </a:t>
            </a:r>
          </a:p>
        </p:txBody>
      </p:sp>
    </p:spTree>
    <p:extLst>
      <p:ext uri="{BB962C8B-B14F-4D97-AF65-F5344CB8AC3E}">
        <p14:creationId xmlns:p14="http://schemas.microsoft.com/office/powerpoint/2010/main" val="35208192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B6A189-5B9D-3B4C-AE28-0BB2A37FB4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521" y="551082"/>
            <a:ext cx="9540000" cy="440661"/>
          </a:xfrm>
        </p:spPr>
        <p:txBody>
          <a:bodyPr/>
          <a:lstStyle/>
          <a:p>
            <a:r>
              <a:rPr lang="en-US" dirty="0"/>
              <a:t>Freaky hand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591F83-42F0-EC41-8DC5-2424DF6DB4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56521" y="1211746"/>
            <a:ext cx="9540000" cy="4878000"/>
          </a:xfrm>
        </p:spPr>
        <p:txBody>
          <a:bodyPr/>
          <a:lstStyle/>
          <a:p>
            <a:endParaRPr lang="en-US" b="1" dirty="0"/>
          </a:p>
          <a:p>
            <a:r>
              <a:rPr lang="en-US" b="1" dirty="0"/>
              <a:t>We will be:</a:t>
            </a:r>
          </a:p>
          <a:p>
            <a:r>
              <a:rPr lang="en-US" dirty="0"/>
              <a:t>Investigating an irreversible </a:t>
            </a:r>
          </a:p>
          <a:p>
            <a:r>
              <a:rPr lang="en-US" dirty="0"/>
              <a:t>change.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F75000B-684C-5748-937C-4DF0C117A23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14164" y="4625008"/>
            <a:ext cx="1059783" cy="2042491"/>
          </a:xfrm>
          <a:prstGeom prst="rect">
            <a:avLst/>
          </a:prstGeom>
        </p:spPr>
      </p:pic>
      <p:pic>
        <p:nvPicPr>
          <p:cNvPr id="5" name="Picture 4" descr="A picture containing wall, indoor&#10;&#10;Description automatically generated">
            <a:extLst>
              <a:ext uri="{FF2B5EF4-FFF2-40B4-BE49-F238E27FC236}">
                <a16:creationId xmlns:a16="http://schemas.microsoft.com/office/drawing/2014/main" id="{72A6517A-4359-4F98-AF20-7CFD082DF9AB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5154706" y="2385731"/>
            <a:ext cx="4096871" cy="30726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72761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28E5EC60-7CC6-CB4D-A6E7-978B3EC19A9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17583" y="4625007"/>
            <a:ext cx="1156364" cy="20424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1A8906B-F224-FB40-97D4-60AB1FD071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Learning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15938DC-E51C-344C-BB10-2AE3BEB6DA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505800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DA1884"/>
                </a:solidFill>
              </a:rPr>
              <a:t>Understanding</a:t>
            </a:r>
            <a:endParaRPr lang="en-US" dirty="0"/>
          </a:p>
          <a:p>
            <a:r>
              <a:rPr lang="en-US" dirty="0"/>
              <a:t>I can describe the difference between a reversible and an irreversible change.</a:t>
            </a:r>
          </a:p>
          <a:p>
            <a:r>
              <a:rPr lang="en-US" dirty="0"/>
              <a:t>I understand that chemical reactions produce new materials.</a:t>
            </a:r>
          </a:p>
          <a:p>
            <a:r>
              <a:rPr lang="en-US" dirty="0"/>
              <a:t>I know that when you mix vinegar and bicarbonate of soda, one of the things you make is a gas, carbon dioxide.</a:t>
            </a:r>
          </a:p>
          <a:p>
            <a:r>
              <a:rPr lang="en-US" dirty="0"/>
              <a:t>I understand that gases expand to take the shape of their container. </a:t>
            </a:r>
          </a:p>
          <a:p>
            <a:pPr marL="0" indent="0">
              <a:spcAft>
                <a:spcPts val="0"/>
              </a:spcAft>
              <a:buNone/>
            </a:pPr>
            <a:endParaRPr lang="en-US" dirty="0"/>
          </a:p>
          <a:p>
            <a:pPr marL="0" indent="0">
              <a:buNone/>
            </a:pPr>
            <a:r>
              <a:rPr lang="en-US" b="1" dirty="0">
                <a:solidFill>
                  <a:srgbClr val="DA1884"/>
                </a:solidFill>
              </a:rPr>
              <a:t>Enquiry skills</a:t>
            </a:r>
          </a:p>
          <a:p>
            <a:r>
              <a:rPr lang="en-GB" dirty="0">
                <a:effectLst/>
                <a:latin typeface="Century Gothic" panose="020B0502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 can use results to make predictions to set up other comparative and fair tests.</a:t>
            </a:r>
            <a:endParaRPr lang="en-GB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55684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Useful vocabulary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5481459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DA1884"/>
                </a:solidFill>
              </a:rPr>
              <a:t>Reversible change:</a:t>
            </a:r>
            <a:r>
              <a:rPr lang="en-US" dirty="0"/>
              <a:t> a change where no new materials are created and the original material can be recovered. </a:t>
            </a:r>
            <a:br>
              <a:rPr lang="en-US" dirty="0"/>
            </a:br>
            <a:r>
              <a:rPr lang="en-US" dirty="0"/>
              <a:t>Can you think of some examples?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b="1" dirty="0">
                <a:solidFill>
                  <a:srgbClr val="DA1884"/>
                </a:solidFill>
              </a:rPr>
              <a:t>Irreversible change:</a:t>
            </a:r>
            <a:r>
              <a:rPr lang="en-US" dirty="0"/>
              <a:t> a chemical change where new materials are formed.</a:t>
            </a:r>
            <a:br>
              <a:rPr lang="en-US" dirty="0"/>
            </a:br>
            <a:r>
              <a:rPr lang="en-US" dirty="0"/>
              <a:t>Can you think of any examples?</a:t>
            </a:r>
          </a:p>
        </p:txBody>
      </p:sp>
      <p:pic>
        <p:nvPicPr>
          <p:cNvPr id="5" name="Picture 4" descr="A picture containing eaten, pan&#10;&#10;Description automatically generated">
            <a:extLst>
              <a:ext uri="{FF2B5EF4-FFF2-40B4-BE49-F238E27FC236}">
                <a16:creationId xmlns:a16="http://schemas.microsoft.com/office/drawing/2014/main" id="{F31ED3D4-4960-4EC6-926C-2C8283EC20E7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5350" y="2004289"/>
            <a:ext cx="2585404" cy="1764000"/>
          </a:xfrm>
          <a:prstGeom prst="rect">
            <a:avLst/>
          </a:prstGeom>
        </p:spPr>
      </p:pic>
      <p:pic>
        <p:nvPicPr>
          <p:cNvPr id="8" name="Picture 7" descr="A picture containing indoor, beverage&#10;&#10;Description automatically generated">
            <a:extLst>
              <a:ext uri="{FF2B5EF4-FFF2-40B4-BE49-F238E27FC236}">
                <a16:creationId xmlns:a16="http://schemas.microsoft.com/office/drawing/2014/main" id="{0C12834D-81A0-40EA-9A44-FD2A25B9E881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85086" y="4570449"/>
            <a:ext cx="2645668" cy="176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8934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80D6B7B3-72E7-994E-AF98-A0B29CAA0FE9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46846" y="4625006"/>
            <a:ext cx="1061599" cy="2042492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DC70DFC3-A926-634A-966D-210FC7195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Useful vocabulary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289223-347F-1349-BDF8-4774A16A09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9540000" cy="5481459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rgbClr val="DA1884"/>
                </a:solidFill>
              </a:rPr>
              <a:t>Expand:</a:t>
            </a:r>
            <a:r>
              <a:rPr lang="en-US" dirty="0"/>
              <a:t> to move apart or get bigger.</a:t>
            </a:r>
          </a:p>
          <a:p>
            <a:endParaRPr lang="en-US" dirty="0"/>
          </a:p>
          <a:p>
            <a:r>
              <a:rPr lang="en-US" b="1" dirty="0">
                <a:solidFill>
                  <a:srgbClr val="DA1884"/>
                </a:solidFill>
              </a:rPr>
              <a:t>Gas:</a:t>
            </a:r>
            <a:r>
              <a:rPr lang="en-US" dirty="0"/>
              <a:t> a ‘state of matter’ where particles have high energy and large spaces between them. A gas takes the shape of the container it is in and will flow.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b="1" dirty="0">
                <a:solidFill>
                  <a:srgbClr val="DA1884"/>
                </a:solidFill>
              </a:rPr>
              <a:t>Variable:</a:t>
            </a:r>
            <a:r>
              <a:rPr lang="en-US" dirty="0"/>
              <a:t> something that is observed or measured in a science experiment.</a:t>
            </a:r>
            <a:br>
              <a:rPr lang="en-US" dirty="0"/>
            </a:br>
            <a:r>
              <a:rPr lang="en-US" dirty="0"/>
              <a:t>Can you think of any examples?</a:t>
            </a:r>
          </a:p>
        </p:txBody>
      </p:sp>
      <p:pic>
        <p:nvPicPr>
          <p:cNvPr id="5" name="Picture 4" descr="A person standing in front of a large yellow tent&#10;&#10;Description automatically generated with low confidence">
            <a:extLst>
              <a:ext uri="{FF2B5EF4-FFF2-40B4-BE49-F238E27FC236}">
                <a16:creationId xmlns:a16="http://schemas.microsoft.com/office/drawing/2014/main" id="{F69A855A-E3E1-445D-BC15-929543B2075D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8576" y="3098466"/>
            <a:ext cx="2706789" cy="18045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8478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F7F2D9-3A23-B748-A87A-58BA0608B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Method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8B59D58-1D34-F84F-877F-B654091E547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69218" y="4506581"/>
            <a:ext cx="1460500" cy="2133600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5E1E1BFD-AB8A-456D-B4E6-6C047DB224BC}"/>
              </a:ext>
            </a:extLst>
          </p:cNvPr>
          <p:cNvSpPr/>
          <p:nvPr/>
        </p:nvSpPr>
        <p:spPr>
          <a:xfrm>
            <a:off x="437450" y="1008854"/>
            <a:ext cx="7005937" cy="519794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spcAft>
                <a:spcPts val="1000"/>
              </a:spcAft>
              <a:buClr>
                <a:srgbClr val="DA1884"/>
              </a:buClr>
              <a:buFont typeface="+mj-lt"/>
              <a:buAutoNum type="arabicPeriod"/>
            </a:pPr>
            <a:r>
              <a:rPr lang="en-GB" sz="2400" dirty="0">
                <a:solidFill>
                  <a:schemeClr val="tx1"/>
                </a:solidFill>
                <a:latin typeface="Century Gothic" panose="020B0502020202020204" pitchFamily="34" charset="0"/>
              </a:rPr>
              <a:t>Place vinegar in the jar.</a:t>
            </a:r>
          </a:p>
          <a:p>
            <a:pPr marL="457200" indent="-457200">
              <a:spcAft>
                <a:spcPts val="1000"/>
              </a:spcAft>
              <a:buClr>
                <a:srgbClr val="DA1884"/>
              </a:buClr>
              <a:buFont typeface="+mj-lt"/>
              <a:buAutoNum type="arabicPeriod"/>
            </a:pPr>
            <a:endParaRPr lang="en-GB" sz="24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457200" indent="-457200">
              <a:spcAft>
                <a:spcPts val="1000"/>
              </a:spcAft>
              <a:buClr>
                <a:srgbClr val="DA1884"/>
              </a:buClr>
              <a:buFont typeface="+mj-lt"/>
              <a:buAutoNum type="arabicPeriod"/>
            </a:pPr>
            <a:r>
              <a:rPr lang="en-GB" sz="2400" dirty="0">
                <a:solidFill>
                  <a:schemeClr val="tx1"/>
                </a:solidFill>
                <a:latin typeface="Century Gothic" panose="020B0502020202020204" pitchFamily="34" charset="0"/>
              </a:rPr>
              <a:t>Place bicarbonate of soda into the </a:t>
            </a:r>
            <a:br>
              <a:rPr lang="en-GB" sz="2400" dirty="0">
                <a:solidFill>
                  <a:schemeClr val="tx1"/>
                </a:solidFill>
                <a:latin typeface="Century Gothic" panose="020B0502020202020204" pitchFamily="34" charset="0"/>
              </a:rPr>
            </a:br>
            <a:r>
              <a:rPr lang="en-GB" sz="2400" dirty="0">
                <a:solidFill>
                  <a:schemeClr val="tx1"/>
                </a:solidFill>
                <a:latin typeface="Century Gothic" panose="020B0502020202020204" pitchFamily="34" charset="0"/>
              </a:rPr>
              <a:t>fingers of the gloves.</a:t>
            </a:r>
          </a:p>
          <a:p>
            <a:pPr marL="457200" indent="-457200">
              <a:spcAft>
                <a:spcPts val="1000"/>
              </a:spcAft>
              <a:buClr>
                <a:srgbClr val="DA1884"/>
              </a:buClr>
              <a:buFont typeface="+mj-lt"/>
              <a:buAutoNum type="arabicPeriod"/>
            </a:pPr>
            <a:endParaRPr lang="en-GB" sz="24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457200" indent="-457200">
              <a:spcAft>
                <a:spcPts val="1000"/>
              </a:spcAft>
              <a:buClr>
                <a:srgbClr val="DA1884"/>
              </a:buClr>
              <a:buFont typeface="+mj-lt"/>
              <a:buAutoNum type="arabicPeriod"/>
            </a:pPr>
            <a:r>
              <a:rPr lang="en-GB" sz="2400" dirty="0">
                <a:solidFill>
                  <a:schemeClr val="tx1"/>
                </a:solidFill>
                <a:latin typeface="Century Gothic" panose="020B0502020202020204" pitchFamily="34" charset="0"/>
              </a:rPr>
              <a:t>Carefully place the bottom of the </a:t>
            </a:r>
            <a:br>
              <a:rPr lang="en-GB" sz="2400" dirty="0">
                <a:solidFill>
                  <a:schemeClr val="tx1"/>
                </a:solidFill>
                <a:latin typeface="Century Gothic" panose="020B0502020202020204" pitchFamily="34" charset="0"/>
              </a:rPr>
            </a:br>
            <a:r>
              <a:rPr lang="en-GB" sz="2400" dirty="0">
                <a:solidFill>
                  <a:schemeClr val="tx1"/>
                </a:solidFill>
                <a:latin typeface="Century Gothic" panose="020B0502020202020204" pitchFamily="34" charset="0"/>
              </a:rPr>
              <a:t>glove over the jar.</a:t>
            </a:r>
          </a:p>
          <a:p>
            <a:pPr marL="457200" indent="-457200">
              <a:spcAft>
                <a:spcPts val="1000"/>
              </a:spcAft>
              <a:buClr>
                <a:srgbClr val="DA1884"/>
              </a:buClr>
              <a:buFont typeface="+mj-lt"/>
              <a:buAutoNum type="arabicPeriod"/>
            </a:pPr>
            <a:endParaRPr lang="en-GB" sz="24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pPr marL="457200" indent="-457200">
              <a:spcAft>
                <a:spcPts val="1000"/>
              </a:spcAft>
              <a:buClr>
                <a:srgbClr val="DA1884"/>
              </a:buClr>
              <a:buFont typeface="+mj-lt"/>
              <a:buAutoNum type="arabicPeriod"/>
            </a:pPr>
            <a:r>
              <a:rPr lang="en-GB" sz="2400" dirty="0">
                <a:solidFill>
                  <a:schemeClr val="tx1"/>
                </a:solidFill>
                <a:latin typeface="Century Gothic" panose="020B0502020202020204" pitchFamily="34" charset="0"/>
              </a:rPr>
              <a:t>Tip the powder from the glove </a:t>
            </a:r>
            <a:br>
              <a:rPr lang="en-GB" sz="2400" dirty="0">
                <a:solidFill>
                  <a:schemeClr val="tx1"/>
                </a:solidFill>
                <a:latin typeface="Century Gothic" panose="020B0502020202020204" pitchFamily="34" charset="0"/>
              </a:rPr>
            </a:br>
            <a:r>
              <a:rPr lang="en-GB" sz="2400" dirty="0">
                <a:solidFill>
                  <a:schemeClr val="tx1"/>
                </a:solidFill>
                <a:latin typeface="Century Gothic" panose="020B0502020202020204" pitchFamily="34" charset="0"/>
              </a:rPr>
              <a:t>into the jar.</a:t>
            </a:r>
          </a:p>
          <a:p>
            <a:pPr marL="457200" indent="-457200">
              <a:buClr>
                <a:srgbClr val="DA1884"/>
              </a:buClr>
              <a:buFont typeface="+mj-lt"/>
              <a:buAutoNum type="arabicPeriod"/>
            </a:pPr>
            <a:endParaRPr lang="en-GB" sz="2000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pic>
        <p:nvPicPr>
          <p:cNvPr id="5" name="Picture 4" descr="A picture containing table, cup, indoor&#10;&#10;Description automatically generated">
            <a:extLst>
              <a:ext uri="{FF2B5EF4-FFF2-40B4-BE49-F238E27FC236}">
                <a16:creationId xmlns:a16="http://schemas.microsoft.com/office/drawing/2014/main" id="{954535D6-38C4-41A1-995B-9E2EEF3C534E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0850" y="1572954"/>
            <a:ext cx="1595215" cy="1196411"/>
          </a:xfrm>
          <a:prstGeom prst="rect">
            <a:avLst/>
          </a:prstGeom>
        </p:spPr>
      </p:pic>
      <p:pic>
        <p:nvPicPr>
          <p:cNvPr id="9" name="Picture 8" descr="A picture containing footwear&#10;&#10;Description automatically generated">
            <a:extLst>
              <a:ext uri="{FF2B5EF4-FFF2-40B4-BE49-F238E27FC236}">
                <a16:creationId xmlns:a16="http://schemas.microsoft.com/office/drawing/2014/main" id="{9F9F1AF4-44B7-459B-BDA7-5E871F6F6D6F}"/>
              </a:ext>
            </a:extLst>
          </p:cNvPr>
          <p:cNvPicPr>
            <a:picLocks noChangeAspect="1"/>
          </p:cNvPicPr>
          <p:nvPr/>
        </p:nvPicPr>
        <p:blipFill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20850" y="3127724"/>
            <a:ext cx="1611011" cy="1208259"/>
          </a:xfrm>
          <a:prstGeom prst="rect">
            <a:avLst/>
          </a:prstGeom>
        </p:spPr>
      </p:pic>
      <p:pic>
        <p:nvPicPr>
          <p:cNvPr id="14" name="Picture 13" descr="A picture containing indoor&#10;&#10;Description automatically generated">
            <a:extLst>
              <a:ext uri="{FF2B5EF4-FFF2-40B4-BE49-F238E27FC236}">
                <a16:creationId xmlns:a16="http://schemas.microsoft.com/office/drawing/2014/main" id="{CE9DECE8-883E-4302-A31A-8BA6109A3DC8}"/>
              </a:ext>
            </a:extLst>
          </p:cNvPr>
          <p:cNvPicPr>
            <a:picLocks noChangeAspect="1"/>
          </p:cNvPicPr>
          <p:nvPr/>
        </p:nvPicPr>
        <p:blipFill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52442" y="4694342"/>
            <a:ext cx="1595215" cy="1196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85699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920CC1-8B23-C94F-BED2-E4981A6F0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Discussing our experiment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097AF26-C618-0F40-8825-4CF7B0C6F06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40000" y="1260000"/>
            <a:ext cx="7461000" cy="4503986"/>
          </a:xfrm>
        </p:spPr>
        <p:txBody>
          <a:bodyPr>
            <a:normAutofit/>
          </a:bodyPr>
          <a:lstStyle/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dirty="0"/>
              <a:t>What do you predict would happen if you used a thicker glove?</a:t>
            </a:r>
          </a:p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dirty="0"/>
              <a:t>How do we know that this is an irreversible reaction?</a:t>
            </a:r>
          </a:p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dirty="0"/>
              <a:t>How did you know that a gas was produced?</a:t>
            </a:r>
          </a:p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dirty="0"/>
              <a:t>What might happen if you dilute the vinegar or change the amount of bicarbonate of soda?</a:t>
            </a:r>
          </a:p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dirty="0"/>
              <a:t>Can you think of any other chemical reactions that produce carbon dioxide?</a:t>
            </a:r>
          </a:p>
          <a:p>
            <a:pPr marL="342900" indent="-342900">
              <a:buClr>
                <a:srgbClr val="DA1884"/>
              </a:buClr>
              <a:buSzPct val="125000"/>
              <a:buFont typeface="Arial" panose="020B0604020202020204" pitchFamily="34" charset="0"/>
              <a:buChar char="•"/>
            </a:pPr>
            <a:r>
              <a:rPr lang="en-US" dirty="0"/>
              <a:t>Can you see any change to the liquid?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9A4AC5-8C45-7F4E-B258-CE1BC6E76957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9413" y="4628501"/>
            <a:ext cx="1022598" cy="2038998"/>
          </a:xfrm>
          <a:prstGeom prst="rect">
            <a:avLst/>
          </a:prstGeom>
        </p:spPr>
      </p:pic>
      <p:pic>
        <p:nvPicPr>
          <p:cNvPr id="7" name="Picture 6" descr="A picture containing wall, indoor, handwear&#10;&#10;Description automatically generated">
            <a:extLst>
              <a:ext uri="{FF2B5EF4-FFF2-40B4-BE49-F238E27FC236}">
                <a16:creationId xmlns:a16="http://schemas.microsoft.com/office/drawing/2014/main" id="{79FDD19F-964E-4388-9F21-07EB8B08C5AC}"/>
              </a:ext>
            </a:extLst>
          </p:cNvPr>
          <p:cNvPicPr>
            <a:picLocks noChangeAspect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7464547" y="2197718"/>
            <a:ext cx="3242982" cy="24322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32073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>
            <a:extLst>
              <a:ext uri="{FF2B5EF4-FFF2-40B4-BE49-F238E27FC236}">
                <a16:creationId xmlns:a16="http://schemas.microsoft.com/office/drawing/2014/main" id="{9A8C9C02-F34C-4A26-B861-40054C798F91}"/>
              </a:ext>
            </a:extLst>
          </p:cNvPr>
          <p:cNvSpPr txBox="1"/>
          <p:nvPr/>
        </p:nvSpPr>
        <p:spPr>
          <a:xfrm>
            <a:off x="506185" y="378670"/>
            <a:ext cx="7641771" cy="6155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400" b="1" dirty="0">
                <a:solidFill>
                  <a:srgbClr val="DA1884"/>
                </a:solidFill>
                <a:latin typeface="Century Gothic" panose="020B0502020202020204" pitchFamily="34" charset="0"/>
                <a:ea typeface="+mj-ea"/>
                <a:cs typeface="+mj-cs"/>
              </a:rPr>
              <a:t>Evaluation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0A462390-2C84-4C58-9F3C-DF95C97A2C70}"/>
              </a:ext>
            </a:extLst>
          </p:cNvPr>
          <p:cNvSpPr txBox="1"/>
          <p:nvPr/>
        </p:nvSpPr>
        <p:spPr>
          <a:xfrm>
            <a:off x="506185" y="994223"/>
            <a:ext cx="8971101" cy="36317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</a:rPr>
              <a:t>How do you feel about our </a:t>
            </a:r>
            <a:r>
              <a:rPr lang="en-GB" sz="2000" b="1" dirty="0">
                <a:solidFill>
                  <a:srgbClr val="DA1884"/>
                </a:solidFill>
                <a:latin typeface="Century Gothic" panose="020B0502020202020204" pitchFamily="34" charset="0"/>
              </a:rPr>
              <a:t>learning objectives </a:t>
            </a: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</a:rPr>
              <a:t>today?</a:t>
            </a:r>
          </a:p>
          <a:p>
            <a:pPr marL="285750" indent="-285750">
              <a:spcBef>
                <a:spcPts val="600"/>
              </a:spcBef>
              <a:buFont typeface="Arial" panose="020B0604020202020204" pitchFamily="34" charset="0"/>
              <a:buChar char="•"/>
            </a:pPr>
            <a:r>
              <a:rPr lang="en-US" sz="2000" dirty="0">
                <a:latin typeface="Century Gothic" panose="020B0502020202020204" pitchFamily="34" charset="0"/>
              </a:rPr>
              <a:t>I understand that chemical reactions produce new materials.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Century Gothic" panose="020B0502020202020204" pitchFamily="34" charset="0"/>
              </a:rPr>
              <a:t>I know that when you mix vinegar and bicarbonate of soda, one of the things you make is a gas, carbon dioxide.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Century Gothic" panose="020B0502020202020204" pitchFamily="34" charset="0"/>
              </a:rPr>
              <a:t>I know that most chemical reactions are irreversible.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Century Gothic" panose="020B0502020202020204" pitchFamily="34" charset="0"/>
              </a:rPr>
              <a:t>I understand that gases expand to take the shape of their container. </a:t>
            </a:r>
          </a:p>
          <a:p>
            <a:endParaRPr lang="en-GB" sz="2000" dirty="0">
              <a:solidFill>
                <a:schemeClr val="tx1"/>
              </a:solidFill>
              <a:latin typeface="Century Gothic" panose="020B0502020202020204" pitchFamily="34" charset="0"/>
            </a:endParaRPr>
          </a:p>
          <a:p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</a:rPr>
              <a:t>Can you explain the difference between an irreversible and a reversible change and give examples?  </a:t>
            </a:r>
          </a:p>
          <a:p>
            <a:pPr>
              <a:spcBef>
                <a:spcPts val="600"/>
              </a:spcBef>
            </a:pPr>
            <a:r>
              <a:rPr lang="en-GB" sz="2000" dirty="0">
                <a:latin typeface="Century Gothic" panose="020B0502020202020204" pitchFamily="34" charset="0"/>
              </a:rPr>
              <a:t>If you feel confident that you can, show </a:t>
            </a:r>
            <a:r>
              <a:rPr lang="en-GB" sz="2000" dirty="0">
                <a:solidFill>
                  <a:schemeClr val="tx1"/>
                </a:solidFill>
                <a:latin typeface="Century Gothic" panose="020B0502020202020204" pitchFamily="34" charset="0"/>
              </a:rPr>
              <a:t>your teacher 5 fingers, or show 1 if you feel that you need to chat through the lesson again.</a:t>
            </a:r>
            <a:endParaRPr lang="en-GB" sz="2000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8142945-3164-4038-9A02-DD1BB82569D5}"/>
              </a:ext>
            </a:extLst>
          </p:cNvPr>
          <p:cNvPicPr>
            <a:picLocks noChangeAspect="1"/>
          </p:cNvPicPr>
          <p:nvPr/>
        </p:nvPicPr>
        <p:blipFill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843681" y="4628498"/>
            <a:ext cx="927376" cy="2038999"/>
          </a:xfrm>
          <a:prstGeom prst="rect">
            <a:avLst/>
          </a:prstGeom>
        </p:spPr>
      </p:pic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8728E72B-A42C-48E4-BAC0-8E09BF45D21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466" y="4715838"/>
            <a:ext cx="8753583" cy="2038999"/>
          </a:xfrm>
        </p:spPr>
      </p:pic>
    </p:spTree>
    <p:extLst>
      <p:ext uri="{BB962C8B-B14F-4D97-AF65-F5344CB8AC3E}">
        <p14:creationId xmlns:p14="http://schemas.microsoft.com/office/powerpoint/2010/main" val="42534544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4">
            <a:extLst>
              <a:ext uri="{FF2B5EF4-FFF2-40B4-BE49-F238E27FC236}">
                <a16:creationId xmlns:a16="http://schemas.microsoft.com/office/drawing/2014/main" id="{939E9279-BB92-4E18-93BF-E4D6A86A2D2F}"/>
              </a:ext>
            </a:extLst>
          </p:cNvPr>
          <p:cNvSpPr>
            <a:spLocks noGrp="1"/>
          </p:cNvSpPr>
          <p:nvPr/>
        </p:nvSpPr>
        <p:spPr>
          <a:xfrm>
            <a:off x="0" y="3343003"/>
            <a:ext cx="12192000" cy="3520440"/>
          </a:xfrm>
          <a:prstGeom prst="rect">
            <a:avLst/>
          </a:prstGeom>
          <a:solidFill>
            <a:schemeClr val="bg1"/>
          </a:solidFill>
        </p:spPr>
        <p:txBody>
          <a:bodyPr vert="horz" lIns="0" tIns="0" rIns="0" bIns="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0"/>
              </a:spcBef>
              <a:buFont typeface="Arial" panose="020B0604020202020204" pitchFamily="34" charset="0"/>
              <a:buNone/>
              <a:defRPr sz="5000" b="1" i="0" kern="1200">
                <a:solidFill>
                  <a:srgbClr val="DA1884"/>
                </a:solidFill>
                <a:latin typeface="Century Gothic" panose="020B0502020202020204" pitchFamily="34" charset="0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3600" dirty="0"/>
              <a:t>   Acknowledgements</a:t>
            </a:r>
          </a:p>
          <a:p>
            <a:endParaRPr lang="en-GB" sz="3600" dirty="0"/>
          </a:p>
          <a:p>
            <a:endParaRPr lang="en-GB" sz="1800" dirty="0"/>
          </a:p>
          <a:p>
            <a:r>
              <a:rPr lang="en-GB" sz="1800" dirty="0"/>
              <a:t> </a:t>
            </a:r>
          </a:p>
          <a:p>
            <a:endParaRPr lang="en-GB" sz="1800" dirty="0"/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sz="1800" b="0" dirty="0">
              <a:solidFill>
                <a:schemeClr val="tx1"/>
              </a:solidFill>
            </a:endParaRPr>
          </a:p>
          <a:p>
            <a:endParaRPr lang="en-GB" dirty="0"/>
          </a:p>
        </p:txBody>
      </p:sp>
      <p:sp>
        <p:nvSpPr>
          <p:cNvPr id="5" name="TextBox 5">
            <a:extLst>
              <a:ext uri="{FF2B5EF4-FFF2-40B4-BE49-F238E27FC236}">
                <a16:creationId xmlns:a16="http://schemas.microsoft.com/office/drawing/2014/main" id="{6CDFEAAA-6B1C-4962-9A55-E0A591074C8C}"/>
              </a:ext>
            </a:extLst>
          </p:cNvPr>
          <p:cNvSpPr txBox="1"/>
          <p:nvPr/>
        </p:nvSpPr>
        <p:spPr>
          <a:xfrm>
            <a:off x="303245" y="4087560"/>
            <a:ext cx="1115008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>
                <a:latin typeface="Century Gothic" panose="020B0502020202020204" pitchFamily="34" charset="0"/>
              </a:rPr>
              <a:t>Slides 2, 6 and 7: images © Royal Society of Chemistry</a:t>
            </a:r>
          </a:p>
          <a:p>
            <a:r>
              <a:rPr lang="en-GB" dirty="0">
                <a:latin typeface="Century Gothic" panose="020B0502020202020204" pitchFamily="34" charset="0"/>
              </a:rPr>
              <a:t>Slide 4: image 1 source pixabay.com (no attribution needed); image 2 © </a:t>
            </a:r>
            <a:r>
              <a:rPr lang="en-GB" dirty="0" err="1">
                <a:latin typeface="Century Gothic" panose="020B0502020202020204" pitchFamily="34" charset="0"/>
              </a:rPr>
              <a:t>EKramerl</a:t>
            </a:r>
            <a:r>
              <a:rPr lang="en-GB" dirty="0">
                <a:latin typeface="Century Gothic" panose="020B0502020202020204" pitchFamily="34" charset="0"/>
              </a:rPr>
              <a:t>/Shutterstock</a:t>
            </a:r>
          </a:p>
          <a:p>
            <a:r>
              <a:rPr lang="en-GB" dirty="0">
                <a:latin typeface="Century Gothic" panose="020B0502020202020204" pitchFamily="34" charset="0"/>
              </a:rPr>
              <a:t>Slide 5: image source pixabay.com (no attribution needed)</a:t>
            </a:r>
          </a:p>
          <a:p>
            <a:r>
              <a:rPr lang="en-GB" dirty="0">
                <a:latin typeface="Century Gothic" panose="020B0502020202020204" pitchFamily="34" charset="0"/>
              </a:rPr>
              <a:t>Slide 8: image © </a:t>
            </a:r>
            <a:r>
              <a:rPr lang="en-GB" dirty="0" err="1">
                <a:latin typeface="Century Gothic" panose="020B0502020202020204" pitchFamily="34" charset="0"/>
              </a:rPr>
              <a:t>Sichonl</a:t>
            </a:r>
            <a:r>
              <a:rPr lang="en-GB" dirty="0">
                <a:latin typeface="Century Gothic" panose="020B0502020202020204" pitchFamily="34" charset="0"/>
              </a:rPr>
              <a:t>/Shutterstock</a:t>
            </a:r>
          </a:p>
          <a:p>
            <a:endParaRPr lang="en-GB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48508940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545</TotalTime>
  <Words>509</Words>
  <Application>Microsoft Office PowerPoint</Application>
  <PresentationFormat>Widescreen</PresentationFormat>
  <Paragraphs>67</Paragraphs>
  <Slides>9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Century Gothic</vt:lpstr>
      <vt:lpstr>Office Theme</vt:lpstr>
      <vt:lpstr>Primary science investigations rsc.li/3zA5Kq3 </vt:lpstr>
      <vt:lpstr>Freaky hand</vt:lpstr>
      <vt:lpstr>Learning objectives</vt:lpstr>
      <vt:lpstr>Useful vocabulary</vt:lpstr>
      <vt:lpstr>Useful vocabulary</vt:lpstr>
      <vt:lpstr>Method</vt:lpstr>
      <vt:lpstr>Discussing our experiment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Freaky hand_primary science investigation_powerpoint</dc:title>
  <dc:subject>Use this powerpoint to help you carry our the freaky hand investigation</dc:subject>
  <dc:creator>Melinda Welch</dc:creator>
  <cp:keywords>Primary science experiment_investigation_reversible_irreversible_reactions_gas</cp:keywords>
  <cp:lastModifiedBy>Juliet Kennard</cp:lastModifiedBy>
  <cp:revision>254</cp:revision>
  <dcterms:created xsi:type="dcterms:W3CDTF">2021-04-13T16:26:00Z</dcterms:created>
  <dcterms:modified xsi:type="dcterms:W3CDTF">2021-06-24T09:32:27Z</dcterms:modified>
  <cp:category>Royal Society of Chemistry</cp:category>
</cp:coreProperties>
</file>