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2" r:id="rId5"/>
    <p:sldId id="273"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1883"/>
    <a:srgbClr val="FF9E1B"/>
    <a:srgbClr val="54585A"/>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03" autoAdjust="0"/>
    <p:restoredTop sz="77674" autoAdjust="0"/>
  </p:normalViewPr>
  <p:slideViewPr>
    <p:cSldViewPr snapToGrid="0" snapToObjects="1">
      <p:cViewPr varScale="1">
        <p:scale>
          <a:sx n="89" d="100"/>
          <a:sy n="89" d="100"/>
        </p:scale>
        <p:origin x="2166" y="9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27/02/2020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commons.wikimedia.org/wiki/User:%D7%90%D7%99%D7%AA%D7%9F_%D7%98%D7%9C" TargetMode="External"/><Relationship Id="rId2" Type="http://schemas.openxmlformats.org/officeDocument/2006/relationships/slide" Target="../slides/slide1.xml"/><Relationship Id="rId1" Type="http://schemas.openxmlformats.org/officeDocument/2006/relationships/notesMaster" Target="../notesMasters/notesMaster1.xml"/><Relationship Id="rId5" Type="http://schemas.openxmlformats.org/officeDocument/2006/relationships/hyperlink" Target="https://creativecommons.org/licenses/by/3.0/deed.en" TargetMode="External"/><Relationship Id="rId4" Type="http://schemas.openxmlformats.org/officeDocument/2006/relationships/hyperlink" Target="https://en.wikipedia.org/wiki/en:Creative_Commons"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66612">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Chemistry World. Use this slide as a lesson starter for </a:t>
            </a:r>
            <a:r>
              <a:rPr lang="en-GB" baseline="0" dirty="0" smtClean="0"/>
              <a:t>a lesson </a:t>
            </a:r>
            <a:r>
              <a:rPr lang="en-GB" baseline="0" dirty="0" smtClean="0"/>
              <a:t>on bonding: conductivity and nanoscience</a:t>
            </a:r>
            <a:r>
              <a:rPr lang="en-GB" sz="1200" b="0" i="0" u="none" strike="noStrike" kern="1200" baseline="0" dirty="0" smtClean="0">
                <a:solidFill>
                  <a:schemeClr val="tx1"/>
                </a:solidFill>
                <a:latin typeface="+mn-lt"/>
                <a:ea typeface="+mn-ea"/>
                <a:cs typeface="+mn-cs"/>
              </a:rPr>
              <a:t>.</a:t>
            </a:r>
          </a:p>
          <a:p>
            <a:pPr marL="0" marR="0" lvl="0" indent="0" algn="l" defTabSz="966612" rtl="0" eaLnBrk="1" fontAlgn="auto" latinLnBrk="0" hangingPunct="1">
              <a:lnSpc>
                <a:spcPct val="100000"/>
              </a:lnSpc>
              <a:spcBef>
                <a:spcPts val="0"/>
              </a:spcBef>
              <a:spcAft>
                <a:spcPts val="0"/>
              </a:spcAft>
              <a:buClrTx/>
              <a:buSzTx/>
              <a:buFontTx/>
              <a:buNone/>
              <a:tabLst/>
              <a:defRPr/>
            </a:pPr>
            <a:r>
              <a:rPr lang="en-GB" sz="1200" b="0" i="0" u="none" strike="noStrike" kern="1200" baseline="0" dirty="0" smtClean="0">
                <a:solidFill>
                  <a:schemeClr val="tx1"/>
                </a:solidFill>
                <a:latin typeface="+mn-lt"/>
                <a:ea typeface="+mn-ea"/>
                <a:cs typeface="+mn-cs"/>
              </a:rPr>
              <a:t>Image credit: </a:t>
            </a:r>
            <a:r>
              <a:rPr lang="he-IL" sz="1200" b="0" i="0" u="sng" kern="1200" dirty="0" smtClean="0">
                <a:solidFill>
                  <a:schemeClr val="tx1"/>
                </a:solidFill>
                <a:effectLst/>
                <a:latin typeface="+mn-lt"/>
                <a:ea typeface="+mn-ea"/>
                <a:cs typeface="+mn-cs"/>
                <a:hlinkClick r:id="rId3" tooltip="User:איתן טל"/>
              </a:rPr>
              <a:t>איתן טל</a:t>
            </a:r>
            <a:endParaRPr lang="en-GB" sz="1200" b="0" i="0" u="sng" kern="1200" dirty="0" smtClean="0">
              <a:solidFill>
                <a:schemeClr val="tx1"/>
              </a:solidFill>
              <a:effectLst/>
              <a:latin typeface="+mn-lt"/>
              <a:ea typeface="+mn-ea"/>
              <a:cs typeface="+mn-cs"/>
            </a:endParaRPr>
          </a:p>
          <a:p>
            <a:pPr marL="0" marR="0" lvl="0" indent="0" algn="l" defTabSz="966612"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This file is licensed under the </a:t>
            </a:r>
            <a:r>
              <a:rPr lang="en-US" sz="1200" b="0" i="0" u="none" strike="noStrike" kern="1200" dirty="0" smtClean="0">
                <a:solidFill>
                  <a:schemeClr val="tx1"/>
                </a:solidFill>
                <a:effectLst/>
                <a:latin typeface="+mn-lt"/>
                <a:ea typeface="+mn-ea"/>
                <a:cs typeface="+mn-cs"/>
                <a:hlinkClick r:id="rId4" tooltip="w:en:Creative Commons"/>
              </a:rPr>
              <a:t>Creative Commons</a:t>
            </a:r>
            <a:r>
              <a:rPr lang="en-US" sz="1200" b="0" i="0" kern="1200" dirty="0" smtClean="0">
                <a:solidFill>
                  <a:schemeClr val="tx1"/>
                </a:solidFill>
                <a:effectLst/>
                <a:latin typeface="+mn-lt"/>
                <a:ea typeface="+mn-ea"/>
                <a:cs typeface="+mn-cs"/>
              </a:rPr>
              <a:t> </a:t>
            </a:r>
            <a:r>
              <a:rPr lang="en-US" sz="1200" b="0" i="0" u="none" strike="noStrike" kern="1200" dirty="0" smtClean="0">
                <a:solidFill>
                  <a:schemeClr val="tx1"/>
                </a:solidFill>
                <a:effectLst/>
                <a:latin typeface="+mn-lt"/>
                <a:ea typeface="+mn-ea"/>
                <a:cs typeface="+mn-cs"/>
                <a:hlinkClick r:id="rId5"/>
              </a:rPr>
              <a:t>Attribution 3.0 </a:t>
            </a:r>
            <a:r>
              <a:rPr lang="en-US" sz="1200" b="0" i="0" u="none" strike="noStrike" kern="1200" dirty="0" err="1" smtClean="0">
                <a:solidFill>
                  <a:schemeClr val="tx1"/>
                </a:solidFill>
                <a:effectLst/>
                <a:latin typeface="+mn-lt"/>
                <a:ea typeface="+mn-ea"/>
                <a:cs typeface="+mn-cs"/>
                <a:hlinkClick r:id="rId5"/>
              </a:rPr>
              <a:t>Unported</a:t>
            </a:r>
            <a:r>
              <a:rPr lang="en-US" sz="1200" b="0" i="0" kern="1200" dirty="0" smtClean="0">
                <a:solidFill>
                  <a:schemeClr val="tx1"/>
                </a:solidFill>
                <a:effectLst/>
                <a:latin typeface="+mn-lt"/>
                <a:ea typeface="+mn-ea"/>
                <a:cs typeface="+mn-cs"/>
              </a:rPr>
              <a:t> license.</a:t>
            </a:r>
            <a:endParaRPr lang="en-GB" sz="1200" strike="noStrike" dirty="0" smtClean="0">
              <a:solidFill>
                <a:schemeClr val="bg1"/>
              </a:solidFill>
              <a:latin typeface="+mn-lt"/>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1618667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66612" rtl="0" eaLnBrk="1" fontAlgn="auto" latinLnBrk="0" hangingPunct="1">
              <a:lnSpc>
                <a:spcPct val="100000"/>
              </a:lnSpc>
              <a:spcBef>
                <a:spcPts val="0"/>
              </a:spcBef>
              <a:spcAft>
                <a:spcPts val="0"/>
              </a:spcAft>
              <a:buClrTx/>
              <a:buSzTx/>
              <a:buFontTx/>
              <a:buNone/>
              <a:tabLst/>
              <a:defRPr/>
            </a:pPr>
            <a:r>
              <a:rPr lang="en-GB" dirty="0" smtClean="0"/>
              <a:t>This</a:t>
            </a:r>
            <a:r>
              <a:rPr lang="en-GB" baseline="0" dirty="0" smtClean="0"/>
              <a:t> slide summarises a recent article </a:t>
            </a:r>
            <a:r>
              <a:rPr lang="en-GB" sz="1200" kern="1200" baseline="0" dirty="0" smtClean="0">
                <a:solidFill>
                  <a:schemeClr val="tx1"/>
                </a:solidFill>
                <a:latin typeface="+mn-lt"/>
                <a:ea typeface="+mn-ea"/>
                <a:cs typeface="+mn-cs"/>
              </a:rPr>
              <a:t>published</a:t>
            </a:r>
            <a:r>
              <a:rPr lang="en-GB" baseline="0" dirty="0" smtClean="0"/>
              <a:t> by </a:t>
            </a:r>
            <a:r>
              <a:rPr lang="en-GB" i="1" baseline="0" dirty="0" smtClean="0"/>
              <a:t>Chemistry World</a:t>
            </a:r>
            <a:r>
              <a:rPr lang="en-GB" baseline="0" dirty="0" smtClean="0"/>
              <a:t>. Use this slide as a lesson starter for </a:t>
            </a:r>
            <a:r>
              <a:rPr lang="en-GB" baseline="0" dirty="0" smtClean="0"/>
              <a:t>a lesson </a:t>
            </a:r>
            <a:r>
              <a:rPr lang="en-GB" baseline="0" dirty="0" smtClean="0"/>
              <a:t>on bonding: conductivity and nanoscience</a:t>
            </a:r>
            <a:r>
              <a:rPr lang="en-GB" sz="1200" b="0" i="0" u="none" strike="noStrike" kern="1200" baseline="0" dirty="0" smtClean="0">
                <a:solidFill>
                  <a:schemeClr val="tx1"/>
                </a:solidFill>
                <a:latin typeface="+mn-lt"/>
                <a:ea typeface="+mn-ea"/>
                <a:cs typeface="+mn-cs"/>
              </a:rPr>
              <a:t>. </a:t>
            </a:r>
            <a:endParaRPr lang="en-GB"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solidFill>
                  <a:srgbClr val="222222"/>
                </a:solidFill>
                <a:latin typeface="Arial" panose="020B0604020202020204" pitchFamily="34" charset="0"/>
              </a:rPr>
              <a:t>Answers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200" b="0" i="0" u="none" strike="noStrike" kern="1200" baseline="0" dirty="0" smtClean="0">
                <a:solidFill>
                  <a:schemeClr val="tx1"/>
                </a:solidFill>
                <a:latin typeface="+mn-lt"/>
                <a:ea typeface="+mn-ea"/>
                <a:cs typeface="+mn-cs"/>
              </a:rPr>
              <a:t>The very small size allows electronics/antenna/circuit to be printed onto a tiny area.</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dirty="0" smtClean="0"/>
              <a:t>Polymers are very large molecules</a:t>
            </a:r>
            <a:r>
              <a:rPr lang="en-US" baseline="0" dirty="0" smtClean="0"/>
              <a:t> made from repeating units/monomers.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More difficult question:</a:t>
            </a: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smtClean="0"/>
              <a:t>Silver contains </a:t>
            </a:r>
            <a:r>
              <a:rPr lang="en-US" baseline="0" dirty="0" err="1" smtClean="0"/>
              <a:t>delocalised</a:t>
            </a:r>
            <a:r>
              <a:rPr lang="en-US" baseline="0" dirty="0" smtClean="0"/>
              <a:t> electrons from the outer energy level of </a:t>
            </a:r>
            <a:r>
              <a:rPr lang="en-US" baseline="0" dirty="0" smtClean="0"/>
              <a:t>electrons.</a:t>
            </a:r>
            <a:endParaRPr lang="en-US" dirty="0" smtClean="0"/>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Electrons can move in all directions throughout </a:t>
            </a:r>
            <a:r>
              <a:rPr lang="en-US" sz="1200" b="0" i="0" u="none" strike="noStrike" kern="1200" baseline="0" dirty="0" smtClean="0">
                <a:solidFill>
                  <a:schemeClr val="tx1"/>
                </a:solidFill>
                <a:latin typeface="+mn-lt"/>
                <a:ea typeface="+mn-ea"/>
                <a:cs typeface="+mn-cs"/>
              </a:rPr>
              <a:t>structure.</a:t>
            </a:r>
            <a:endParaRPr lang="en-US" sz="1200" b="0" i="0" u="none" strike="noStrike" kern="1200" baseline="0" dirty="0" smtClean="0">
              <a:solidFill>
                <a:schemeClr val="tx1"/>
              </a:solidFill>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smtClean="0">
                <a:solidFill>
                  <a:schemeClr val="tx1"/>
                </a:solidFill>
                <a:latin typeface="+mn-lt"/>
                <a:ea typeface="+mn-ea"/>
                <a:cs typeface="+mn-cs"/>
              </a:rPr>
              <a:t>Each carbon atom </a:t>
            </a:r>
            <a:r>
              <a:rPr lang="en-US" sz="1200" b="0" i="0" u="none" strike="noStrike" kern="1200" baseline="0" dirty="0" err="1" smtClean="0">
                <a:solidFill>
                  <a:schemeClr val="tx1"/>
                </a:solidFill>
                <a:latin typeface="+mn-lt"/>
                <a:ea typeface="+mn-ea"/>
                <a:cs typeface="+mn-cs"/>
              </a:rPr>
              <a:t>delocalises</a:t>
            </a:r>
            <a:r>
              <a:rPr lang="en-US" sz="1200" b="0" i="0" u="none" strike="noStrike" kern="1200" baseline="0" dirty="0" smtClean="0">
                <a:solidFill>
                  <a:schemeClr val="tx1"/>
                </a:solidFill>
                <a:latin typeface="+mn-lt"/>
                <a:ea typeface="+mn-ea"/>
                <a:cs typeface="+mn-cs"/>
              </a:rPr>
              <a:t> one </a:t>
            </a:r>
            <a:r>
              <a:rPr lang="en-US" sz="1200" b="0" i="0" u="none" strike="noStrike" kern="1200" baseline="0" dirty="0" smtClean="0">
                <a:solidFill>
                  <a:schemeClr val="tx1"/>
                </a:solidFill>
                <a:latin typeface="+mn-lt"/>
                <a:ea typeface="+mn-ea"/>
                <a:cs typeface="+mn-cs"/>
              </a:rPr>
              <a:t>electron.</a:t>
            </a:r>
            <a:endParaRPr lang="en-US" sz="1200" b="0" i="0" u="none" strike="noStrike" kern="1200" baseline="0" dirty="0" smtClean="0">
              <a:solidFill>
                <a:schemeClr val="tx1"/>
              </a:solidFill>
              <a:latin typeface="+mn-lt"/>
              <a:ea typeface="+mn-ea"/>
              <a:cs typeface="+mn-cs"/>
            </a:endParaRPr>
          </a:p>
          <a:p>
            <a:pPr marL="6286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u="none" strike="noStrike" kern="1200" baseline="0" dirty="0" err="1" smtClean="0">
                <a:solidFill>
                  <a:schemeClr val="tx1"/>
                </a:solidFill>
                <a:latin typeface="+mn-lt"/>
                <a:ea typeface="+mn-ea"/>
                <a:cs typeface="+mn-cs"/>
              </a:rPr>
              <a:t>Delocalised</a:t>
            </a:r>
            <a:r>
              <a:rPr lang="en-US" sz="1200" b="0" i="0" u="none" strike="noStrike" kern="1200" baseline="0" dirty="0" smtClean="0">
                <a:solidFill>
                  <a:schemeClr val="tx1"/>
                </a:solidFill>
                <a:latin typeface="+mn-lt"/>
                <a:ea typeface="+mn-ea"/>
                <a:cs typeface="+mn-cs"/>
              </a:rPr>
              <a:t> electrons can flow along the layers in </a:t>
            </a:r>
            <a:r>
              <a:rPr lang="en-US" sz="1200" b="0" i="0" u="none" strike="noStrike" kern="1200" baseline="0" dirty="0" smtClean="0">
                <a:solidFill>
                  <a:schemeClr val="tx1"/>
                </a:solidFill>
                <a:latin typeface="+mn-lt"/>
                <a:ea typeface="+mn-ea"/>
                <a:cs typeface="+mn-cs"/>
              </a:rPr>
              <a:t>graphite.</a:t>
            </a:r>
            <a:endParaRPr lang="en-GB" sz="1200" b="0" i="0" u="none" strike="noStrike" kern="1200" baseline="0" dirty="0" smtClean="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GB" sz="1200" b="0" i="0" u="none" strike="noStrike" kern="1200" baseline="0" dirty="0">
              <a:solidFill>
                <a:schemeClr val="tx1"/>
              </a:solidFill>
              <a:latin typeface="+mn-lt"/>
              <a:ea typeface="+mn-ea"/>
              <a:cs typeface="+mn-cs"/>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1501790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smtClean="0"/>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smtClean="0"/>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smtClean="0"/>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smtClean="0"/>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p:txBody>
          <a:bodyPr/>
          <a:lstStyle/>
          <a:p>
            <a:r>
              <a:rPr lang="en-US" dirty="0"/>
              <a:t>Smart, rechargeable contact lens </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50" y="1825625"/>
            <a:ext cx="4807646" cy="2220282"/>
          </a:xfrm>
        </p:spPr>
        <p:txBody>
          <a:bodyPr>
            <a:normAutofit fontScale="62500" lnSpcReduction="20000"/>
          </a:bodyPr>
          <a:lstStyle/>
          <a:p>
            <a:r>
              <a:rPr lang="en-GB" dirty="0"/>
              <a:t>A smart contact lens has been successfully tested on a human. It has a rechargeable power source that can be charged up wirelessly. The lens could be used to track a wearer’s health by monitoring fluid in the eye for biomarkers linked to diseases such as diabetes. They might even be used to create augmented reality experiences in the future.</a:t>
            </a:r>
          </a:p>
        </p:txBody>
      </p:sp>
      <p:sp>
        <p:nvSpPr>
          <p:cNvPr id="6" name="TextBox 5"/>
          <p:cNvSpPr txBox="1"/>
          <p:nvPr/>
        </p:nvSpPr>
        <p:spPr>
          <a:xfrm>
            <a:off x="731520" y="1296062"/>
            <a:ext cx="6989893" cy="307777"/>
          </a:xfrm>
          <a:prstGeom prst="rect">
            <a:avLst/>
          </a:prstGeom>
          <a:noFill/>
        </p:spPr>
        <p:txBody>
          <a:bodyPr wrap="square" rtlCol="0">
            <a:spAutoFit/>
          </a:bodyPr>
          <a:lstStyle/>
          <a:p>
            <a:r>
              <a:rPr lang="en-GB" sz="1400" i="1" dirty="0">
                <a:solidFill>
                  <a:srgbClr val="004976"/>
                </a:solidFill>
              </a:rPr>
              <a:t>Read the full article at rsc.li/2vM9c4C</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8" name="Content Placeholder 3">
            <a:extLst>
              <a:ext uri="{FF2B5EF4-FFF2-40B4-BE49-F238E27FC236}">
                <a16:creationId xmlns:a16="http://schemas.microsoft.com/office/drawing/2014/main" id="{46D93CE8-DF7B-584A-90B2-D75DC0F3F499}"/>
              </a:ext>
            </a:extLst>
          </p:cNvPr>
          <p:cNvSpPr txBox="1">
            <a:spLocks/>
          </p:cNvSpPr>
          <p:nvPr/>
        </p:nvSpPr>
        <p:spPr>
          <a:xfrm>
            <a:off x="628650" y="3707704"/>
            <a:ext cx="7886700" cy="1791221"/>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smart lens contains a tiny </a:t>
            </a:r>
            <a:r>
              <a:rPr lang="en-GB" dirty="0" err="1"/>
              <a:t>supercapacitor</a:t>
            </a:r>
            <a:r>
              <a:rPr lang="en-GB" dirty="0"/>
              <a:t> alongside a power unit. The </a:t>
            </a:r>
            <a:r>
              <a:rPr lang="en-GB" dirty="0" err="1"/>
              <a:t>supercapacitor</a:t>
            </a:r>
            <a:r>
              <a:rPr lang="en-GB" dirty="0"/>
              <a:t> is made of carbon electrodes and a polymer electrolyte. These are printed onto the lens outside of the area that covers the wearer’s pupil. This means it won’t interfere with their vision. The power transfer unit contains an antenna made from silver </a:t>
            </a:r>
            <a:r>
              <a:rPr lang="en-GB" smtClean="0"/>
              <a:t>nanofibres</a:t>
            </a:r>
            <a:r>
              <a:rPr lang="en-GB" dirty="0" smtClean="0"/>
              <a:t> </a:t>
            </a:r>
            <a:r>
              <a:rPr lang="en-GB" dirty="0"/>
              <a:t>and silver nanowires. It allows the lens to be recharged at a distance of around 1 cm from a transmitting coil. </a:t>
            </a:r>
          </a:p>
        </p:txBody>
      </p:sp>
      <p:pic>
        <p:nvPicPr>
          <p:cNvPr id="9" name="Picture 4" descr="https://upload.wikimedia.org/wikipedia/commons/thumb/3/32/Contact_Lens_Ayala.jpg/640px-Contact_Lens_Ayal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56353" y="1327464"/>
            <a:ext cx="3061154" cy="2295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5401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p:txBody>
          <a:bodyPr/>
          <a:lstStyle/>
          <a:p>
            <a:r>
              <a:rPr lang="en-US" dirty="0"/>
              <a:t>Smart, rechargeable contact lens </a:t>
            </a:r>
            <a:endParaRPr lang="en-GB" dirty="0"/>
          </a:p>
        </p:txBody>
      </p:sp>
      <p:sp>
        <p:nvSpPr>
          <p:cNvPr id="4" name="Content Placeholder 3">
            <a:extLst>
              <a:ext uri="{FF2B5EF4-FFF2-40B4-BE49-F238E27FC236}">
                <a16:creationId xmlns:a16="http://schemas.microsoft.com/office/drawing/2014/main" id="{46D93CE8-DF7B-584A-90B2-D75DC0F3F499}"/>
              </a:ext>
            </a:extLst>
          </p:cNvPr>
          <p:cNvSpPr>
            <a:spLocks noGrp="1"/>
          </p:cNvSpPr>
          <p:nvPr>
            <p:ph sz="quarter" idx="13"/>
          </p:nvPr>
        </p:nvSpPr>
        <p:spPr>
          <a:xfrm>
            <a:off x="628650" y="1825625"/>
            <a:ext cx="4807646" cy="2220282"/>
          </a:xfrm>
        </p:spPr>
        <p:txBody>
          <a:bodyPr>
            <a:normAutofit fontScale="62500" lnSpcReduction="20000"/>
          </a:bodyPr>
          <a:lstStyle/>
          <a:p>
            <a:r>
              <a:rPr lang="en-GB" dirty="0"/>
              <a:t>A smart contact lens has been successfully tested on a human. It has a rechargeable power source that can be charged up wirelessly. The lens could be used to track a wearer’s health by monitoring fluid in the eye for biomarkers linked to diseases such as diabetes. They might even be used to create augmented reality experiences in the future.</a:t>
            </a:r>
          </a:p>
        </p:txBody>
      </p:sp>
      <p:sp>
        <p:nvSpPr>
          <p:cNvPr id="6" name="TextBox 5"/>
          <p:cNvSpPr txBox="1"/>
          <p:nvPr/>
        </p:nvSpPr>
        <p:spPr>
          <a:xfrm>
            <a:off x="731520" y="1296062"/>
            <a:ext cx="6989893" cy="307777"/>
          </a:xfrm>
          <a:prstGeom prst="rect">
            <a:avLst/>
          </a:prstGeom>
          <a:noFill/>
        </p:spPr>
        <p:txBody>
          <a:bodyPr wrap="square" rtlCol="0">
            <a:spAutoFit/>
          </a:bodyPr>
          <a:lstStyle/>
          <a:p>
            <a:r>
              <a:rPr lang="en-GB" sz="1400" i="1" dirty="0">
                <a:solidFill>
                  <a:srgbClr val="004976"/>
                </a:solidFill>
              </a:rPr>
              <a:t>Read the full article at rsc.li/2vM9c4C</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8" name="Content Placeholder 3">
            <a:extLst>
              <a:ext uri="{FF2B5EF4-FFF2-40B4-BE49-F238E27FC236}">
                <a16:creationId xmlns:a16="http://schemas.microsoft.com/office/drawing/2014/main" id="{46D93CE8-DF7B-584A-90B2-D75DC0F3F499}"/>
              </a:ext>
            </a:extLst>
          </p:cNvPr>
          <p:cNvSpPr txBox="1">
            <a:spLocks/>
          </p:cNvSpPr>
          <p:nvPr/>
        </p:nvSpPr>
        <p:spPr>
          <a:xfrm>
            <a:off x="628650" y="3707704"/>
            <a:ext cx="7886700" cy="1791221"/>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The smart lens contains a tiny </a:t>
            </a:r>
            <a:r>
              <a:rPr lang="en-GB" dirty="0" err="1"/>
              <a:t>supercapacitor</a:t>
            </a:r>
            <a:r>
              <a:rPr lang="en-GB" dirty="0"/>
              <a:t> alongside a power unit. The </a:t>
            </a:r>
            <a:r>
              <a:rPr lang="en-GB" dirty="0" err="1"/>
              <a:t>supercapacitor</a:t>
            </a:r>
            <a:r>
              <a:rPr lang="en-GB" dirty="0"/>
              <a:t> is made of carbon electrodes and a polymer electrolyte. These are printed onto the lens outside of the area that covers the wearer’s pupil. This means it won’t interfere with their vision. The power transfer unit contains an antenna made from silver </a:t>
            </a:r>
            <a:r>
              <a:rPr lang="en-GB" dirty="0" err="1" smtClean="0"/>
              <a:t>nanofibres</a:t>
            </a:r>
            <a:r>
              <a:rPr lang="en-GB" dirty="0" smtClean="0"/>
              <a:t> </a:t>
            </a:r>
            <a:r>
              <a:rPr lang="en-GB" dirty="0"/>
              <a:t>and silver nanowires. It allows the lens to be recharged at a distance of around 1 cm from a transmitting coil. </a:t>
            </a:r>
          </a:p>
        </p:txBody>
      </p:sp>
      <p:sp>
        <p:nvSpPr>
          <p:cNvPr id="11" name="Rectangle 10"/>
          <p:cNvSpPr/>
          <p:nvPr/>
        </p:nvSpPr>
        <p:spPr>
          <a:xfrm>
            <a:off x="5376662" y="1545035"/>
            <a:ext cx="3548678" cy="2031325"/>
          </a:xfrm>
          <a:prstGeom prst="rect">
            <a:avLst/>
          </a:prstGeom>
        </p:spPr>
        <p:txBody>
          <a:bodyPr wrap="square">
            <a:spAutoFit/>
          </a:bodyPr>
          <a:lstStyle/>
          <a:p>
            <a:pPr marL="342900" indent="-342900">
              <a:buFont typeface="+mj-lt"/>
              <a:buAutoNum type="arabicPeriod"/>
            </a:pPr>
            <a:r>
              <a:rPr lang="en-US" b="1" dirty="0">
                <a:solidFill>
                  <a:srgbClr val="54585A"/>
                </a:solidFill>
              </a:rPr>
              <a:t>Explain why nanoparticles have made the smart contact lens possible.</a:t>
            </a:r>
          </a:p>
          <a:p>
            <a:pPr marL="342900" indent="-342900">
              <a:buFont typeface="+mj-lt"/>
              <a:buAutoNum type="arabicPeriod"/>
            </a:pPr>
            <a:r>
              <a:rPr lang="en-US" b="1" dirty="0">
                <a:solidFill>
                  <a:srgbClr val="54585A"/>
                </a:solidFill>
              </a:rPr>
              <a:t>What is a polymer?</a:t>
            </a:r>
          </a:p>
          <a:p>
            <a:pPr marL="342900" indent="-342900">
              <a:buFont typeface="+mj-lt"/>
              <a:buAutoNum type="arabicPeriod"/>
            </a:pPr>
            <a:r>
              <a:rPr lang="en-US" b="1" dirty="0">
                <a:solidFill>
                  <a:srgbClr val="54585A"/>
                </a:solidFill>
              </a:rPr>
              <a:t>Explain and compare how silver and carbon (graphite) conduct electricity. </a:t>
            </a:r>
          </a:p>
        </p:txBody>
      </p:sp>
    </p:spTree>
    <p:extLst>
      <p:ext uri="{BB962C8B-B14F-4D97-AF65-F5344CB8AC3E}">
        <p14:creationId xmlns:p14="http://schemas.microsoft.com/office/powerpoint/2010/main" val="16179269"/>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27d643f5-4560-4eff-9f48-d0fe6b2bec2d"/>
    <ds:schemaRef ds:uri="http://www.w3.org/XML/1998/namespace"/>
    <ds:schemaRef ds:uri="http://purl.org/dc/dcmitype/"/>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Template>
  <TotalTime>5</TotalTime>
  <Words>493</Words>
  <Application>Microsoft Office PowerPoint</Application>
  <PresentationFormat>On-screen Show (4:3)</PresentationFormat>
  <Paragraphs>27</Paragraphs>
  <Slides>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vt:i4>
      </vt:variant>
    </vt:vector>
  </HeadingPairs>
  <TitlesOfParts>
    <vt:vector size="5" baseType="lpstr">
      <vt:lpstr>Arial</vt:lpstr>
      <vt:lpstr>Calibri</vt:lpstr>
      <vt:lpstr>1_RSC_Plain_no footer</vt:lpstr>
      <vt:lpstr>Smart, rechargeable contact lens </vt:lpstr>
      <vt:lpstr>Smart, rechargeable contact lens </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Smart, rechargeable contact lens </dc:title>
  <dc:creator>Katherine Hartop</dc:creator>
  <dc:description>From Smart contact lenses look to upgrade our wearable technology, Education in Chemistry, rsc.li/2vM9c4C</dc:description>
  <cp:lastModifiedBy>Lisa Clatworthy</cp:lastModifiedBy>
  <cp:revision>3</cp:revision>
  <dcterms:created xsi:type="dcterms:W3CDTF">2020-02-27T13:46:19Z</dcterms:created>
  <dcterms:modified xsi:type="dcterms:W3CDTF">2020-02-27T17:21:43Z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