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4" r:id="rId2"/>
    <p:sldId id="269" r:id="rId3"/>
    <p:sldId id="259" r:id="rId4"/>
    <p:sldId id="257" r:id="rId5"/>
    <p:sldId id="258" r:id="rId6"/>
    <p:sldId id="270" r:id="rId7"/>
    <p:sldId id="260" r:id="rId8"/>
    <p:sldId id="271" r:id="rId9"/>
    <p:sldId id="261" r:id="rId10"/>
    <p:sldId id="262" r:id="rId11"/>
    <p:sldId id="272" r:id="rId12"/>
    <p:sldId id="263" r:id="rId13"/>
    <p:sldId id="27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BDE18-EFA0-4600-A169-A25B7555536A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1A726-82D6-40E7-9D65-5EA0264CAC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95783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578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1AFF-10A4-47FF-8140-139D00F869C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5783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RSC_logo (2).bmp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453336"/>
            <a:ext cx="1909762" cy="276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251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7713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7731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311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6154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1818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4996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7533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4741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6123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7186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14AAE-DB7E-4B01-AE0A-F3C3FFAD4A21}" type="datetimeFigureOut">
              <a:rPr lang="en-GB" smtClean="0"/>
              <a:pPr/>
              <a:t>30/07/2012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89C61-FA46-47D3-811E-E4EBB4ED2C3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RSC_logo (2).bmp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67544" y="6453336"/>
            <a:ext cx="1909762" cy="276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74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Supporting Slides</a:t>
            </a:r>
            <a:r>
              <a:rPr kumimoji="0" lang="en-GB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Part 2-10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Possible reaction mixtures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17740205"/>
              </p:ext>
            </p:extLst>
          </p:nvPr>
        </p:nvGraphicFramePr>
        <p:xfrm>
          <a:off x="827584" y="2348880"/>
          <a:ext cx="7298436" cy="3181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3979"/>
                <a:gridCol w="1824819"/>
                <a:gridCol w="1824819"/>
                <a:gridCol w="1824819"/>
              </a:tblGrid>
              <a:tr h="39774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Reaction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Amount of reactant / mL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9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(5)</a:t>
                      </a: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(2)</a:t>
                      </a: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(1)</a:t>
                      </a: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0.75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97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GB" sz="240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GB" sz="2400" dirty="0">
                        <a:effectLst/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22499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Part 9: N- and C- Peptide Terminus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N- and C- Terminus on a peptide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403648" y="2132856"/>
          <a:ext cx="6405066" cy="3082652"/>
        </p:xfrm>
        <a:graphic>
          <a:graphicData uri="http://schemas.openxmlformats.org/presentationml/2006/ole">
            <p:oleObj spid="_x0000_s3074" name="MDLDrawObject Class" r:id="rId4" imgW="3562350" imgH="1704975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930359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Part 10: Revised Reaction Scheme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Protection of chain transfer agent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40749" y="2780928"/>
          <a:ext cx="9103251" cy="1512168"/>
        </p:xfrm>
        <a:graphic>
          <a:graphicData uri="http://schemas.openxmlformats.org/presentationml/2006/ole">
            <p:oleObj spid="_x0000_s4098" name="MDLDrawObject Class" r:id="rId4" imgW="6057900" imgH="1000125" progId="">
              <p:embed/>
            </p:oleObj>
          </a:graphicData>
        </a:graphic>
      </p:graphicFrame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1475656" y="1412776"/>
            <a:ext cx="61561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protect </a:t>
            </a:r>
            <a:r>
              <a:rPr kumimoji="0" lang="en-GB" altLang="zh-CN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cis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-butene-1,4,-dicarboxylic acid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 (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6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) with </a:t>
            </a:r>
            <a:r>
              <a:rPr kumimoji="0" lang="en-GB" altLang="zh-CN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trimethylsilyl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 chloride (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7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SimSun"/>
                <a:cs typeface="Arial" pitchFamily="34" charset="0"/>
              </a:rPr>
              <a:t>)</a:t>
            </a:r>
            <a:endParaRPr kumimoji="0" lang="en-GB" altLang="zh-CN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359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Polymerisation and end-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functionalisation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07950" y="2636912"/>
          <a:ext cx="8943975" cy="2232025"/>
        </p:xfrm>
        <a:graphic>
          <a:graphicData uri="http://schemas.openxmlformats.org/presentationml/2006/ole">
            <p:oleObj spid="_x0000_s5122" name="MDLDrawObject Class" r:id="rId3" imgW="6048375" imgH="1504950" progId="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Deprotection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5496" y="2564904"/>
          <a:ext cx="9025003" cy="1152128"/>
        </p:xfrm>
        <a:graphic>
          <a:graphicData uri="http://schemas.openxmlformats.org/presentationml/2006/ole">
            <p:oleObj spid="_x0000_s6146" name="MDLDrawObject Class" r:id="rId3" imgW="6267450" imgH="800100" progId="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Conjugation with GOD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0" y="2924944"/>
          <a:ext cx="9144000" cy="1065025"/>
        </p:xfrm>
        <a:graphic>
          <a:graphicData uri="http://schemas.openxmlformats.org/presentationml/2006/ole">
            <p:oleObj spid="_x0000_s7170" name="MDLDrawObject Class" r:id="rId3" imgW="6048375" imgH="695325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Part 2: Message Box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940" y="404664"/>
            <a:ext cx="6072300" cy="514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3035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/>
          <a:srcRect t="17956"/>
          <a:stretch/>
        </p:blipFill>
        <p:spPr bwMode="auto">
          <a:xfrm>
            <a:off x="1586511" y="1224888"/>
            <a:ext cx="6106115" cy="422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63888" y="2564904"/>
            <a:ext cx="194421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Need a new method for nitrate monitoring in abstracted river water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01633" y="633518"/>
            <a:ext cx="4342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methods are lab based so do not give real-time information about the quality of water.</a:t>
            </a:r>
          </a:p>
          <a:p>
            <a:r>
              <a:rPr lang="en-GB" dirty="0" smtClean="0"/>
              <a:t>Treatment process costs are high so rapid information is required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95959" y="4590768"/>
            <a:ext cx="3287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situ nitrate monitor</a:t>
            </a:r>
          </a:p>
          <a:p>
            <a:r>
              <a:rPr lang="en-GB" dirty="0" smtClean="0"/>
              <a:t>Ion selective electrodes</a:t>
            </a:r>
          </a:p>
          <a:p>
            <a:r>
              <a:rPr lang="en-GB" dirty="0" smtClean="0"/>
              <a:t>UV-</a:t>
            </a:r>
            <a:r>
              <a:rPr lang="en-GB" dirty="0" err="1" smtClean="0"/>
              <a:t>vis</a:t>
            </a:r>
            <a:r>
              <a:rPr lang="en-GB" dirty="0" smtClean="0"/>
              <a:t> spectrometer</a:t>
            </a:r>
          </a:p>
          <a:p>
            <a:r>
              <a:rPr lang="en-GB" dirty="0" smtClean="0"/>
              <a:t>Continuous monitoring with results transmitted wirelessly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7824" y="2420888"/>
            <a:ext cx="3287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Unattended operation</a:t>
            </a:r>
          </a:p>
          <a:p>
            <a:r>
              <a:rPr lang="en-GB" dirty="0" smtClean="0"/>
              <a:t>High temporal sampling rate</a:t>
            </a:r>
          </a:p>
          <a:p>
            <a:r>
              <a:rPr lang="en-GB" dirty="0" smtClean="0"/>
              <a:t>Multiple deployments</a:t>
            </a:r>
          </a:p>
          <a:p>
            <a:r>
              <a:rPr lang="en-GB" dirty="0" smtClean="0"/>
              <a:t>Portable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8396" y="2184246"/>
            <a:ext cx="328722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Unattended operation reduces operational costs</a:t>
            </a:r>
          </a:p>
          <a:p>
            <a:r>
              <a:rPr lang="en-GB" dirty="0" smtClean="0"/>
              <a:t>Water treatment can be tailored to actual needs, thereby reducing costs and increasing quality</a:t>
            </a:r>
          </a:p>
          <a:p>
            <a:r>
              <a:rPr lang="en-GB" dirty="0" smtClean="0"/>
              <a:t>Fewer regulatory violations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="" xmlns:p14="http://schemas.microsoft.com/office/powerpoint/2010/main" val="1131602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3105835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hlinkClick r:id="rId2"/>
              </a:rPr>
              <a:t>http://www.online-stopwatch.com</a:t>
            </a:r>
            <a:endParaRPr lang="en-GB" dirty="0" smtClean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56151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Part 4: CTA Structure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err="1">
                <a:latin typeface="Arial" pitchFamily="34" charset="0"/>
                <a:cs typeface="Arial" pitchFamily="34" charset="0"/>
              </a:rPr>
              <a:t>tert</a:t>
            </a:r>
            <a:r>
              <a:rPr lang="en-GB" dirty="0">
                <a:latin typeface="Arial" pitchFamily="34" charset="0"/>
                <a:cs typeface="Arial" pitchFamily="34" charset="0"/>
              </a:rPr>
              <a:t>-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butyldimethylsilyl</a:t>
            </a:r>
            <a:r>
              <a:rPr lang="en-GB" dirty="0">
                <a:latin typeface="Arial" pitchFamily="34" charset="0"/>
                <a:cs typeface="Arial" pitchFamily="34" charset="0"/>
              </a:rPr>
              <a:t>-protected 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cis</a:t>
            </a:r>
            <a:r>
              <a:rPr lang="en-GB" dirty="0">
                <a:latin typeface="Arial" pitchFamily="34" charset="0"/>
                <a:cs typeface="Arial" pitchFamily="34" charset="0"/>
              </a:rPr>
              <a:t>-2-butene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diol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83930207"/>
              </p:ext>
            </p:extLst>
          </p:nvPr>
        </p:nvGraphicFramePr>
        <p:xfrm>
          <a:off x="1259632" y="2420888"/>
          <a:ext cx="6370410" cy="2376264"/>
        </p:xfrm>
        <a:graphic>
          <a:graphicData uri="http://schemas.openxmlformats.org/presentationml/2006/ole">
            <p:oleObj spid="_x0000_s1026" name="MDLDrawObject Class" r:id="rId3" imgW="2400300" imgH="89535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30359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Part 5: Reaction Conditions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ROMP of COT with a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TBS-protected </a:t>
            </a:r>
            <a:r>
              <a:rPr lang="en-GB" i="1" dirty="0">
                <a:latin typeface="Arial" pitchFamily="34" charset="0"/>
                <a:cs typeface="Arial" pitchFamily="34" charset="0"/>
              </a:rPr>
              <a:t>cis</a:t>
            </a:r>
            <a:r>
              <a:rPr lang="en-GB" dirty="0">
                <a:latin typeface="Arial" pitchFamily="34" charset="0"/>
                <a:cs typeface="Arial" pitchFamily="34" charset="0"/>
              </a:rPr>
              <a:t>-2-butene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diol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34687307"/>
              </p:ext>
            </p:extLst>
          </p:nvPr>
        </p:nvGraphicFramePr>
        <p:xfrm>
          <a:off x="683568" y="2996952"/>
          <a:ext cx="7947283" cy="1584176"/>
        </p:xfrm>
        <a:graphic>
          <a:graphicData uri="http://schemas.openxmlformats.org/presentationml/2006/ole">
            <p:oleObj spid="_x0000_s2050" name="MDLDrawObject Class" r:id="rId4" imgW="7953494" imgH="1571696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87624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40400" y="4607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4607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04248" y="4607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3035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214</Words>
  <Application>Microsoft Office PowerPoint</Application>
  <PresentationFormat>On-screen Show (4:3)</PresentationFormat>
  <Paragraphs>66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MDLDrawObject Class</vt:lpstr>
      <vt:lpstr>Slide 1</vt:lpstr>
      <vt:lpstr>Part 2: Message Box</vt:lpstr>
      <vt:lpstr>Slide 3</vt:lpstr>
      <vt:lpstr>Slide 4</vt:lpstr>
      <vt:lpstr>Slide 5</vt:lpstr>
      <vt:lpstr>Part 4: CTA Structure</vt:lpstr>
      <vt:lpstr>tert-butyldimethylsilyl-protected cis-2-butene diol </vt:lpstr>
      <vt:lpstr>Part 5: Reaction Conditions</vt:lpstr>
      <vt:lpstr>ROMP of COT with a TBS-protected cis-2-butene diol </vt:lpstr>
      <vt:lpstr>Possible reaction mixtures</vt:lpstr>
      <vt:lpstr>Part 9: N- and C- Peptide Terminus </vt:lpstr>
      <vt:lpstr>N- and C- Terminus on a peptide</vt:lpstr>
      <vt:lpstr>Part 10: Revised Reaction Scheme</vt:lpstr>
      <vt:lpstr>Protection of chain transfer agent</vt:lpstr>
      <vt:lpstr>Polymerisation and end-functionalisation</vt:lpstr>
      <vt:lpstr>Deprotection</vt:lpstr>
      <vt:lpstr>Conjugation with GOD</vt:lpstr>
    </vt:vector>
  </TitlesOfParts>
  <Company>University of Plymouth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Hywel Evans</dc:creator>
  <cp:lastModifiedBy>Rosalind Onions</cp:lastModifiedBy>
  <cp:revision>28</cp:revision>
  <dcterms:created xsi:type="dcterms:W3CDTF">2011-11-18T12:07:00Z</dcterms:created>
  <dcterms:modified xsi:type="dcterms:W3CDTF">2012-07-30T12:28:31Z</dcterms:modified>
</cp:coreProperties>
</file>