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F497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10" d="100"/>
          <a:sy n="110" d="100"/>
        </p:scale>
        <p:origin x="-1560" y="-1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78BD12-E27F-4A85-A9FE-CAC7A7368076}" type="datetimeFigureOut">
              <a:rPr lang="en-GB" smtClean="0"/>
              <a:t>17/06/2013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D55844-7457-4C06-83AC-906FD28DC3D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666867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78BD12-E27F-4A85-A9FE-CAC7A7368076}" type="datetimeFigureOut">
              <a:rPr lang="en-GB" smtClean="0"/>
              <a:t>17/06/2013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D55844-7457-4C06-83AC-906FD28DC3D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142744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78BD12-E27F-4A85-A9FE-CAC7A7368076}" type="datetimeFigureOut">
              <a:rPr lang="en-GB" smtClean="0"/>
              <a:t>17/06/2013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D55844-7457-4C06-83AC-906FD28DC3D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112397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115616" y="5229200"/>
            <a:ext cx="2133600" cy="365125"/>
          </a:xfrm>
        </p:spPr>
        <p:txBody>
          <a:bodyPr/>
          <a:lstStyle/>
          <a:p>
            <a:fld id="{E878BD12-E27F-4A85-A9FE-CAC7A7368076}" type="datetimeFigureOut">
              <a:rPr lang="en-GB" smtClean="0"/>
              <a:t>17/06/2013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D55844-7457-4C06-83AC-906FD28DC3D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809966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78BD12-E27F-4A85-A9FE-CAC7A7368076}" type="datetimeFigureOut">
              <a:rPr lang="en-GB" smtClean="0"/>
              <a:t>17/06/2013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D55844-7457-4C06-83AC-906FD28DC3D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157153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78BD12-E27F-4A85-A9FE-CAC7A7368076}" type="datetimeFigureOut">
              <a:rPr lang="en-GB" smtClean="0"/>
              <a:t>17/06/2013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D55844-7457-4C06-83AC-906FD28DC3D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706176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78BD12-E27F-4A85-A9FE-CAC7A7368076}" type="datetimeFigureOut">
              <a:rPr lang="en-GB" smtClean="0"/>
              <a:t>17/06/2013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D55844-7457-4C06-83AC-906FD28DC3D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327342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78BD12-E27F-4A85-A9FE-CAC7A7368076}" type="datetimeFigureOut">
              <a:rPr lang="en-GB" smtClean="0"/>
              <a:t>17/06/2013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D55844-7457-4C06-83AC-906FD28DC3D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725169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78BD12-E27F-4A85-A9FE-CAC7A7368076}" type="datetimeFigureOut">
              <a:rPr lang="en-GB" smtClean="0"/>
              <a:t>17/06/2013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D55844-7457-4C06-83AC-906FD28DC3D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702917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78BD12-E27F-4A85-A9FE-CAC7A7368076}" type="datetimeFigureOut">
              <a:rPr lang="en-GB" smtClean="0"/>
              <a:t>17/06/2013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D55844-7457-4C06-83AC-906FD28DC3D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62347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78BD12-E27F-4A85-A9FE-CAC7A7368076}" type="datetimeFigureOut">
              <a:rPr lang="en-GB" smtClean="0"/>
              <a:t>17/06/2013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D55844-7457-4C06-83AC-906FD28DC3D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468152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gi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78BD12-E27F-4A85-A9FE-CAC7A7368076}" type="datetimeFigureOut">
              <a:rPr lang="en-GB" smtClean="0"/>
              <a:t>17/06/2013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D55844-7457-4C06-83AC-906FD28DC3DD}" type="slidenum">
              <a:rPr lang="en-GB" smtClean="0"/>
              <a:t>‹#›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6381328"/>
            <a:ext cx="2088232" cy="3035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33235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980728"/>
            <a:ext cx="9144000" cy="1470025"/>
          </a:xfrm>
        </p:spPr>
        <p:txBody>
          <a:bodyPr>
            <a:normAutofit fontScale="90000"/>
          </a:bodyPr>
          <a:lstStyle/>
          <a:p>
            <a:r>
              <a:rPr lang="en-GB" dirty="0" smtClean="0">
                <a:solidFill>
                  <a:srgbClr val="1F497D"/>
                </a:solidFill>
              </a:rPr>
              <a:t>ORGANIC CHEMISTS </a:t>
            </a:r>
            <a:r>
              <a:rPr lang="en-GB" dirty="0" smtClean="0">
                <a:solidFill>
                  <a:srgbClr val="1F497D"/>
                </a:solidFill>
              </a:rPr>
              <a:t/>
            </a:r>
            <a:br>
              <a:rPr lang="en-GB" dirty="0" smtClean="0">
                <a:solidFill>
                  <a:srgbClr val="1F497D"/>
                </a:solidFill>
              </a:rPr>
            </a:br>
            <a:r>
              <a:rPr lang="en-GB" dirty="0" smtClean="0">
                <a:solidFill>
                  <a:srgbClr val="1F497D"/>
                </a:solidFill>
              </a:rPr>
              <a:t>CONTRIBUTING </a:t>
            </a:r>
            <a:r>
              <a:rPr lang="en-GB" dirty="0" smtClean="0">
                <a:solidFill>
                  <a:srgbClr val="1F497D"/>
                </a:solidFill>
              </a:rPr>
              <a:t>TO FOOD PRODUCTION</a:t>
            </a:r>
            <a:endParaRPr lang="en-GB" dirty="0">
              <a:solidFill>
                <a:srgbClr val="1F497D"/>
              </a:solidFill>
            </a:endParaRPr>
          </a:p>
        </p:txBody>
      </p:sp>
      <p:pic>
        <p:nvPicPr>
          <p:cNvPr id="6" name="Picture 5" descr="Azoxystrobin is highly active against Soybean rust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2780928"/>
            <a:ext cx="3096344" cy="232225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839778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/>
          </a:bodyPr>
          <a:lstStyle/>
          <a:p>
            <a:r>
              <a:rPr lang="en-GB" dirty="0" smtClean="0">
                <a:solidFill>
                  <a:srgbClr val="1F497D"/>
                </a:solidFill>
              </a:rPr>
              <a:t>The need for crop protection chemicals</a:t>
            </a:r>
            <a:endParaRPr lang="en-GB" dirty="0">
              <a:solidFill>
                <a:srgbClr val="1F497D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Increases crop yields</a:t>
            </a:r>
          </a:p>
          <a:p>
            <a:endParaRPr lang="en-GB" dirty="0"/>
          </a:p>
          <a:p>
            <a:r>
              <a:rPr lang="en-GB" dirty="0" smtClean="0"/>
              <a:t>Improves crop quality</a:t>
            </a:r>
          </a:p>
          <a:p>
            <a:endParaRPr lang="en-GB" dirty="0"/>
          </a:p>
          <a:p>
            <a:r>
              <a:rPr lang="en-GB" dirty="0" smtClean="0"/>
              <a:t>Controls weeds, insects and fungal diseases</a:t>
            </a:r>
          </a:p>
          <a:p>
            <a:endParaRPr lang="en-GB" dirty="0"/>
          </a:p>
          <a:p>
            <a:r>
              <a:rPr lang="en-GB" dirty="0" smtClean="0"/>
              <a:t>Allows land to be set aside as wilderness and woodland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83938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/>
          <a:lstStyle/>
          <a:p>
            <a:r>
              <a:rPr lang="en-GB" dirty="0" smtClean="0">
                <a:solidFill>
                  <a:srgbClr val="1F497D"/>
                </a:solidFill>
              </a:rPr>
              <a:t>What organic chemists did</a:t>
            </a:r>
            <a:endParaRPr lang="en-GB" dirty="0">
              <a:solidFill>
                <a:srgbClr val="1F497D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Used the natural product </a:t>
            </a:r>
            <a:r>
              <a:rPr lang="en-GB" dirty="0" err="1" smtClean="0">
                <a:solidFill>
                  <a:srgbClr val="FF0000"/>
                </a:solidFill>
              </a:rPr>
              <a:t>strobiluran</a:t>
            </a:r>
            <a:r>
              <a:rPr lang="en-GB" dirty="0" smtClean="0">
                <a:solidFill>
                  <a:srgbClr val="FF0000"/>
                </a:solidFill>
              </a:rPr>
              <a:t> A</a:t>
            </a:r>
            <a:r>
              <a:rPr lang="en-GB" dirty="0" smtClean="0"/>
              <a:t> as a starting point to synthesise  a new fungicide </a:t>
            </a:r>
            <a:r>
              <a:rPr lang="en-GB" dirty="0" err="1" smtClean="0">
                <a:solidFill>
                  <a:srgbClr val="FF0000"/>
                </a:solidFill>
              </a:rPr>
              <a:t>Azoxystrobin</a:t>
            </a:r>
            <a:endParaRPr lang="en-GB" dirty="0" smtClean="0"/>
          </a:p>
          <a:p>
            <a:endParaRPr lang="en-GB" dirty="0"/>
          </a:p>
          <a:p>
            <a:r>
              <a:rPr lang="en-GB" dirty="0" err="1" smtClean="0"/>
              <a:t>Azoxystrobin</a:t>
            </a:r>
            <a:r>
              <a:rPr lang="en-GB" dirty="0" smtClean="0"/>
              <a:t> is the world’s largest selling agricultural </a:t>
            </a:r>
            <a:r>
              <a:rPr lang="en-GB" dirty="0" smtClean="0"/>
              <a:t>fungicide</a:t>
            </a:r>
            <a:endParaRPr lang="en-GB" dirty="0" smtClean="0"/>
          </a:p>
          <a:p>
            <a:endParaRPr lang="en-GB" dirty="0"/>
          </a:p>
          <a:p>
            <a:r>
              <a:rPr lang="en-GB" dirty="0" smtClean="0"/>
              <a:t>It had sales worth more than £800 million in </a:t>
            </a:r>
            <a:r>
              <a:rPr lang="en-GB" dirty="0" smtClean="0"/>
              <a:t>2011</a:t>
            </a:r>
            <a:endParaRPr lang="en-GB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13613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/>
          <a:lstStyle/>
          <a:p>
            <a:r>
              <a:rPr lang="en-GB" dirty="0" smtClean="0">
                <a:solidFill>
                  <a:srgbClr val="1F497D"/>
                </a:solidFill>
              </a:rPr>
              <a:t>The chemistry they used</a:t>
            </a:r>
            <a:endParaRPr lang="en-GB" dirty="0">
              <a:solidFill>
                <a:srgbClr val="1F497D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Retained the 3-methoxypropenoate group found in </a:t>
            </a:r>
            <a:r>
              <a:rPr lang="en-GB" dirty="0" err="1" smtClean="0"/>
              <a:t>strobilurin</a:t>
            </a:r>
            <a:endParaRPr lang="en-GB" dirty="0" smtClean="0"/>
          </a:p>
          <a:p>
            <a:endParaRPr lang="en-GB" dirty="0" smtClean="0"/>
          </a:p>
          <a:p>
            <a:r>
              <a:rPr lang="en-GB" dirty="0" smtClean="0"/>
              <a:t>Added different </a:t>
            </a:r>
            <a:r>
              <a:rPr lang="en-GB" dirty="0" smtClean="0"/>
              <a:t>groups</a:t>
            </a:r>
            <a:endParaRPr lang="en-GB" dirty="0" smtClean="0"/>
          </a:p>
          <a:p>
            <a:endParaRPr lang="en-GB" dirty="0" smtClean="0"/>
          </a:p>
          <a:p>
            <a:r>
              <a:rPr lang="en-GB" dirty="0" smtClean="0"/>
              <a:t>Replaced the (Z) alkene bond by a </a:t>
            </a:r>
            <a:r>
              <a:rPr lang="en-GB" dirty="0" err="1" smtClean="0"/>
              <a:t>disubstituted</a:t>
            </a:r>
            <a:r>
              <a:rPr lang="en-GB" dirty="0" smtClean="0"/>
              <a:t> benzene </a:t>
            </a:r>
            <a:r>
              <a:rPr lang="en-GB" dirty="0" smtClean="0"/>
              <a:t>ring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32126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419872" y="1614812"/>
            <a:ext cx="18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(Z) - alkene bond 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300192" y="5085184"/>
            <a:ext cx="23762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3-methoxypropenoate group</a:t>
            </a:r>
            <a:endParaRPr lang="en-GB" dirty="0">
              <a:solidFill>
                <a:srgbClr val="FF0000"/>
              </a:solidFill>
            </a:endParaRPr>
          </a:p>
        </p:txBody>
      </p:sp>
      <p:pic>
        <p:nvPicPr>
          <p:cNvPr id="7" name="Picture 6" descr="Strobilurin A and Azoxystrobin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2986" y="2348880"/>
            <a:ext cx="5989995" cy="170934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8" name="Straight Arrow Connector 7"/>
          <p:cNvCxnSpPr/>
          <p:nvPr/>
        </p:nvCxnSpPr>
        <p:spPr>
          <a:xfrm flipH="1">
            <a:off x="3203848" y="1984144"/>
            <a:ext cx="1224136" cy="940800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flipH="1" flipV="1">
            <a:off x="6660232" y="3717032"/>
            <a:ext cx="504056" cy="1296144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6084168" y="1572596"/>
            <a:ext cx="216024" cy="776284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5436427" y="926265"/>
            <a:ext cx="21602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err="1">
                <a:solidFill>
                  <a:srgbClr val="FF0000"/>
                </a:solidFill>
              </a:rPr>
              <a:t>d</a:t>
            </a:r>
            <a:r>
              <a:rPr lang="en-GB" dirty="0" err="1" smtClean="0">
                <a:solidFill>
                  <a:srgbClr val="FF0000"/>
                </a:solidFill>
              </a:rPr>
              <a:t>isubstituted</a:t>
            </a:r>
            <a:r>
              <a:rPr lang="en-GB" dirty="0" smtClean="0">
                <a:solidFill>
                  <a:srgbClr val="FF0000"/>
                </a:solidFill>
              </a:rPr>
              <a:t> benzene ring</a:t>
            </a:r>
            <a:endParaRPr lang="en-GB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6399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580</TotalTime>
  <Words>107</Words>
  <Application>Microsoft Office PowerPoint</Application>
  <PresentationFormat>On-screen Show (4:3)</PresentationFormat>
  <Paragraphs>24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ORGANIC CHEMISTS  CONTRIBUTING TO FOOD PRODUCTION</vt:lpstr>
      <vt:lpstr>The need for crop protection chemicals</vt:lpstr>
      <vt:lpstr>What organic chemists did</vt:lpstr>
      <vt:lpstr>The chemistry they used</vt:lpstr>
      <vt:lpstr>PowerPoint Presentation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ORGANIC CHEMISTS FIGHTING BLINDNESS</dc:title>
  <dc:creator>DerekDenby12</dc:creator>
  <cp:lastModifiedBy>Alex Kersting</cp:lastModifiedBy>
  <cp:revision>12</cp:revision>
  <dcterms:created xsi:type="dcterms:W3CDTF">2013-04-30T11:07:14Z</dcterms:created>
  <dcterms:modified xsi:type="dcterms:W3CDTF">2013-06-17T13:50:09Z</dcterms:modified>
</cp:coreProperties>
</file>