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3"/>
  </p:notesMasterIdLst>
  <p:sldIdLst>
    <p:sldId id="294"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E6F1EF"/>
    <a:srgbClr val="006F62"/>
    <a:srgbClr val="EDF6F9"/>
    <a:srgbClr val="48A9C5"/>
    <a:srgbClr val="FAE7EA"/>
    <a:srgbClr val="F7DBE0"/>
    <a:srgbClr val="F4CFD5"/>
    <a:srgbClr val="FF9E1B"/>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98"/>
    <p:restoredTop sz="75212" autoAdjust="0"/>
  </p:normalViewPr>
  <p:slideViewPr>
    <p:cSldViewPr snapToGrid="0" snapToObjects="1">
      <p:cViewPr varScale="1">
        <p:scale>
          <a:sx n="86" d="100"/>
          <a:sy n="86" d="100"/>
        </p:scale>
        <p:origin x="1956" y="78"/>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39FEE6-68B1-4863-9977-3A95633844E7}" type="datetimeFigureOut">
              <a:rPr lang="en-GB" smtClean="0"/>
              <a:t>25/01/2023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9AEAF9-7482-4645-9523-1778CA73848E}" type="slidenum">
              <a:rPr lang="en-GB" smtClean="0"/>
              <a:t>‹#›</a:t>
            </a:fld>
            <a:endParaRPr lang="en-GB"/>
          </a:p>
        </p:txBody>
      </p:sp>
    </p:spTree>
    <p:extLst>
      <p:ext uri="{BB962C8B-B14F-4D97-AF65-F5344CB8AC3E}">
        <p14:creationId xmlns:p14="http://schemas.microsoft.com/office/powerpoint/2010/main" val="2677348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summarises a recent article published by </a:t>
            </a:r>
            <a:r>
              <a:rPr lang="en-GB" i="1" dirty="0"/>
              <a:t>Chemistry World</a:t>
            </a:r>
            <a:r>
              <a:rPr lang="en-GB" dirty="0"/>
              <a:t>. Use this as a lesson starter when teaching about</a:t>
            </a:r>
            <a:r>
              <a:rPr lang="en-GB" baseline="0" dirty="0"/>
              <a:t> </a:t>
            </a:r>
            <a:r>
              <a:rPr lang="en-GB" dirty="0"/>
              <a:t>electrolysis.</a:t>
            </a:r>
          </a:p>
          <a:p>
            <a:endParaRPr lang="en-GB" dirty="0"/>
          </a:p>
          <a:p>
            <a:r>
              <a:rPr lang="en-GB" dirty="0"/>
              <a:t>Answers</a:t>
            </a:r>
          </a:p>
          <a:p>
            <a:pPr marL="228600" indent="-228600">
              <a:buAutoNum type="arabicPeriod"/>
            </a:pPr>
            <a:r>
              <a:rPr lang="en-GB" dirty="0"/>
              <a:t>Positive hydrogen ions are attracted to the negative electrode.</a:t>
            </a:r>
            <a:endParaRPr lang="en-GB" baseline="0" dirty="0"/>
          </a:p>
          <a:p>
            <a:pPr marL="228600" indent="-228600">
              <a:buAutoNum type="arabicPeriod"/>
            </a:pPr>
            <a:r>
              <a:rPr lang="en-GB" sz="1200" b="0" i="0" baseline="0" dirty="0">
                <a:latin typeface="Century Gothic" panose="020B0502020202020204" pitchFamily="34" charset="0"/>
              </a:rPr>
              <a:t>Solar power could convert water from the atmosphere into hydrogen gas. Hydrogen gas only produces water vapour when used as a fuel.</a:t>
            </a:r>
          </a:p>
          <a:p>
            <a:pPr marL="228600" indent="-228600">
              <a:buAutoNum type="arabicPeriod"/>
            </a:pPr>
            <a:r>
              <a:rPr lang="en-GB" sz="1200" b="0" i="0" baseline="0" dirty="0">
                <a:latin typeface="Century Gothic" panose="020B0502020202020204" pitchFamily="34" charset="0"/>
              </a:rPr>
              <a:t>Cathode: 2H⁺ + 2e⁻ </a:t>
            </a:r>
            <a:r>
              <a:rPr lang="en-GB" sz="1200" b="0" i="0" baseline="0" dirty="0">
                <a:latin typeface="Century Gothic" panose="020B0502020202020204" pitchFamily="34" charset="0"/>
                <a:sym typeface="Wingdings" panose="05000000000000000000" pitchFamily="2" charset="2"/>
              </a:rPr>
              <a:t> H₂</a:t>
            </a:r>
            <a:br>
              <a:rPr lang="en-GB" sz="1200" b="0" i="0" baseline="0" dirty="0">
                <a:latin typeface="Century Gothic" panose="020B0502020202020204" pitchFamily="34" charset="0"/>
                <a:sym typeface="Wingdings" panose="05000000000000000000" pitchFamily="2" charset="2"/>
              </a:rPr>
            </a:br>
            <a:r>
              <a:rPr lang="en-GB" sz="1200" b="0" i="0" baseline="0" dirty="0">
                <a:latin typeface="Century Gothic" panose="020B0502020202020204" pitchFamily="34" charset="0"/>
                <a:sym typeface="Wingdings" panose="05000000000000000000" pitchFamily="2" charset="2"/>
              </a:rPr>
              <a:t>Anode: 4OH⁻  2H₂O + O₂ + 4</a:t>
            </a:r>
            <a:r>
              <a:rPr lang="en-GB" sz="1200" b="0" i="0" baseline="0" dirty="0">
                <a:latin typeface="Century Gothic" panose="020B0502020202020204" pitchFamily="34" charset="0"/>
              </a:rPr>
              <a:t>e⁻</a:t>
            </a:r>
          </a:p>
        </p:txBody>
      </p:sp>
      <p:sp>
        <p:nvSpPr>
          <p:cNvPr id="4" name="Slide Number Placeholder 3"/>
          <p:cNvSpPr>
            <a:spLocks noGrp="1"/>
          </p:cNvSpPr>
          <p:nvPr>
            <p:ph type="sldNum" sz="quarter" idx="5"/>
          </p:nvPr>
        </p:nvSpPr>
        <p:spPr/>
        <p:txBody>
          <a:bodyPr/>
          <a:lstStyle/>
          <a:p>
            <a:fld id="{659AEAF9-7482-4645-9523-1778CA73848E}" type="slidenum">
              <a:rPr lang="en-GB" smtClean="0"/>
              <a:t>1</a:t>
            </a:fld>
            <a:endParaRPr lang="en-GB"/>
          </a:p>
        </p:txBody>
      </p:sp>
    </p:spTree>
    <p:extLst>
      <p:ext uri="{BB962C8B-B14F-4D97-AF65-F5344CB8AC3E}">
        <p14:creationId xmlns:p14="http://schemas.microsoft.com/office/powerpoint/2010/main" val="67107881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18" name="Picture 17">
            <a:extLst>
              <a:ext uri="{FF2B5EF4-FFF2-40B4-BE49-F238E27FC236}">
                <a16:creationId xmlns:a16="http://schemas.microsoft.com/office/drawing/2014/main" id="{CE05D642-4592-B14D-98B6-B60260A6476A}"/>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81CC5E98-2B71-6344-A937-ED75B3E16CA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1/25/2023</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EiwCjr"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94DF5491-C51B-5546-8D63-8BD341C64B0A}"/>
              </a:ext>
            </a:extLst>
          </p:cNvPr>
          <p:cNvSpPr txBox="1">
            <a:spLocks/>
          </p:cNvSpPr>
          <p:nvPr/>
        </p:nvSpPr>
        <p:spPr>
          <a:xfrm>
            <a:off x="11398042" y="538095"/>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Science research news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GB" sz="3600" dirty="0"/>
              <a:t>Producing hydrogen from thin air </a:t>
            </a:r>
            <a:endParaRPr lang="en-US" dirty="0"/>
          </a:p>
        </p:txBody>
      </p:sp>
      <p:sp>
        <p:nvSpPr>
          <p:cNvPr id="10" name="Title 1">
            <a:extLst>
              <a:ext uri="{FF2B5EF4-FFF2-40B4-BE49-F238E27FC236}">
                <a16:creationId xmlns:a16="http://schemas.microsoft.com/office/drawing/2014/main" id="{52C49F36-B0B9-49E7-B398-03B87BDA45BB}"/>
              </a:ext>
            </a:extLst>
          </p:cNvPr>
          <p:cNvSpPr txBox="1">
            <a:spLocks/>
          </p:cNvSpPr>
          <p:nvPr/>
        </p:nvSpPr>
        <p:spPr>
          <a:xfrm>
            <a:off x="540000" y="1055282"/>
            <a:ext cx="10080000" cy="44066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US" sz="1600" dirty="0">
                <a:solidFill>
                  <a:schemeClr val="tx1"/>
                </a:solidFill>
              </a:rPr>
              <a:t>Written by Neil Goalby. Available from </a:t>
            </a:r>
            <a:r>
              <a:rPr lang="en-US" sz="1600" dirty="0">
                <a:hlinkClick r:id="rId3"/>
              </a:rPr>
              <a:t>rsc.li3EiwCjr</a:t>
            </a:r>
            <a:endParaRPr lang="en-US" sz="1600" dirty="0"/>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40000" y="1569115"/>
            <a:ext cx="5940000" cy="5040000"/>
          </a:xfrm>
        </p:spPr>
        <p:txBody>
          <a:bodyPr>
            <a:noAutofit/>
          </a:bodyPr>
          <a:lstStyle/>
          <a:p>
            <a:r>
              <a:rPr lang="en-GB" dirty="0"/>
              <a:t>A new electrolyser has harvested water from the air, split it and collected hydrogen for green energy. The device was powered by solar energy and can operate in dry air in low humidity. </a:t>
            </a:r>
          </a:p>
          <a:p>
            <a:r>
              <a:rPr lang="en-GB" dirty="0"/>
              <a:t>Water was captured from the atmosphere  without the need for power. A porous medium was soaked in an electrolyte such as potassium hydroxide. The water was absorbed into the KOH. A voltage of 3 V was applied, to split water into hydrogen ions and hydroxide ions. The hydrogen ions formed hydrogen at the cathode, while oxygen formed at the anode.</a:t>
            </a:r>
          </a:p>
          <a:p>
            <a:endParaRPr lang="en-GB" sz="2000" dirty="0"/>
          </a:p>
        </p:txBody>
      </p:sp>
      <p:graphicFrame>
        <p:nvGraphicFramePr>
          <p:cNvPr id="11" name="Table 4">
            <a:extLst>
              <a:ext uri="{FF2B5EF4-FFF2-40B4-BE49-F238E27FC236}">
                <a16:creationId xmlns:a16="http://schemas.microsoft.com/office/drawing/2014/main" id="{EEA1A01F-587E-4473-9318-709907EEC958}"/>
              </a:ext>
            </a:extLst>
          </p:cNvPr>
          <p:cNvGraphicFramePr>
            <a:graphicFrameLocks noGrp="1"/>
          </p:cNvGraphicFramePr>
          <p:nvPr>
            <p:extLst>
              <p:ext uri="{D42A27DB-BD31-4B8C-83A1-F6EECF244321}">
                <p14:modId xmlns:p14="http://schemas.microsoft.com/office/powerpoint/2010/main" val="1195692163"/>
              </p:ext>
            </p:extLst>
          </p:nvPr>
        </p:nvGraphicFramePr>
        <p:xfrm>
          <a:off x="6604929" y="4194359"/>
          <a:ext cx="4079391" cy="2299038"/>
        </p:xfrm>
        <a:graphic>
          <a:graphicData uri="http://schemas.openxmlformats.org/drawingml/2006/table">
            <a:tbl>
              <a:tblPr firstRow="1" bandRow="1">
                <a:tableStyleId>{5C22544A-7EE6-4342-B048-85BDC9FD1C3A}</a:tableStyleId>
              </a:tblPr>
              <a:tblGrid>
                <a:gridCol w="4079391">
                  <a:extLst>
                    <a:ext uri="{9D8B030D-6E8A-4147-A177-3AD203B41FA5}">
                      <a16:colId xmlns:a16="http://schemas.microsoft.com/office/drawing/2014/main" val="3287607563"/>
                    </a:ext>
                  </a:extLst>
                </a:gridCol>
              </a:tblGrid>
              <a:tr h="491220">
                <a:tc>
                  <a:txBody>
                    <a:bodyPr/>
                    <a:lstStyle/>
                    <a:p>
                      <a:pPr algn="l"/>
                      <a:r>
                        <a:rPr lang="en-US" sz="1600" b="1" i="0" dirty="0">
                          <a:latin typeface="Century Gothic" panose="020B0502020202020204" pitchFamily="34" charset="0"/>
                        </a:rPr>
                        <a:t>Questions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1807818">
                <a:tc>
                  <a:txBody>
                    <a:bodyPr/>
                    <a:lstStyle/>
                    <a:p>
                      <a:pPr marL="342900" indent="-342900">
                        <a:lnSpc>
                          <a:spcPct val="100000"/>
                        </a:lnSpc>
                        <a:buAutoNum type="arabicPeriod"/>
                      </a:pPr>
                      <a:r>
                        <a:rPr lang="en-GB" sz="1600" b="0" i="0" dirty="0">
                          <a:latin typeface="Century Gothic" panose="020B0502020202020204" pitchFamily="34" charset="0"/>
                        </a:rPr>
                        <a:t>Explain why hydrogen ions are attracted to the cathode.</a:t>
                      </a:r>
                    </a:p>
                    <a:p>
                      <a:pPr marL="342900" indent="-342900">
                        <a:lnSpc>
                          <a:spcPct val="100000"/>
                        </a:lnSpc>
                        <a:buAutoNum type="arabicPeriod"/>
                      </a:pPr>
                      <a:r>
                        <a:rPr kumimoji="0" lang="en-GB" sz="1600" b="0" i="0" u="none" strike="noStrike" kern="1200" cap="none" spc="0" normalizeH="0" baseline="0" noProof="0" dirty="0">
                          <a:ln>
                            <a:noFill/>
                          </a:ln>
                          <a:solidFill>
                            <a:schemeClr val="dk1"/>
                          </a:solidFill>
                          <a:effectLst/>
                          <a:uLnTx/>
                          <a:uFillTx/>
                          <a:latin typeface="Century Gothic" panose="020B0502020202020204" pitchFamily="34" charset="0"/>
                          <a:ea typeface="+mn-ea"/>
                          <a:cs typeface="+mn-cs"/>
                        </a:rPr>
                        <a:t>Explain why this process could produce green energy</a:t>
                      </a:r>
                      <a:r>
                        <a:rPr kumimoji="0" lang="en-GB"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a:t>
                      </a:r>
                    </a:p>
                    <a:p>
                      <a:pPr marL="342900" indent="-342900">
                        <a:lnSpc>
                          <a:spcPct val="100000"/>
                        </a:lnSpc>
                        <a:buAutoNum type="arabicPeriod"/>
                      </a:pPr>
                      <a:r>
                        <a:rPr kumimoji="0" lang="en-GB"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Write out </a:t>
                      </a:r>
                      <a:r>
                        <a:rPr kumimoji="0" lang="en-GB" sz="1600" b="0" i="0" u="none" strike="noStrike" kern="1200" cap="none" spc="0" normalizeH="0" baseline="0" noProof="0">
                          <a:ln>
                            <a:noFill/>
                          </a:ln>
                          <a:solidFill>
                            <a:prstClr val="black"/>
                          </a:solidFill>
                          <a:effectLst/>
                          <a:uLnTx/>
                          <a:uFillTx/>
                          <a:latin typeface="Century Gothic" panose="020B0502020202020204" pitchFamily="34" charset="0"/>
                          <a:ea typeface="+mn-ea"/>
                          <a:cs typeface="+mn-cs"/>
                        </a:rPr>
                        <a:t>the half-equations </a:t>
                      </a:r>
                      <a:r>
                        <a:rPr kumimoji="0" lang="en-GB"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for </a:t>
                      </a:r>
                      <a:br>
                        <a:rPr kumimoji="0" lang="en-GB"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br>
                      <a:r>
                        <a:rPr kumimoji="0" lang="en-GB"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the reactions at the cathode </a:t>
                      </a:r>
                      <a:br>
                        <a:rPr kumimoji="0" lang="en-GB"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br>
                      <a:r>
                        <a:rPr kumimoji="0" lang="en-GB"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and anode.</a:t>
                      </a:r>
                      <a:endParaRPr lang="en-US" sz="1400" b="0" i="0" dirty="0">
                        <a:latin typeface="Century Gothic" panose="020B0502020202020204" pitchFamily="34" charset="0"/>
                      </a:endParaRP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bl>
          </a:graphicData>
        </a:graphic>
      </p:graphicFrame>
      <p:sp>
        <p:nvSpPr>
          <p:cNvPr id="4" name="TextBox 3">
            <a:extLst>
              <a:ext uri="{FF2B5EF4-FFF2-40B4-BE49-F238E27FC236}">
                <a16:creationId xmlns:a16="http://schemas.microsoft.com/office/drawing/2014/main" id="{475E2D19-E3DF-A450-9AB7-76B649665B4A}"/>
              </a:ext>
            </a:extLst>
          </p:cNvPr>
          <p:cNvSpPr txBox="1"/>
          <p:nvPr/>
        </p:nvSpPr>
        <p:spPr>
          <a:xfrm rot="16200000">
            <a:off x="9278307" y="1962048"/>
            <a:ext cx="3027471" cy="215444"/>
          </a:xfrm>
          <a:prstGeom prst="rect">
            <a:avLst/>
          </a:prstGeom>
          <a:noFill/>
        </p:spPr>
        <p:txBody>
          <a:bodyPr wrap="square" rtlCol="0">
            <a:spAutoFit/>
          </a:bodyPr>
          <a:lstStyle/>
          <a:p>
            <a:r>
              <a:rPr lang="en-GB" sz="800" dirty="0"/>
              <a:t>© Shutterstock</a:t>
            </a:r>
          </a:p>
        </p:txBody>
      </p:sp>
      <p:pic>
        <p:nvPicPr>
          <p:cNvPr id="7" name="Picture 6" descr="Water electolysis">
            <a:extLst>
              <a:ext uri="{FF2B5EF4-FFF2-40B4-BE49-F238E27FC236}">
                <a16:creationId xmlns:a16="http://schemas.microsoft.com/office/drawing/2014/main" id="{115F6FEB-717B-2ACD-E309-A76ECCA07FC5}"/>
              </a:ext>
            </a:extLst>
          </p:cNvPr>
          <p:cNvPicPr>
            <a:picLocks noChangeAspect="1"/>
          </p:cNvPicPr>
          <p:nvPr/>
        </p:nvPicPr>
        <p:blipFill>
          <a:blip r:embed="rId4"/>
          <a:stretch>
            <a:fillRect/>
          </a:stretch>
        </p:blipFill>
        <p:spPr>
          <a:xfrm>
            <a:off x="6962235" y="1028548"/>
            <a:ext cx="3408986" cy="3149313"/>
          </a:xfrm>
          <a:prstGeom prst="rect">
            <a:avLst/>
          </a:prstGeom>
        </p:spPr>
      </p:pic>
    </p:spTree>
    <p:extLst>
      <p:ext uri="{BB962C8B-B14F-4D97-AF65-F5344CB8AC3E}">
        <p14:creationId xmlns:p14="http://schemas.microsoft.com/office/powerpoint/2010/main" val="4064198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241</Words>
  <Application>Microsoft Office PowerPoint</Application>
  <PresentationFormat>Widescreen</PresentationFormat>
  <Paragraphs>17</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Century Gothic</vt:lpstr>
      <vt:lpstr>Office Theme</vt:lpstr>
      <vt:lpstr>Producing hydrogen from thin air </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Producing hydrogen from thin air </dc:title>
  <dc:creator/>
  <cp:keywords>hydrogen; fuel; electrolyte; electrolysis; cathode; anode; </cp:keywords>
  <dc:description>From Education in Chemistry Fuel from thin air https://rsc.li3EiwCjr</dc:description>
  <cp:lastModifiedBy/>
  <cp:revision>1</cp:revision>
  <dcterms:created xsi:type="dcterms:W3CDTF">2022-07-21T16:12:38Z</dcterms:created>
  <dcterms:modified xsi:type="dcterms:W3CDTF">2023-01-25T11:16:27Z</dcterms:modified>
</cp:coreProperties>
</file>