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5" r:id="rId4"/>
    <p:sldId id="266" r:id="rId5"/>
    <p:sldId id="271" r:id="rId6"/>
    <p:sldId id="272" r:id="rId7"/>
    <p:sldId id="267" r:id="rId8"/>
    <p:sldId id="268" r:id="rId9"/>
    <p:sldId id="273" r:id="rId10"/>
    <p:sldId id="259" r:id="rId11"/>
    <p:sldId id="270" r:id="rId12"/>
    <p:sldId id="27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ll Thornton" initials="WT" lastIdx="1" clrIdx="0">
    <p:extLst>
      <p:ext uri="{19B8F6BF-5375-455C-9EA6-DF929625EA0E}">
        <p15:presenceInfo xmlns:p15="http://schemas.microsoft.com/office/powerpoint/2012/main" userId="08a38bbb7b4eb81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22" autoAdjust="0"/>
    <p:restoredTop sz="91768" autoAdjust="0"/>
  </p:normalViewPr>
  <p:slideViewPr>
    <p:cSldViewPr snapToGrid="0" snapToObjects="1">
      <p:cViewPr varScale="1">
        <p:scale>
          <a:sx n="61" d="100"/>
          <a:sy n="61" d="100"/>
        </p:scale>
        <p:origin x="80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F7AF7-428B-46DD-8055-3ECE0BC9E2F2}" type="datetimeFigureOut">
              <a:rPr lang="en-GB" smtClean="0"/>
              <a:t>19/08/2021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7B39C1-E47B-42DD-8ABC-39925E8B07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0581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15D66BD8-328F-4450-A4B1-418F53138521}" type="slidenum">
              <a:rPr/>
              <a:t>4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1560031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D7B39C1-E47B-42DD-8ABC-39925E8B076C}" type="slidenum">
              <a:rPr/>
              <a:t>5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3924410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AEC4DA5C-ECA9-4E48-A6B7-B8DECC5232F7}" type="slidenum">
              <a:rPr/>
              <a:t>6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1458977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AEC4DA5C-ECA9-4E48-A6B7-B8DECC5232F7}" type="slidenum">
              <a:rPr/>
              <a:t>7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1931049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D7B39C1-E47B-42DD-8ABC-39925E8B076C}" type="slidenum">
              <a:rPr/>
              <a:t>8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1299655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AEC4DA5C-ECA9-4E48-A6B7-B8DECC5232F7}" type="slidenum">
              <a:rPr/>
              <a:t>9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1090182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AEC4DA5C-ECA9-4E48-A6B7-B8DECC5232F7}" type="slidenum">
              <a:rPr/>
              <a:t>10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3767048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D7B39C1-E47B-42DD-8ABC-39925E8B076C}" type="slidenum">
              <a:rPr/>
              <a:t>11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2497287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yKPmlO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26392"/>
          </a:xfrm>
        </p:spPr>
        <p:txBody>
          <a:bodyPr>
            <a:normAutofit fontScale="90000"/>
          </a:bodyPr>
          <a:lstStyle/>
          <a:p>
            <a:pPr algn="l" rtl="0"/>
            <a:r>
              <a:rPr lang="ga" sz="2200" b="1" i="0" u="none" baseline="0" dirty="0"/>
              <a:t>Iniúchtaí eolaíochta na bunscoile</a:t>
            </a:r>
            <a:br>
              <a:rPr lang="ga" dirty="0"/>
            </a:br>
            <a:r>
              <a:rPr lang="en-GB" sz="1800" b="0" i="0" u="none" baseline="0" dirty="0">
                <a:hlinkClick r:id="rId2"/>
              </a:rPr>
              <a:t>https://rsc.li/3yKPmlO</a:t>
            </a:r>
            <a:r>
              <a:rPr lang="en-GB" sz="1800" b="0" i="0" u="none" baseline="0" dirty="0"/>
              <a:t> </a:t>
            </a:r>
            <a:br>
              <a:rPr lang="en-GB" sz="1800" b="0" i="0" u="none" baseline="0" dirty="0"/>
            </a:br>
            <a:br>
              <a:rPr lang="ga" dirty="0"/>
            </a:br>
            <a:endParaRPr lang="g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Braon anuas ón mbuidéal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704" y="379618"/>
            <a:ext cx="7794158" cy="712980"/>
          </a:xfrm>
        </p:spPr>
        <p:txBody>
          <a:bodyPr/>
          <a:lstStyle/>
          <a:p>
            <a:pPr algn="l" rtl="0"/>
            <a:r>
              <a:rPr lang="ga" b="1" i="0" u="none" baseline="0" dirty="0"/>
              <a:t>Mar sin, céard atá ag tarlú?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34BB3F-760A-417A-9AE0-E8B48E1A2AEB}"/>
              </a:ext>
            </a:extLst>
          </p:cNvPr>
          <p:cNvSpPr txBox="1"/>
          <p:nvPr/>
        </p:nvSpPr>
        <p:spPr>
          <a:xfrm>
            <a:off x="628609" y="1301195"/>
            <a:ext cx="45199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ga" sz="2400" b="0" i="0" u="none" baseline="0">
                <a:latin typeface="Century Gothic" panose="020B0502020202020204" pitchFamily="34" charset="0"/>
              </a:rPr>
              <a:t>Tá achar dromchla beag ag an liathróid pháipéir, mar sin níl ach colún caol aerbhrú in ann í a choinneáil thíos. Is féidir é sin a shárú go héasca ach an rialóir a bhualadh go tapa!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19ADB6-033C-48B6-93AA-6615D0603682}"/>
              </a:ext>
            </a:extLst>
          </p:cNvPr>
          <p:cNvSpPr txBox="1"/>
          <p:nvPr/>
        </p:nvSpPr>
        <p:spPr>
          <a:xfrm>
            <a:off x="5574082" y="1315882"/>
            <a:ext cx="48733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ga" sz="2400" b="0" i="0" u="none" baseline="0">
                <a:latin typeface="Century Gothic" panose="020B0502020202020204" pitchFamily="34" charset="0"/>
              </a:rPr>
              <a:t>Tá achar dromchla mór ag an mbileog chothrom, mar sin tá neart spáis ag an aerbhrú le gníomhú uirthi agus an bhileog a choinneáil thíos. Tá sé sin níos mó ná fórsa an bhuailte!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FBAD391-0381-4147-B8C2-459104DCB3B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477D42-605A-412F-B491-52E92C97C66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064683" y="4507155"/>
            <a:ext cx="2204137" cy="1653103"/>
          </a:xfrm>
          <a:prstGeom prst="rect">
            <a:avLst/>
          </a:prstGeom>
        </p:spPr>
      </p:pic>
      <p:sp>
        <p:nvSpPr>
          <p:cNvPr id="19" name="Arrow: Right 18">
            <a:extLst>
              <a:ext uri="{FF2B5EF4-FFF2-40B4-BE49-F238E27FC236}">
                <a16:creationId xmlns:a16="http://schemas.microsoft.com/office/drawing/2014/main" id="{AE14FF45-582A-4EA7-BFCE-179EAAF67864}"/>
              </a:ext>
            </a:extLst>
          </p:cNvPr>
          <p:cNvSpPr/>
          <p:nvPr/>
        </p:nvSpPr>
        <p:spPr>
          <a:xfrm rot="5400000">
            <a:off x="1791542" y="4061177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pic>
        <p:nvPicPr>
          <p:cNvPr id="24" name="Picture 23" descr="Text&#10;&#10;Description automatically generated">
            <a:extLst>
              <a:ext uri="{FF2B5EF4-FFF2-40B4-BE49-F238E27FC236}">
                <a16:creationId xmlns:a16="http://schemas.microsoft.com/office/drawing/2014/main" id="{12051615-0455-4008-AF18-02661A0D4B3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9487" y="4231637"/>
            <a:ext cx="2614369" cy="2204138"/>
          </a:xfrm>
          <a:prstGeom prst="rect">
            <a:avLst/>
          </a:prstGeom>
        </p:spPr>
      </p:pic>
      <p:sp>
        <p:nvSpPr>
          <p:cNvPr id="26" name="Arrow: Right 25">
            <a:extLst>
              <a:ext uri="{FF2B5EF4-FFF2-40B4-BE49-F238E27FC236}">
                <a16:creationId xmlns:a16="http://schemas.microsoft.com/office/drawing/2014/main" id="{EBAE8BB0-0450-4F4D-8B4A-15B1132E52FD}"/>
              </a:ext>
            </a:extLst>
          </p:cNvPr>
          <p:cNvSpPr/>
          <p:nvPr/>
        </p:nvSpPr>
        <p:spPr>
          <a:xfrm rot="5400000">
            <a:off x="6694938" y="4065538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D91494D1-A60A-4A95-BBDB-6C9765FD1CAE}"/>
              </a:ext>
            </a:extLst>
          </p:cNvPr>
          <p:cNvSpPr/>
          <p:nvPr/>
        </p:nvSpPr>
        <p:spPr>
          <a:xfrm rot="5400000">
            <a:off x="7120455" y="4075300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C1B412BF-616F-4567-8221-73743850F1F7}"/>
              </a:ext>
            </a:extLst>
          </p:cNvPr>
          <p:cNvSpPr/>
          <p:nvPr/>
        </p:nvSpPr>
        <p:spPr>
          <a:xfrm rot="5400000">
            <a:off x="7574586" y="4075300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713D6CE0-B385-4CD4-94AB-5D1EE0E58BB4}"/>
              </a:ext>
            </a:extLst>
          </p:cNvPr>
          <p:cNvSpPr/>
          <p:nvPr/>
        </p:nvSpPr>
        <p:spPr>
          <a:xfrm rot="5400000">
            <a:off x="8039552" y="4061178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4A7676E3-F565-452D-9F4E-78FE52D558D1}"/>
              </a:ext>
            </a:extLst>
          </p:cNvPr>
          <p:cNvSpPr/>
          <p:nvPr/>
        </p:nvSpPr>
        <p:spPr>
          <a:xfrm rot="5400000">
            <a:off x="6490676" y="4555094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CB3FFA78-6CD1-41DC-93E6-7921144D9B18}"/>
              </a:ext>
            </a:extLst>
          </p:cNvPr>
          <p:cNvSpPr/>
          <p:nvPr/>
        </p:nvSpPr>
        <p:spPr>
          <a:xfrm rot="5400000">
            <a:off x="6942395" y="4555204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53DBF867-8263-41D9-B741-2CAD9EBFA5C2}"/>
              </a:ext>
            </a:extLst>
          </p:cNvPr>
          <p:cNvSpPr/>
          <p:nvPr/>
        </p:nvSpPr>
        <p:spPr>
          <a:xfrm rot="5400000">
            <a:off x="7389411" y="4555204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0C7553B4-1E2A-4E3E-808F-8D126BDF5167}"/>
              </a:ext>
            </a:extLst>
          </p:cNvPr>
          <p:cNvSpPr/>
          <p:nvPr/>
        </p:nvSpPr>
        <p:spPr>
          <a:xfrm rot="5400000">
            <a:off x="7861493" y="4555093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E3C4D15F-781B-493F-94DA-DBC66350BA58}"/>
              </a:ext>
            </a:extLst>
          </p:cNvPr>
          <p:cNvSpPr/>
          <p:nvPr/>
        </p:nvSpPr>
        <p:spPr>
          <a:xfrm rot="5400000">
            <a:off x="8328417" y="4555204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23BA0D51-2235-4B88-8AC5-E1E0663153F7}"/>
              </a:ext>
            </a:extLst>
          </p:cNvPr>
          <p:cNvSpPr/>
          <p:nvPr/>
        </p:nvSpPr>
        <p:spPr>
          <a:xfrm rot="5400000">
            <a:off x="6274421" y="5104976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F7C85C8C-8828-4962-BB72-9B463D0FA3DC}"/>
              </a:ext>
            </a:extLst>
          </p:cNvPr>
          <p:cNvSpPr/>
          <p:nvPr/>
        </p:nvSpPr>
        <p:spPr>
          <a:xfrm rot="5400000">
            <a:off x="6703984" y="5114847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8F6F39E1-A356-4680-BEE7-A712C99ACE3A}"/>
              </a:ext>
            </a:extLst>
          </p:cNvPr>
          <p:cNvSpPr/>
          <p:nvPr/>
        </p:nvSpPr>
        <p:spPr>
          <a:xfrm rot="5400000">
            <a:off x="7141620" y="5104976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F8656963-D641-43FE-9F9D-0FC35AFDD426}"/>
              </a:ext>
            </a:extLst>
          </p:cNvPr>
          <p:cNvSpPr/>
          <p:nvPr/>
        </p:nvSpPr>
        <p:spPr>
          <a:xfrm rot="5400000">
            <a:off x="7582355" y="5104975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47CD0A44-3996-40EC-B319-4FFA95362D21}"/>
              </a:ext>
            </a:extLst>
          </p:cNvPr>
          <p:cNvSpPr/>
          <p:nvPr/>
        </p:nvSpPr>
        <p:spPr>
          <a:xfrm rot="5400000">
            <a:off x="8055830" y="5104974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 dirty="0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C79A3789-0DDA-4C1F-974C-225E61B5FF8A}"/>
              </a:ext>
            </a:extLst>
          </p:cNvPr>
          <p:cNvSpPr/>
          <p:nvPr/>
        </p:nvSpPr>
        <p:spPr>
          <a:xfrm rot="5400000">
            <a:off x="6266700" y="4080996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40F80DEC-B4D6-41C2-B78A-FF18B2C0824C}"/>
              </a:ext>
            </a:extLst>
          </p:cNvPr>
          <p:cNvSpPr/>
          <p:nvPr/>
        </p:nvSpPr>
        <p:spPr>
          <a:xfrm rot="5400000">
            <a:off x="1518518" y="4058208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</p:spTree>
    <p:extLst>
      <p:ext uri="{BB962C8B-B14F-4D97-AF65-F5344CB8AC3E}">
        <p14:creationId xmlns:p14="http://schemas.microsoft.com/office/powerpoint/2010/main" val="301661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9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181" y="409209"/>
            <a:ext cx="10528050" cy="481746"/>
          </a:xfrm>
        </p:spPr>
        <p:txBody>
          <a:bodyPr/>
          <a:lstStyle/>
          <a:p>
            <a:pPr algn="l" rtl="0">
              <a:spcAft>
                <a:spcPts val="500"/>
              </a:spcAft>
            </a:pPr>
            <a:r>
              <a:rPr lang="ga" b="1" i="0" u="none" baseline="0" dirty="0"/>
              <a:t>Meastóireacht</a:t>
            </a:r>
            <a:br>
              <a:rPr lang="ga" dirty="0"/>
            </a:br>
            <a:r>
              <a:rPr lang="ga" dirty="0"/>
              <a:t> </a:t>
            </a:r>
            <a:r>
              <a:rPr lang="ga" sz="2400" b="0" i="0" u="none" baseline="0" dirty="0">
                <a:solidFill>
                  <a:schemeClr val="tx1"/>
                </a:solidFill>
              </a:rPr>
              <a:t>Céard a cheapann sibh faoinár g</a:t>
            </a:r>
            <a:r>
              <a:rPr lang="ga" sz="2400" b="1" i="0" u="none" baseline="0" dirty="0"/>
              <a:t>cuspóirí foghlama</a:t>
            </a:r>
            <a:r>
              <a:rPr lang="ga" sz="2400" b="0" i="0" u="none" baseline="0" dirty="0">
                <a:solidFill>
                  <a:schemeClr val="tx1"/>
                </a:solidFill>
              </a:rPr>
              <a:t> inniu?</a:t>
            </a:r>
            <a:br>
              <a:rPr lang="ga" sz="2400" b="0" dirty="0">
                <a:solidFill>
                  <a:schemeClr val="tx1"/>
                </a:solidFill>
              </a:rPr>
            </a:br>
            <a:r>
              <a:rPr lang="ga" sz="2400" b="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22790B-BB99-40CF-AC12-56E772E612D4}"/>
              </a:ext>
            </a:extLst>
          </p:cNvPr>
          <p:cNvSpPr txBox="1"/>
          <p:nvPr/>
        </p:nvSpPr>
        <p:spPr>
          <a:xfrm>
            <a:off x="480646" y="1399691"/>
            <a:ext cx="976693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l" rtl="0">
              <a:buFont typeface="Arial" panose="020B0604020202020204" pitchFamily="34" charset="0"/>
              <a:buChar char="•"/>
            </a:pPr>
            <a:r>
              <a:rPr lang="ga" sz="2400" b="0" i="0" u="none" baseline="0" dirty="0">
                <a:latin typeface="Century Gothic" panose="020B0502020202020204" pitchFamily="34" charset="0"/>
              </a:rPr>
              <a:t>Tuigim a bhfuil i gceist leis an bhfocal ‘brú’. 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400" b="0" i="0" u="none" baseline="0" dirty="0">
                <a:latin typeface="Century Gothic" panose="020B0502020202020204" pitchFamily="34" charset="0"/>
              </a:rPr>
              <a:t>Tuigim go gcruthaíonn an t-aer thart orainn brú ar na nithe ar fad a dteagmhaíonn sé leo.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ga" sz="2400" b="0" i="0" u="none" baseline="0" dirty="0">
                <a:latin typeface="Century Gothic" panose="020B0502020202020204" pitchFamily="34" charset="0"/>
              </a:rPr>
              <a:t>Tuigim, cé nach n-airím an t-aerbhrú i gcónaí, go bhfeicim céard a dhéanann sé.</a:t>
            </a:r>
          </a:p>
          <a:p>
            <a:endParaRPr lang="ga" sz="2400" dirty="0">
              <a:latin typeface="Century Gothic" panose="020B0502020202020204" pitchFamily="34" charset="0"/>
            </a:endParaRPr>
          </a:p>
          <a:p>
            <a:pPr algn="l" rtl="0"/>
            <a:r>
              <a:rPr lang="ga" sz="2400" b="0" i="0" u="none" baseline="0" dirty="0">
                <a:latin typeface="Century Gothic" panose="020B0502020202020204" pitchFamily="34" charset="0"/>
              </a:rPr>
              <a:t>Má tá sibh muiníneach faoin méid sin, sínigí cúig mhéar in airde, nó sínigí méar amháin más fearr libh an ceacht a phlé arís.</a:t>
            </a:r>
            <a:endParaRPr lang="ga" sz="2400" dirty="0"/>
          </a:p>
          <a:p>
            <a:pPr lvl="0" algn="l" rtl="0"/>
            <a:endParaRPr lang="ga" sz="2400" dirty="0">
              <a:latin typeface="Century Gothic" panose="020B0502020202020204" pitchFamily="34" charset="0"/>
            </a:endParaRPr>
          </a:p>
          <a:p>
            <a:pPr marL="342900" lvl="0" indent="-342900" algn="l" rtl="0">
              <a:buFont typeface="Arial" panose="020B0604020202020204" pitchFamily="34" charset="0"/>
              <a:buChar char="•"/>
            </a:pPr>
            <a:endParaRPr lang="ga" sz="2400" dirty="0">
              <a:latin typeface="Century Gothic" panose="020B0502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72D9671-D374-4EAF-B9DF-AF59F380E91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B2E3400-99E5-4A6A-A937-C00375C631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998" y="5099537"/>
            <a:ext cx="8381645" cy="160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sz="3600" b="1" i="0" u="none" baseline="0"/>
              <a:t>   Buíochas</a:t>
            </a:r>
          </a:p>
          <a:p>
            <a:endParaRPr lang="ga" sz="3600" dirty="0"/>
          </a:p>
          <a:p>
            <a:endParaRPr lang="ga" sz="1800" dirty="0"/>
          </a:p>
          <a:p>
            <a:pPr algn="l" rtl="0"/>
            <a:r>
              <a:rPr lang="ga" sz="1800" b="0" i="0" u="none" baseline="0"/>
              <a:t> </a:t>
            </a:r>
          </a:p>
          <a:p>
            <a:endParaRPr lang="ga" sz="1800" dirty="0"/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g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2: íomhá © nikiteev_konstantin/Shutterstock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6: íomhá © Alex Bard/Shutterstock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7: íomhá © Royal Society of Chemistry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Sleamhnáin 8, 9 agus 10: íomhánna © Royal Society of Chemistry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11: íomhá © Prostock-studiol/Shutterstock</a:t>
            </a:r>
          </a:p>
          <a:p>
            <a:endParaRPr lang="ga" dirty="0"/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8447A52-E0F1-4F59-BAB2-BBB5CE80B45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01410">
            <a:off x="4945638" y="2025077"/>
            <a:ext cx="4213955" cy="42139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Braon anuas ón mbuidéal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980000"/>
            <a:ext cx="8356350" cy="2645008"/>
          </a:xfrm>
        </p:spPr>
        <p:txBody>
          <a:bodyPr/>
          <a:lstStyle/>
          <a:p>
            <a:pPr algn="l" rtl="0"/>
            <a:r>
              <a:rPr lang="ga" b="1" i="0" u="none" baseline="0"/>
              <a:t>Déanfaimid an méid seo a leanas:</a:t>
            </a:r>
          </a:p>
          <a:p>
            <a:pPr algn="l" rtl="0"/>
            <a:r>
              <a:rPr lang="ga" b="0" i="0" u="none" baseline="0"/>
              <a:t>Aerbhrú a fhiosrú – cén chaoi a dtéann achar ní i bhfeidhm ar na fórsaí a chruthaítear air?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Cuspóirí foghlama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Tuiscint</a:t>
            </a:r>
          </a:p>
          <a:p>
            <a:pPr algn="l" rtl="0"/>
            <a:r>
              <a:rPr lang="ga" b="0" i="0" u="none" baseline="0"/>
              <a:t>Tuigim go dtagann brú ó bhrú (fórsa) ar achar ní.</a:t>
            </a:r>
          </a:p>
          <a:p>
            <a:pPr algn="l" rtl="0"/>
            <a:r>
              <a:rPr lang="ga" b="0" i="0" u="none" baseline="0"/>
              <a:t>Tuigim go mbíonn aer thart orainn i gcónaí agus go gcruthaíonn sé brú ar nithe.</a:t>
            </a:r>
          </a:p>
          <a:p>
            <a:pPr algn="l" rtl="0"/>
            <a:r>
              <a:rPr lang="ga" b="0" i="0" u="none" baseline="0"/>
              <a:t>Tuigim </a:t>
            </a:r>
            <a:r>
              <a:rPr lang="ga" sz="2400" b="0" i="0" u="none" baseline="0">
                <a:latin typeface="Century Gothic" panose="020B0502020202020204" pitchFamily="34" charset="0"/>
              </a:rPr>
              <a:t>cé nach n-airím an t-aerbhrú i gcónaí, feicim céard a dhéanann sé.</a:t>
            </a:r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/>
            <a:r>
              <a:rPr lang="ga" b="1" i="0" u="none" baseline="0">
                <a:solidFill>
                  <a:srgbClr val="DA1884"/>
                </a:solidFill>
              </a:rPr>
              <a:t>Aer:</a:t>
            </a:r>
            <a:r>
              <a:rPr lang="ga" b="0" i="0" u="none" baseline="0"/>
              <a:t> meascán gáis atá thart orainn agus a bhímid ag análú. Comhdhéantar é as 78% nítrigine, 20% ocsaigine, agus níos lú ná 2% d’argón, dé-ocsaíd charbóin, ceo uisce agus gáis eile.</a:t>
            </a:r>
          </a:p>
          <a:p>
            <a:pPr lvl="0" algn="l" rtl="0"/>
            <a:r>
              <a:rPr lang="ga" b="1" i="0" u="none" baseline="0">
                <a:solidFill>
                  <a:srgbClr val="DA1884"/>
                </a:solidFill>
              </a:rPr>
              <a:t>Fórsa:</a:t>
            </a:r>
            <a:r>
              <a:rPr lang="ga" b="1" i="0" u="none" baseline="0"/>
              <a:t> </a:t>
            </a:r>
            <a:r>
              <a:rPr lang="ga" b="0" i="0" u="none" baseline="0"/>
              <a:t>brú, tarraingt, nó brú </a:t>
            </a:r>
            <a:r>
              <a:rPr lang="ga" b="0" i="0" u="sng" baseline="0"/>
              <a:t>agus</a:t>
            </a:r>
            <a:r>
              <a:rPr lang="ga" b="0" i="0" u="none" baseline="0"/>
              <a:t> tarraingt, a tharlaíonn nuair a thagann nithe i dteagmháil lena chéile.</a:t>
            </a:r>
          </a:p>
          <a:p>
            <a:pPr lvl="0" algn="l" rtl="0"/>
            <a:r>
              <a:rPr lang="ga" b="1" i="0" u="none" baseline="0">
                <a:solidFill>
                  <a:srgbClr val="DA1884"/>
                </a:solidFill>
              </a:rPr>
              <a:t>Brú:</a:t>
            </a:r>
            <a:r>
              <a:rPr lang="ga" b="0" i="0" u="none" baseline="0"/>
              <a:t> tomhas fórsa thar achar ar leith. Mar sin, is é </a:t>
            </a:r>
            <a:r>
              <a:rPr lang="ga" b="1" i="0" u="none" baseline="0">
                <a:solidFill>
                  <a:srgbClr val="DA1884"/>
                </a:solidFill>
              </a:rPr>
              <a:t>aerbhrú</a:t>
            </a:r>
            <a:r>
              <a:rPr lang="ga" b="0" i="0" u="none" baseline="0"/>
              <a:t> an méid fórsa a chuireann aer ar achar faoi leith. </a:t>
            </a:r>
          </a:p>
          <a:p>
            <a:pPr lvl="0" algn="l" rtl="0"/>
            <a:r>
              <a:rPr lang="ga" b="1" i="0" u="none" baseline="0">
                <a:solidFill>
                  <a:srgbClr val="DA1884"/>
                </a:solidFill>
              </a:rPr>
              <a:t>Domhantarraingt:</a:t>
            </a:r>
            <a:r>
              <a:rPr lang="ga" b="0" i="0" u="none" baseline="0"/>
              <a:t> an fórsa a tharraingíonn gach ní síos i dtreo lár an Domhain. </a:t>
            </a:r>
          </a:p>
        </p:txBody>
      </p:sp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 dirty="0"/>
              <a:t>Céard is </a:t>
            </a:r>
            <a:r>
              <a:rPr lang="ga-IE"/>
              <a:t>ciall</a:t>
            </a:r>
            <a:r>
              <a:rPr lang="ga" b="1" i="0" u="none" baseline="0"/>
              <a:t> </a:t>
            </a:r>
            <a:r>
              <a:rPr lang="ga" b="1" i="0" u="none" baseline="0" dirty="0"/>
              <a:t>le bheith...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F233B5-09DD-4CFD-AE3E-61C1A02091AD}"/>
              </a:ext>
            </a:extLst>
          </p:cNvPr>
          <p:cNvSpPr/>
          <p:nvPr/>
        </p:nvSpPr>
        <p:spPr>
          <a:xfrm>
            <a:off x="4478682" y="2735513"/>
            <a:ext cx="1662636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rtl="0"/>
            <a:r>
              <a:rPr lang="ga" sz="23900" b="1" i="0" u="none" baseline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ooper Black" panose="0208090404030B020404" pitchFamily="18" charset="0"/>
              </a:rPr>
              <a:t>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77A64C-D2C6-4C8E-A6F7-8565497F78AC}"/>
              </a:ext>
            </a:extLst>
          </p:cNvPr>
          <p:cNvSpPr/>
          <p:nvPr/>
        </p:nvSpPr>
        <p:spPr>
          <a:xfrm>
            <a:off x="3738348" y="5876164"/>
            <a:ext cx="3236784" cy="6155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rtl="0"/>
            <a:r>
              <a:rPr lang="ga" sz="3400" b="1" i="0" u="none" baseline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Gníomhaíocht péireála agus roinnte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87A734A-79BD-47AA-A12B-A5C9615E40B3}"/>
              </a:ext>
            </a:extLst>
          </p:cNvPr>
          <p:cNvSpPr txBox="1">
            <a:spLocks/>
          </p:cNvSpPr>
          <p:nvPr/>
        </p:nvSpPr>
        <p:spPr>
          <a:xfrm>
            <a:off x="3149762" y="1298976"/>
            <a:ext cx="4413956" cy="21300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ctr" rtl="0"/>
            <a:r>
              <a:rPr lang="ga" sz="8800" b="1" i="0" u="none" baseline="0"/>
              <a:t>FAOI BHRÚ</a:t>
            </a:r>
            <a:endParaRPr lang="ga" sz="6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0C46DF-2AD8-4187-AB58-2366C9C31AD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3248" y="4372176"/>
            <a:ext cx="14605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84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8774DC-DAD2-4B8E-92D5-01798C436DE4}"/>
              </a:ext>
            </a:extLst>
          </p:cNvPr>
          <p:cNvSpPr/>
          <p:nvPr/>
        </p:nvSpPr>
        <p:spPr>
          <a:xfrm>
            <a:off x="348738" y="3655934"/>
            <a:ext cx="8420171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0"/>
            <a:r>
              <a:rPr lang="ga" sz="2400" b="0" i="0" u="none" baseline="0">
                <a:latin typeface="Century Gothic" panose="020B0502020202020204" pitchFamily="34" charset="0"/>
              </a:rPr>
              <a:t>Nuair a shuíonn tú ag bun linne snámha,</a:t>
            </a:r>
          </a:p>
          <a:p>
            <a:pPr algn="ctr" rtl="0"/>
            <a:r>
              <a:rPr lang="ga" sz="2400" b="0" i="0" u="none" baseline="0">
                <a:latin typeface="Century Gothic" panose="020B0502020202020204" pitchFamily="34" charset="0"/>
              </a:rPr>
              <a:t>airíonn sé an-difriúil le suí sa seomra ranga.</a:t>
            </a:r>
          </a:p>
          <a:p>
            <a:pPr algn="ctr" rtl="0"/>
            <a:endParaRPr lang="ga" sz="2400" dirty="0">
              <a:latin typeface="Century Gothic" panose="020B0502020202020204" pitchFamily="34" charset="0"/>
            </a:endParaRPr>
          </a:p>
          <a:p>
            <a:pPr algn="ctr" rtl="0"/>
            <a:r>
              <a:rPr lang="ga" sz="2400" b="0" i="0" u="none" baseline="0">
                <a:latin typeface="Century Gothic" panose="020B0502020202020204" pitchFamily="34" charset="0"/>
              </a:rPr>
              <a:t>Airíonn sé difriúil mar go bhfuil </a:t>
            </a:r>
            <a:r>
              <a:rPr lang="ga" sz="2400" b="1" i="0" u="none" baseline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fórsa</a:t>
            </a:r>
            <a:r>
              <a:rPr lang="ga" sz="2400" b="0" i="0" u="none" baseline="0">
                <a:latin typeface="Century Gothic" panose="020B0502020202020204" pitchFamily="34" charset="0"/>
              </a:rPr>
              <a:t> difriúil ann atá ag brú ort.</a:t>
            </a:r>
          </a:p>
          <a:p>
            <a:pPr algn="ctr" rtl="0"/>
            <a:endParaRPr lang="ga" sz="2400" dirty="0">
              <a:latin typeface="Century Gothic" panose="020B0502020202020204" pitchFamily="34" charset="0"/>
            </a:endParaRPr>
          </a:p>
          <a:p>
            <a:pPr algn="ctr" rtl="0"/>
            <a:r>
              <a:rPr lang="ga" sz="2400" b="0" i="0" u="none" baseline="0">
                <a:latin typeface="Century Gothic" panose="020B0502020202020204" pitchFamily="34" charset="0"/>
              </a:rPr>
              <a:t>Cruthaíonn sé sin </a:t>
            </a:r>
            <a:r>
              <a:rPr lang="ga" sz="2400" b="1" i="0" u="none" baseline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brú uisce</a:t>
            </a:r>
            <a:r>
              <a:rPr lang="ga" sz="2400" b="0" i="0" u="none" baseline="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2C9F9F-A21C-4FDB-8691-763CD5B2889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4" name="Picture 3" descr="A picture containing water, sport, person, water sport&#10;&#10;Description automatically generated">
            <a:extLst>
              <a:ext uri="{FF2B5EF4-FFF2-40B4-BE49-F238E27FC236}">
                <a16:creationId xmlns:a16="http://schemas.microsoft.com/office/drawing/2014/main" id="{5858B101-1388-47C0-90E5-D424769A8DA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188" y="344872"/>
            <a:ext cx="4756541" cy="317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76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51004-3750-44A5-A075-9303675BA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Aerbhrú</a:t>
            </a:r>
            <a:br>
              <a:rPr lang="ga"/>
            </a:br>
            <a:endParaRPr lang="g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7C0237-7C4D-4092-B22A-71E2A0CDAA01}"/>
              </a:ext>
            </a:extLst>
          </p:cNvPr>
          <p:cNvSpPr txBox="1"/>
          <p:nvPr/>
        </p:nvSpPr>
        <p:spPr>
          <a:xfrm>
            <a:off x="539999" y="1570170"/>
            <a:ext cx="90842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ga" sz="2400" b="0" i="0" u="none" baseline="0"/>
              <a:t>Bíonn </a:t>
            </a:r>
            <a:r>
              <a:rPr lang="ga" sz="2400" b="1" i="0" u="none" baseline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aerbhrú</a:t>
            </a:r>
            <a:r>
              <a:rPr lang="ga" sz="2400" b="0" i="0" u="none" baseline="0">
                <a:latin typeface="Century Gothic" panose="020B0502020202020204" pitchFamily="34" charset="0"/>
              </a:rPr>
              <a:t> gach áit thart orainn, an t-am ar fad. Ní thugaimid faoi deara é mar go bhfuil an oiread sin taithí againn air, </a:t>
            </a:r>
            <a:r>
              <a:rPr lang="ga" sz="2400" b="1" i="0" u="none" baseline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ACH</a:t>
            </a:r>
            <a:r>
              <a:rPr lang="ga" sz="2400" b="0" i="0" u="none" baseline="0">
                <a:latin typeface="Century Gothic" panose="020B0502020202020204" pitchFamily="34" charset="0"/>
              </a:rPr>
              <a:t> bíonn sé ag brú orainn i gcónaí.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C42BAE-0E2C-4DE0-8754-0E9577C4190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pic>
        <p:nvPicPr>
          <p:cNvPr id="5" name="Picture 4" descr="A picture containing text, pencil, tool, vector graphics&#10;&#10;Description automatically generated">
            <a:extLst>
              <a:ext uri="{FF2B5EF4-FFF2-40B4-BE49-F238E27FC236}">
                <a16:creationId xmlns:a16="http://schemas.microsoft.com/office/drawing/2014/main" id="{50B84673-4365-4268-83B9-164BEFA96BD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2859" y="2701679"/>
            <a:ext cx="3098451" cy="409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34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09368"/>
            <a:ext cx="9540000" cy="440661"/>
          </a:xfrm>
        </p:spPr>
        <p:txBody>
          <a:bodyPr/>
          <a:lstStyle/>
          <a:p>
            <a:pPr algn="l" rtl="0"/>
            <a:r>
              <a:rPr lang="ga" b="1" i="0" u="none" baseline="0"/>
              <a:t>Modh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1" y="925238"/>
            <a:ext cx="6210756" cy="5598000"/>
          </a:xfrm>
        </p:spPr>
        <p:txBody>
          <a:bodyPr>
            <a:normAutofit/>
          </a:bodyPr>
          <a:lstStyle/>
          <a:p>
            <a:pPr algn="l" rtl="0">
              <a:buClr>
                <a:srgbClr val="DA1884"/>
              </a:buClr>
              <a:buSzPct val="125000"/>
            </a:pPr>
            <a:r>
              <a:rPr lang="ga" b="1" i="0" u="none" baseline="0" dirty="0"/>
              <a:t>Cuid a hAon</a:t>
            </a:r>
          </a:p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b="0" i="0" u="none" baseline="0" dirty="0"/>
              <a:t>Leagaigí an rialóir ar an mbord le thart ar 10 cm thar an imeall. </a:t>
            </a:r>
          </a:p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b="0" i="0" u="none" baseline="0" dirty="0"/>
              <a:t>Déanaigí liathróid as bileog nuachtáin agus leagaigí í sin ar bhun an rialóra ar an mbord.</a:t>
            </a:r>
          </a:p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b="0" i="0" u="none" baseline="0" dirty="0"/>
              <a:t>Tuaraigí a dtarlóidh dá mbuailfí an rialóir le taobh boise láimhe.</a:t>
            </a:r>
          </a:p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b="0" i="0" u="none" baseline="0" dirty="0"/>
              <a:t>Úsáidigí taobh na boise, agus déanaigí iarracht an rialóir a bhualadh go tapa. Ná brúigí ar an rialóir leis an lámh eile! </a:t>
            </a:r>
          </a:p>
          <a:p>
            <a:pPr algn="l" rtl="0">
              <a:buClr>
                <a:srgbClr val="DA1884"/>
              </a:buClr>
              <a:buSzPct val="125000"/>
            </a:pPr>
            <a:r>
              <a:rPr lang="ga" b="0" i="0" u="none" baseline="0" dirty="0">
                <a:solidFill>
                  <a:srgbClr val="DA1884"/>
                </a:solidFill>
                <a:ea typeface="+mj-ea"/>
                <a:cs typeface="+mj-cs"/>
              </a:rPr>
              <a:t>	</a:t>
            </a:r>
            <a:r>
              <a:rPr lang="ga" b="1" i="0" u="none" baseline="0" dirty="0">
                <a:solidFill>
                  <a:srgbClr val="DA1884"/>
                </a:solidFill>
                <a:ea typeface="+mj-ea"/>
                <a:cs typeface="+mj-cs"/>
              </a:rPr>
              <a:t>An raibh bhur dtuar ceart?</a:t>
            </a:r>
            <a:endParaRPr lang="ga" sz="3400" b="1" dirty="0">
              <a:solidFill>
                <a:srgbClr val="DA1884"/>
              </a:solidFill>
              <a:ea typeface="+mj-ea"/>
              <a:cs typeface="+mj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2FCDCF-1E97-44CF-80A1-AB712C1266C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511BF9-E592-48D7-A7E4-DB0EBE8A040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080000" y="1909563"/>
            <a:ext cx="3107354" cy="233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865D3AF-8094-48DA-8EE5-0187197D0E3D}"/>
              </a:ext>
            </a:extLst>
          </p:cNvPr>
          <p:cNvSpPr txBox="1"/>
          <p:nvPr/>
        </p:nvSpPr>
        <p:spPr>
          <a:xfrm>
            <a:off x="434157" y="256897"/>
            <a:ext cx="6151369" cy="632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ga" sz="2400" b="1" i="0" u="none" baseline="0" dirty="0">
                <a:latin typeface="Century Gothic" panose="020B0502020202020204" pitchFamily="34" charset="0"/>
              </a:rPr>
              <a:t>Cuid a Dó</a:t>
            </a:r>
          </a:p>
          <a:p>
            <a:endParaRPr lang="ga" sz="1600" b="1" dirty="0">
              <a:latin typeface="Century Gothic" panose="020B0502020202020204" pitchFamily="34" charset="0"/>
            </a:endParaRPr>
          </a:p>
          <a:p>
            <a:pPr marL="457200" indent="-457200" algn="l" rtl="0">
              <a:spcAft>
                <a:spcPts val="1000"/>
              </a:spcAft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sz="2200" b="0" i="0" u="none" baseline="0" dirty="0">
                <a:latin typeface="Century Gothic" panose="020B0502020202020204" pitchFamily="34" charset="0"/>
              </a:rPr>
              <a:t>Leagaigí amach an rialóir mar a rinne sibh i gcuid a haon.</a:t>
            </a:r>
          </a:p>
          <a:p>
            <a:pPr marL="457200" indent="-457200" algn="l" rtl="0">
              <a:spcAft>
                <a:spcPts val="1000"/>
              </a:spcAft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sz="2200" b="0" i="0" u="none" baseline="0" dirty="0">
                <a:latin typeface="Century Gothic" panose="020B0502020202020204" pitchFamily="34" charset="0"/>
              </a:rPr>
              <a:t>Leagaigí bileog nuachtáin </a:t>
            </a:r>
            <a:r>
              <a:rPr lang="ga" sz="2200" b="1" i="0" u="none" baseline="0" dirty="0">
                <a:latin typeface="Century Gothic" panose="020B0502020202020204" pitchFamily="34" charset="0"/>
              </a:rPr>
              <a:t>chothrom</a:t>
            </a:r>
            <a:r>
              <a:rPr lang="ga" sz="2200" b="0" i="0" u="none" baseline="0" dirty="0">
                <a:latin typeface="Century Gothic" panose="020B0502020202020204" pitchFamily="34" charset="0"/>
              </a:rPr>
              <a:t> ar an bpíosa den rialóir atá ar an mbord. Úsáidigí bileog atá díreach cosúil leis an gceann a d’úsáid sibh i gcuid a haon. </a:t>
            </a:r>
            <a:r>
              <a:rPr lang="ga" sz="2200" b="1" i="0" u="none" baseline="0" dirty="0">
                <a:latin typeface="Century Gothic" panose="020B0502020202020204" pitchFamily="34" charset="0"/>
              </a:rPr>
              <a:t>Bainigí aon roic as an mbileog</a:t>
            </a:r>
            <a:r>
              <a:rPr lang="ga" sz="2200" b="0" i="0" u="none" baseline="0" dirty="0">
                <a:latin typeface="Century Gothic" panose="020B0502020202020204" pitchFamily="34" charset="0"/>
              </a:rPr>
              <a:t> os cionn an rialóra le bheith cinnte </a:t>
            </a:r>
            <a:r>
              <a:rPr lang="ga" sz="2200" b="1" i="0" u="none" baseline="0" dirty="0">
                <a:latin typeface="Century Gothic" panose="020B0502020202020204" pitchFamily="34" charset="0"/>
              </a:rPr>
              <a:t>nach bhfuil aon phóca aeir ann</a:t>
            </a:r>
            <a:r>
              <a:rPr lang="ga" sz="2200" b="0" i="0" u="none" baseline="0" dirty="0">
                <a:latin typeface="Century Gothic" panose="020B0502020202020204" pitchFamily="34" charset="0"/>
              </a:rPr>
              <a:t>.</a:t>
            </a:r>
          </a:p>
          <a:p>
            <a:pPr marL="457200" indent="-457200" algn="l" rtl="0">
              <a:spcAft>
                <a:spcPts val="1000"/>
              </a:spcAft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sz="2200" b="0" i="0" u="none" baseline="0" dirty="0">
                <a:latin typeface="Century Gothic" panose="020B0502020202020204" pitchFamily="34" charset="0"/>
              </a:rPr>
              <a:t>Arís, tuaraigí a dtarlóidh dá mbuailfí an rialóir le taobh boise láimhe.</a:t>
            </a:r>
          </a:p>
          <a:p>
            <a:pPr marL="457200" indent="-457200" algn="l" rtl="0">
              <a:spcAft>
                <a:spcPts val="1000"/>
              </a:spcAft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sz="2200" b="0" i="0" u="none" baseline="0" dirty="0">
                <a:latin typeface="Century Gothic" panose="020B0502020202020204" pitchFamily="34" charset="0"/>
              </a:rPr>
              <a:t>Úsáidigí taobh na boise, agus déanaigí iarracht an rialóir a bhualadh go tapa. Ná brúigí ar an rialóir leis an lámh eile! </a:t>
            </a:r>
          </a:p>
          <a:p>
            <a:pPr algn="l" rtl="0">
              <a:spcAft>
                <a:spcPts val="1000"/>
              </a:spcAft>
              <a:buClr>
                <a:srgbClr val="DA1884"/>
              </a:buClr>
              <a:buSzPct val="125000"/>
            </a:pPr>
            <a:r>
              <a:rPr lang="ga" sz="2400" b="0" i="0" u="none" baseline="0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	</a:t>
            </a:r>
            <a:r>
              <a:rPr lang="ga" sz="2400" b="1" i="0" u="none" baseline="0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An raibh bhur dtuar ceart?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37FBB1-DBFD-42AF-8641-C9B8EEB3B82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40C2E50D-0C16-454E-904A-FB7D396982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0970" y="1220000"/>
            <a:ext cx="3264189" cy="275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0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713</Words>
  <Application>Microsoft Office PowerPoint</Application>
  <PresentationFormat>Widescreen</PresentationFormat>
  <Paragraphs>70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Cooper Black</vt:lpstr>
      <vt:lpstr>Office Theme</vt:lpstr>
      <vt:lpstr>Iniúchtaí eolaíochta na bunscoile https://rsc.li/3yKPmlO   </vt:lpstr>
      <vt:lpstr>Braon anuas ón mbuidéal</vt:lpstr>
      <vt:lpstr>Cuspóirí foghlama</vt:lpstr>
      <vt:lpstr>Foclóir áisiúil</vt:lpstr>
      <vt:lpstr>Céard is ciall le bheith...</vt:lpstr>
      <vt:lpstr>PowerPoint Presentation</vt:lpstr>
      <vt:lpstr>Aerbhrú </vt:lpstr>
      <vt:lpstr>Modh</vt:lpstr>
      <vt:lpstr>PowerPoint Presentation</vt:lpstr>
      <vt:lpstr>Mar sin, céard atá ag tarlú?</vt:lpstr>
      <vt:lpstr>Meastóireacht  Céard a cheapann sibh faoinár gcuspóirí foghlama inniu? 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Braon anuas ón mbuidéal: sleamhnáin don seomra ranga</dc:title>
  <dc:subject>Dírítear sa turgnamh seo ar aerbhrú, agus cabhróidh sé le tuiscint na bhfoghlaimeoirí ar fhórsaí, domhantarraingt agus airíonna an aeir a fhorbairt.</dc:subject>
  <dc:creator>Melinda Welch</dc:creator>
  <cp:keywords>Primary science experiment_investigation_pressure_force_air pressure</cp:keywords>
  <cp:lastModifiedBy>Chloe Francis</cp:lastModifiedBy>
  <cp:revision>257</cp:revision>
  <dcterms:created xsi:type="dcterms:W3CDTF">2021-04-13T16:26:00Z</dcterms:created>
  <dcterms:modified xsi:type="dcterms:W3CDTF">2021-08-19T09:09:30Z</dcterms:modified>
  <cp:category>Royal Society of Chemistry</cp:category>
</cp:coreProperties>
</file>