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65" r:id="rId5"/>
    <p:sldId id="257" r:id="rId6"/>
    <p:sldId id="263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759"/>
    <a:srgbClr val="4F758B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555" autoAdjust="0"/>
  </p:normalViewPr>
  <p:slideViewPr>
    <p:cSldViewPr>
      <p:cViewPr varScale="1">
        <p:scale>
          <a:sx n="85" d="100"/>
          <a:sy n="85" d="100"/>
        </p:scale>
        <p:origin x="228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A318E7-DE95-44CF-A45B-F45EADDF9C2E}" type="datetimeFigureOut">
              <a:rPr lang="en-GB" smtClean="0"/>
              <a:t>13/01/2022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3E661-3A57-4815-9BDD-C0951FFC42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021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table is also available as a downloadable MS </a:t>
            </a:r>
            <a:r>
              <a:rPr lang="en-GB"/>
              <a:t>Word document.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3E661-3A57-4815-9BDD-C0951FFC423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453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Insert bullet point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9903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Insert bullet point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1" r:id="rId5"/>
    <p:sldLayoutId id="2147483682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rsc.li/2VPVWEC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38403-75F7-43DD-BB47-D0EF86B63F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y-GB"/>
              <a:t>Fformiwlâu cemegol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978124-8FCB-4F98-822C-AA343FAC3E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y-GB"/>
              <a:t>Sut mae ysgrifennu fformiwlâu ar gyfer cyfansoddion anfetel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771800" y="5949280"/>
            <a:ext cx="47525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y-GB" sz="1400" dirty="0">
                <a:solidFill>
                  <a:srgbClr val="505759"/>
                </a:solidFill>
              </a:rPr>
              <a:t>From </a:t>
            </a:r>
            <a:r>
              <a:rPr lang="cy-GB" sz="1400" dirty="0">
                <a:solidFill>
                  <a:srgbClr val="505759"/>
                </a:solidFill>
                <a:hlinkClick r:id="rId2" action="ppaction://hlinkfile"/>
              </a:rPr>
              <a:t>How to teach chemical formulas and equations</a:t>
            </a:r>
            <a:br>
              <a:rPr lang="cy-GB" sz="1400" dirty="0">
                <a:solidFill>
                  <a:srgbClr val="505759"/>
                </a:solidFill>
              </a:rPr>
            </a:br>
            <a:r>
              <a:rPr lang="cy-GB" sz="1400" dirty="0">
                <a:solidFill>
                  <a:srgbClr val="505759"/>
                </a:solidFill>
              </a:rPr>
              <a:t>Mawrth 2019</a:t>
            </a:r>
            <a:br>
              <a:rPr lang="cy-GB" sz="1400" dirty="0">
                <a:solidFill>
                  <a:srgbClr val="505759"/>
                </a:solidFill>
              </a:rPr>
            </a:br>
            <a:r>
              <a:rPr lang="cy-GB" sz="1400" dirty="0">
                <a:solidFill>
                  <a:srgbClr val="505759"/>
                </a:solidFill>
              </a:rPr>
              <a:t>https://rsc.li/2VPVWEC</a:t>
            </a:r>
          </a:p>
        </p:txBody>
      </p:sp>
    </p:spTree>
    <p:extLst>
      <p:ext uri="{BB962C8B-B14F-4D97-AF65-F5344CB8AC3E}">
        <p14:creationId xmlns:p14="http://schemas.microsoft.com/office/powerpoint/2010/main" val="2904592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cy-GB" b="1"/>
              <a:t>Fformiwlâu cyfansoddion anfetel</a:t>
            </a:r>
          </a:p>
          <a:p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940503A-FAB3-44D4-B2F6-A363971304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894768"/>
              </p:ext>
            </p:extLst>
          </p:nvPr>
        </p:nvGraphicFramePr>
        <p:xfrm>
          <a:off x="842963" y="3531028"/>
          <a:ext cx="7488832" cy="27314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44416">
                  <a:extLst>
                    <a:ext uri="{9D8B030D-6E8A-4147-A177-3AD203B41FA5}">
                      <a16:colId xmlns:a16="http://schemas.microsoft.com/office/drawing/2014/main" val="4154340346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70111885"/>
                    </a:ext>
                  </a:extLst>
                </a:gridCol>
              </a:tblGrid>
              <a:tr h="4552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y-GB" sz="2000"/>
                        <a:t>Enw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y-GB" sz="2000"/>
                        <a:t>Fformiwla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1093710"/>
                  </a:ext>
                </a:extLst>
              </a:tr>
              <a:tr h="4552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Methan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CH</a:t>
                      </a:r>
                      <a:r>
                        <a:rPr lang="cy-GB" sz="2000" baseline="-25000"/>
                        <a:t>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8147814"/>
                  </a:ext>
                </a:extLst>
              </a:tr>
              <a:tr h="4552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Dŵr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H</a:t>
                      </a:r>
                      <a:r>
                        <a:rPr lang="cy-GB" sz="2000" baseline="-25000"/>
                        <a:t>2</a:t>
                      </a:r>
                      <a:r>
                        <a:rPr lang="cy-GB" sz="2000"/>
                        <a:t>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838639"/>
                  </a:ext>
                </a:extLst>
              </a:tr>
              <a:tr h="4552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Amonia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NH</a:t>
                      </a:r>
                      <a:r>
                        <a:rPr lang="cy-GB" sz="2000" baseline="-25000"/>
                        <a:t>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7075641"/>
                  </a:ext>
                </a:extLst>
              </a:tr>
              <a:tr h="4552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Asid nitrig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HNO</a:t>
                      </a:r>
                      <a:r>
                        <a:rPr lang="cy-GB" sz="2000" baseline="-25000"/>
                        <a:t>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5557534"/>
                  </a:ext>
                </a:extLst>
              </a:tr>
              <a:tr h="4552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Asid sylffwrig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H</a:t>
                      </a:r>
                      <a:r>
                        <a:rPr lang="cy-GB" sz="2000" baseline="-25000"/>
                        <a:t>2</a:t>
                      </a:r>
                      <a:r>
                        <a:rPr lang="cy-GB" sz="2000"/>
                        <a:t>SO</a:t>
                      </a:r>
                      <a:r>
                        <a:rPr lang="cy-GB" sz="2000" baseline="-25000"/>
                        <a:t>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1696038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A97D6F39-BD5C-4869-946E-F2F1BF4357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964" y="1756984"/>
            <a:ext cx="6959212" cy="1779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y-GB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Mae gan rai o’r cyfansoddion hyn enwau cyffredin fel ‘methan’, ’amonia’ a ‘dŵr’, a dydy’r rhain ddim yn rhoi cliw o gwbl am y fformiwla. Mae’n rhaid dysgu’r fformiwlâu ar gyfer y cyfansoddion hyn.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428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42963" y="1988840"/>
            <a:ext cx="7329437" cy="4031109"/>
          </a:xfrm>
        </p:spPr>
        <p:txBody>
          <a:bodyPr>
            <a:normAutofit lnSpcReduction="10000"/>
          </a:bodyPr>
          <a:lstStyle/>
          <a:p>
            <a:r>
              <a:rPr lang="cy-GB" sz="2800" dirty="0"/>
              <a:t>Mae’r rhan fwyaf o fformiwlâu wedi’u seilio’n uniongyrchol ar enw’r sylwedd. </a:t>
            </a:r>
          </a:p>
          <a:p>
            <a:r>
              <a:rPr lang="cy-GB" sz="2800" dirty="0"/>
              <a:t>Mae’r enw’n dweud wrthyn ni beth yw’r elfennau yn y cyfansoddyn.</a:t>
            </a:r>
          </a:p>
          <a:p>
            <a:r>
              <a:rPr lang="cy-GB" sz="2800" dirty="0"/>
              <a:t>Mae terfyniad yr elfen olaf wedi cael ei newid i  </a:t>
            </a:r>
            <a:r>
              <a:rPr lang="cy-GB" sz="2800" b="1" dirty="0"/>
              <a:t>-id</a:t>
            </a:r>
            <a:r>
              <a:rPr lang="cy-GB" sz="2800" dirty="0"/>
              <a:t>. </a:t>
            </a:r>
          </a:p>
          <a:p>
            <a:pPr marL="0" indent="0">
              <a:buNone/>
            </a:pPr>
            <a:r>
              <a:rPr lang="cy-GB" sz="2800" dirty="0"/>
              <a:t>Er enghraifft, mae sodiwm clorid yn cynnwys sodiwm a chlorin; mae magnesiwm ocsid yn cynnwys magnesiwm ac ocsigen.</a:t>
            </a:r>
          </a:p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algn="ctr"/>
            <a:r>
              <a:rPr lang="cy-GB" b="1"/>
              <a:t>Enwau fformiwlâu</a:t>
            </a:r>
          </a:p>
          <a:p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37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C563A59-5BB5-4289-A9C7-ACABDC26DC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y-GB" sz="2800"/>
              <a:t>Mae nifer atomau pob elfen yn cael ei nodi gan ddefnyddio </a:t>
            </a:r>
            <a:r>
              <a:rPr lang="cy-GB" sz="2800" b="1"/>
              <a:t>rhagddodiaid</a:t>
            </a:r>
          </a:p>
          <a:p>
            <a:endParaRPr lang="en-GB" b="1" dirty="0"/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E84552-C7F5-44C3-87C5-11500955F49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algn="ctr"/>
            <a:r>
              <a:rPr lang="cy-GB" sz="3900" b="1"/>
              <a:t>Sawl atom?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2D5B75-D8BC-4028-B3FF-A978267603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875F90-D491-4C19-AE38-7CE091393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321784"/>
              </p:ext>
            </p:extLst>
          </p:nvPr>
        </p:nvGraphicFramePr>
        <p:xfrm>
          <a:off x="1115615" y="3212976"/>
          <a:ext cx="7185422" cy="28432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92711">
                  <a:extLst>
                    <a:ext uri="{9D8B030D-6E8A-4147-A177-3AD203B41FA5}">
                      <a16:colId xmlns:a16="http://schemas.microsoft.com/office/drawing/2014/main" val="1200714549"/>
                    </a:ext>
                  </a:extLst>
                </a:gridCol>
                <a:gridCol w="3592711">
                  <a:extLst>
                    <a:ext uri="{9D8B030D-6E8A-4147-A177-3AD203B41FA5}">
                      <a16:colId xmlns:a16="http://schemas.microsoft.com/office/drawing/2014/main" val="1322112057"/>
                    </a:ext>
                  </a:extLst>
                </a:gridCol>
              </a:tblGrid>
              <a:tr h="406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y-GB" sz="2400"/>
                        <a:t>Rhagddodiad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y-GB" sz="2400"/>
                        <a:t>Nifer yr atomau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3233664"/>
                  </a:ext>
                </a:extLst>
              </a:tr>
              <a:tr h="406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400"/>
                        <a:t>Mono-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400"/>
                        <a:t>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8928296"/>
                  </a:ext>
                </a:extLst>
              </a:tr>
              <a:tr h="406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400"/>
                        <a:t>Deu-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400"/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5948616"/>
                  </a:ext>
                </a:extLst>
              </a:tr>
              <a:tr h="406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400"/>
                        <a:t>Tri-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400"/>
                        <a:t>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0870897"/>
                  </a:ext>
                </a:extLst>
              </a:tr>
              <a:tr h="406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400"/>
                        <a:t>Tetra-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400"/>
                        <a:t>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1009571"/>
                  </a:ext>
                </a:extLst>
              </a:tr>
              <a:tr h="406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400"/>
                        <a:t>Penta-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400"/>
                        <a:t>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8200529"/>
                  </a:ext>
                </a:extLst>
              </a:tr>
              <a:tr h="406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400"/>
                        <a:t>Hecsa-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400"/>
                        <a:t>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69400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2756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FA4AD02-DDCB-4CEF-92BF-77DCC1F88C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42963" y="1844824"/>
            <a:ext cx="7257429" cy="4175125"/>
          </a:xfrm>
        </p:spPr>
        <p:txBody>
          <a:bodyPr/>
          <a:lstStyle/>
          <a:p>
            <a:r>
              <a:rPr lang="cy-GB" dirty="0"/>
              <a:t>Mae’r enw carbon deuocsid yn dweud wrthyn ni fod ganddo un atom carbon a dwy atom ocsigen. </a:t>
            </a:r>
          </a:p>
          <a:p>
            <a:r>
              <a:rPr lang="cy-GB" dirty="0"/>
              <a:t>Dyma'r fformiwla:  CO</a:t>
            </a:r>
            <a:r>
              <a:rPr lang="cy-GB" baseline="-25000" dirty="0"/>
              <a:t>2</a:t>
            </a:r>
            <a:r>
              <a:rPr lang="cy-GB" dirty="0"/>
              <a:t>.</a:t>
            </a:r>
          </a:p>
          <a:p>
            <a:r>
              <a:rPr lang="cy-GB" dirty="0"/>
              <a:t>Mewn ffordd debyg, mae’r fformiwla BCl</a:t>
            </a:r>
            <a:r>
              <a:rPr lang="cy-GB" baseline="-25000" dirty="0"/>
              <a:t>3</a:t>
            </a:r>
            <a:r>
              <a:rPr lang="cy-GB" dirty="0"/>
              <a:t> yn rhoi’r enw boron triclorid i ni.</a:t>
            </a:r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C625DA-195E-4A24-9C37-B8D2B450B6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cy-GB" b="1"/>
              <a:t>Fformiwlâu cyfansoddion anfetel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5BBBA5-850F-4A42-9C72-24732800AA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166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3AD946F-EADB-4430-BB3A-37987A1CD0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305FDF-2D86-4AB3-8A51-9072ECE917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6964" y="729010"/>
            <a:ext cx="6985396" cy="75577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cy-GB"/>
              <a:t>Beth am roi cynnig ar hyn eich hun?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57F03A-0932-48D5-B87E-740B36396D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C3FAEBF-280A-4C8D-A706-6610C503A7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171746"/>
              </p:ext>
            </p:extLst>
          </p:nvPr>
        </p:nvGraphicFramePr>
        <p:xfrm>
          <a:off x="467928" y="1513210"/>
          <a:ext cx="8208144" cy="48969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04072">
                  <a:extLst>
                    <a:ext uri="{9D8B030D-6E8A-4147-A177-3AD203B41FA5}">
                      <a16:colId xmlns:a16="http://schemas.microsoft.com/office/drawing/2014/main" val="883908717"/>
                    </a:ext>
                  </a:extLst>
                </a:gridCol>
                <a:gridCol w="4104072">
                  <a:extLst>
                    <a:ext uri="{9D8B030D-6E8A-4147-A177-3AD203B41FA5}">
                      <a16:colId xmlns:a16="http://schemas.microsoft.com/office/drawing/2014/main" val="990210743"/>
                    </a:ext>
                  </a:extLst>
                </a:gridCol>
              </a:tblGrid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y-GB" sz="2000"/>
                        <a:t>Enw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y-GB" sz="2000"/>
                        <a:t>Fformiwla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9363557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CO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5134651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Hydrogen clorid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0619425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NO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5597073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Sylffwr deuocsid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4435476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Nitrogen deuocsid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4583987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SiO</a:t>
                      </a:r>
                      <a:r>
                        <a:rPr lang="cy-GB" sz="2000" baseline="-25000"/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2664988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Ffosfforws triclorid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9914173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Carbon tetraclorid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4884440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SO</a:t>
                      </a:r>
                      <a:r>
                        <a:rPr lang="cy-GB" sz="2000" baseline="-25000"/>
                        <a:t>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683630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N</a:t>
                      </a:r>
                      <a:r>
                        <a:rPr lang="cy-GB" sz="2000" baseline="-25000"/>
                        <a:t>2</a:t>
                      </a:r>
                      <a:r>
                        <a:rPr lang="cy-GB" sz="2000"/>
                        <a:t>O</a:t>
                      </a:r>
                      <a:r>
                        <a:rPr lang="cy-GB" sz="2000" baseline="-25000"/>
                        <a:t>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88751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Deuffosfforws pentocsid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4151288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Sylffwr hecsafflworid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5106837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ClF</a:t>
                      </a:r>
                      <a:r>
                        <a:rPr lang="cy-GB" sz="2000" baseline="-25000"/>
                        <a:t>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6859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1686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3AD946F-EADB-4430-BB3A-37987A1CD0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305FDF-2D86-4AB3-8A51-9072ECE917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6964" y="729010"/>
            <a:ext cx="7848724" cy="75577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cy-GB" dirty="0"/>
              <a:t>Beth am roi cynnig ar hyn eich hun? - </a:t>
            </a:r>
            <a:r>
              <a:rPr lang="cy-GB" dirty="0">
                <a:solidFill>
                  <a:srgbClr val="FF0000"/>
                </a:solidFill>
              </a:rPr>
              <a:t>atebion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57F03A-0932-48D5-B87E-740B36396D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C3FAEBF-280A-4C8D-A706-6610C503A7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545502"/>
              </p:ext>
            </p:extLst>
          </p:nvPr>
        </p:nvGraphicFramePr>
        <p:xfrm>
          <a:off x="467928" y="1513210"/>
          <a:ext cx="8208144" cy="48969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04072">
                  <a:extLst>
                    <a:ext uri="{9D8B030D-6E8A-4147-A177-3AD203B41FA5}">
                      <a16:colId xmlns:a16="http://schemas.microsoft.com/office/drawing/2014/main" val="883908717"/>
                    </a:ext>
                  </a:extLst>
                </a:gridCol>
                <a:gridCol w="4104072">
                  <a:extLst>
                    <a:ext uri="{9D8B030D-6E8A-4147-A177-3AD203B41FA5}">
                      <a16:colId xmlns:a16="http://schemas.microsoft.com/office/drawing/2014/main" val="990210743"/>
                    </a:ext>
                  </a:extLst>
                </a:gridCol>
              </a:tblGrid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y-GB" sz="2000"/>
                        <a:t>Enw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y-GB" sz="2000"/>
                        <a:t>Fformiwla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9363557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>
                          <a:solidFill>
                            <a:srgbClr val="FF0000"/>
                          </a:solidFill>
                        </a:rPr>
                        <a:t>Carbon monocsid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CO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5134651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Hydrogen clorid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>
                          <a:solidFill>
                            <a:srgbClr val="FF0000"/>
                          </a:solidFill>
                        </a:rPr>
                        <a:t>HCl</a:t>
                      </a:r>
                      <a:r>
                        <a:rPr lang="cy-GB" sz="2000"/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0619425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 </a:t>
                      </a:r>
                      <a:r>
                        <a:rPr lang="cy-GB" sz="2000">
                          <a:solidFill>
                            <a:srgbClr val="FF0000"/>
                          </a:solidFill>
                        </a:rPr>
                        <a:t>Nitrogen monocsid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NO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5597073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Sylffwr deuocsid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>
                          <a:solidFill>
                            <a:srgbClr val="FF0000"/>
                          </a:solidFill>
                        </a:rPr>
                        <a:t>SO</a:t>
                      </a:r>
                      <a:r>
                        <a:rPr lang="cy-GB" sz="2000" baseline="-2500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4435476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Nitrogen deuocsid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>
                          <a:solidFill>
                            <a:srgbClr val="FF0000"/>
                          </a:solidFill>
                        </a:rPr>
                        <a:t>NO</a:t>
                      </a:r>
                      <a:r>
                        <a:rPr lang="cy-GB" sz="2000" baseline="-2500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4583987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>
                          <a:solidFill>
                            <a:srgbClr val="FF0000"/>
                          </a:solidFill>
                        </a:rPr>
                        <a:t>Silicon deuocsid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SiO</a:t>
                      </a:r>
                      <a:r>
                        <a:rPr lang="cy-GB" sz="2000" baseline="-25000"/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2664988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Ffosfforws triclorid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>
                          <a:solidFill>
                            <a:srgbClr val="FF0000"/>
                          </a:solidFill>
                        </a:rPr>
                        <a:t>PCl</a:t>
                      </a:r>
                      <a:r>
                        <a:rPr lang="cy-GB" sz="2000" baseline="-2500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9914173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Carbon tetraclorid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>
                          <a:solidFill>
                            <a:srgbClr val="FF0000"/>
                          </a:solidFill>
                        </a:rPr>
                        <a:t>CCl</a:t>
                      </a:r>
                      <a:r>
                        <a:rPr lang="cy-GB" sz="2000" baseline="-2500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4884440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 </a:t>
                      </a:r>
                      <a:r>
                        <a:rPr lang="cy-GB" sz="2000">
                          <a:solidFill>
                            <a:srgbClr val="FF0000"/>
                          </a:solidFill>
                        </a:rPr>
                        <a:t>Sylffwr triocsid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SO</a:t>
                      </a:r>
                      <a:r>
                        <a:rPr lang="cy-GB" sz="2000" baseline="-25000"/>
                        <a:t>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683630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 </a:t>
                      </a:r>
                      <a:r>
                        <a:rPr lang="cy-GB" sz="2000">
                          <a:solidFill>
                            <a:srgbClr val="FF0000"/>
                          </a:solidFill>
                        </a:rPr>
                        <a:t>Deunitrogen tetrocsid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N</a:t>
                      </a:r>
                      <a:r>
                        <a:rPr lang="cy-GB" sz="2000" baseline="-25000"/>
                        <a:t>2</a:t>
                      </a:r>
                      <a:r>
                        <a:rPr lang="cy-GB" sz="2000"/>
                        <a:t>O</a:t>
                      </a:r>
                      <a:r>
                        <a:rPr lang="cy-GB" sz="2000" baseline="-25000"/>
                        <a:t>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88751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Deuffosfforws pentocsid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>
                          <a:solidFill>
                            <a:srgbClr val="FF0000"/>
                          </a:solidFill>
                        </a:rPr>
                        <a:t>P</a:t>
                      </a:r>
                      <a:r>
                        <a:rPr lang="cy-GB" sz="2000" baseline="-2500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cy-GB" sz="2000" baseline="0">
                          <a:solidFill>
                            <a:srgbClr val="FF0000"/>
                          </a:solidFill>
                        </a:rPr>
                        <a:t>O</a:t>
                      </a:r>
                      <a:r>
                        <a:rPr lang="cy-GB" sz="2000" baseline="-2500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4151288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Sylffwr hecsafflworid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 </a:t>
                      </a:r>
                      <a:r>
                        <a:rPr lang="cy-GB" sz="2000">
                          <a:solidFill>
                            <a:srgbClr val="FF0000"/>
                          </a:solidFill>
                        </a:rPr>
                        <a:t>SF</a:t>
                      </a:r>
                      <a:r>
                        <a:rPr lang="cy-GB" sz="2000" baseline="-2500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5106837"/>
                  </a:ext>
                </a:extLst>
              </a:tr>
              <a:tr h="3497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 </a:t>
                      </a:r>
                      <a:r>
                        <a:rPr lang="cy-GB" sz="2000">
                          <a:solidFill>
                            <a:srgbClr val="FF0000"/>
                          </a:solidFill>
                        </a:rPr>
                        <a:t>Clorin pentafflworid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2000"/>
                        <a:t>ClF</a:t>
                      </a:r>
                      <a:r>
                        <a:rPr lang="cy-GB" sz="2000" baseline="-25000"/>
                        <a:t>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6859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9069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765011-A555-4DFA-AE85-6BF42B9B2042}">
  <ds:schemaRefs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27d643f5-4560-4eff-9f48-d0fe6b2bec2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333</Words>
  <Application>Microsoft Office PowerPoint</Application>
  <PresentationFormat>On-screen Show (4:3)</PresentationFormat>
  <Paragraphs>102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Fformiwlâu cemegol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write formulas for non-metal compounds</dc:title>
  <dc:creator>EDUCATION@rsc.org</dc:creator>
  <cp:keywords>formulas, chemical information, compounds, prefixes</cp:keywords>
  <dc:description>From How to teach chemical formulas and equations, Education in Chemistry, rsc.li/2VPVWEC</dc:description>
  <cp:lastModifiedBy>Juliet Kennard</cp:lastModifiedBy>
  <cp:revision>66</cp:revision>
  <dcterms:created xsi:type="dcterms:W3CDTF">2013-06-04T12:27:23Z</dcterms:created>
  <dcterms:modified xsi:type="dcterms:W3CDTF">2022-01-13T12:34:32Z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